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5.xml" ContentType="application/vnd.openxmlformats-officedocument.presentationml.tags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6" r:id="rId2"/>
    <p:sldMasterId id="2147483818" r:id="rId3"/>
    <p:sldMasterId id="2147484164" r:id="rId4"/>
    <p:sldMasterId id="2147484232" r:id="rId5"/>
    <p:sldMasterId id="2147484333" r:id="rId6"/>
    <p:sldMasterId id="2147484360" r:id="rId7"/>
    <p:sldMasterId id="2147484372" r:id="rId8"/>
    <p:sldMasterId id="2147484375" r:id="rId9"/>
    <p:sldMasterId id="2147487767" r:id="rId10"/>
  </p:sldMasterIdLst>
  <p:notesMasterIdLst>
    <p:notesMasterId r:id="rId25"/>
  </p:notesMasterIdLst>
  <p:sldIdLst>
    <p:sldId id="631" r:id="rId11"/>
    <p:sldId id="635" r:id="rId12"/>
    <p:sldId id="646" r:id="rId13"/>
    <p:sldId id="643" r:id="rId14"/>
    <p:sldId id="644" r:id="rId15"/>
    <p:sldId id="637" r:id="rId16"/>
    <p:sldId id="645" r:id="rId17"/>
    <p:sldId id="636" r:id="rId18"/>
    <p:sldId id="638" r:id="rId19"/>
    <p:sldId id="639" r:id="rId20"/>
    <p:sldId id="640" r:id="rId21"/>
    <p:sldId id="641" r:id="rId22"/>
    <p:sldId id="642" r:id="rId23"/>
    <p:sldId id="413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CD0"/>
    <a:srgbClr val="4F83C5"/>
    <a:srgbClr val="8ABDFF"/>
    <a:srgbClr val="C77218"/>
    <a:srgbClr val="AA0905"/>
    <a:srgbClr val="146BFF"/>
    <a:srgbClr val="1ECFFF"/>
    <a:srgbClr val="84B483"/>
    <a:srgbClr val="5FF450"/>
    <a:srgbClr val="49B6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5660" autoAdjust="0"/>
  </p:normalViewPr>
  <p:slideViewPr>
    <p:cSldViewPr snapToGrid="0">
      <p:cViewPr varScale="1">
        <p:scale>
          <a:sx n="74" d="100"/>
          <a:sy n="74" d="100"/>
        </p:scale>
        <p:origin x="-9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Users\SArtyukhov\Google%20Drive\New%20Projects\Assessment%20Systems\11%20&#1101;&#1090;&#1072;&#1087;\&#1086;&#1073;&#1088;&#1072;&#1073;&#1086;&#1090;&#1095;&#1080;&#1082;_v1_22_&#1090;&#1086;&#1083;&#1100;&#1082;&#1086;_&#1082;&#1086;&#1084;&#1087;&#1077;&#1090;&#1077;&#1085;&#1094;&#1080;&#1080;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Медианные значения компетенций</a:t>
            </a:r>
          </a:p>
        </c:rich>
      </c:tx>
      <c:layout/>
      <c:spPr>
        <a:noFill/>
        <a:ln>
          <a:noFill/>
        </a:ln>
        <a:effectLst/>
      </c:spPr>
    </c:title>
    <c:plotArea>
      <c:layout/>
      <c:radarChart>
        <c:radarStyle val="filled"/>
        <c:ser>
          <c:idx val="0"/>
          <c:order val="0"/>
          <c:tx>
            <c:strRef>
              <c:f>График!$A$3</c:f>
              <c:strCache>
                <c:ptCount val="1"/>
                <c:pt idx="0">
                  <c:v>Медиана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1"/>
              </a:solidFill>
              <a:prstDash val="sysDot"/>
            </a:ln>
            <a:effectLst/>
          </c:spPr>
          <c:cat>
            <c:strRef>
              <c:f>График!$B$1:$AH$1</c:f>
              <c:strCache>
                <c:ptCount val="33"/>
                <c:pt idx="0">
                  <c:v>Аналитичность</c:v>
                </c:pt>
                <c:pt idx="1">
                  <c:v>Визионарность</c:v>
                </c:pt>
                <c:pt idx="2">
                  <c:v>Конструктивность</c:v>
                </c:pt>
                <c:pt idx="3">
                  <c:v>Гибкость и адаптивность</c:v>
                </c:pt>
                <c:pt idx="4">
                  <c:v>Инновативность</c:v>
                </c:pt>
                <c:pt idx="5">
                  <c:v>Коллективность и командность</c:v>
                </c:pt>
                <c:pt idx="6">
                  <c:v>Коммуникабельность</c:v>
                </c:pt>
                <c:pt idx="7">
                  <c:v>Креативность</c:v>
                </c:pt>
                <c:pt idx="8">
                  <c:v>Организованность</c:v>
                </c:pt>
                <c:pt idx="9">
                  <c:v>Ориентация на качество</c:v>
                </c:pt>
                <c:pt idx="10">
                  <c:v>Ориентация на результат</c:v>
                </c:pt>
                <c:pt idx="11">
                  <c:v>Пасионарность</c:v>
                </c:pt>
                <c:pt idx="12">
                  <c:v>Позитивность</c:v>
                </c:pt>
                <c:pt idx="13">
                  <c:v>Презентативность</c:v>
                </c:pt>
                <c:pt idx="14">
                  <c:v>Пытливость</c:v>
                </c:pt>
                <c:pt idx="15">
                  <c:v>Регулируемость</c:v>
                </c:pt>
                <c:pt idx="16">
                  <c:v>Решение проблем</c:v>
                </c:pt>
                <c:pt idx="17">
                  <c:v>Решительность</c:v>
                </c:pt>
                <c:pt idx="18">
                  <c:v>Саморазвитие</c:v>
                </c:pt>
                <c:pt idx="19">
                  <c:v>Саморегуляция</c:v>
                </c:pt>
                <c:pt idx="20">
                  <c:v>Сервисность</c:v>
                </c:pt>
                <c:pt idx="21">
                  <c:v>Системность и концептуальность</c:v>
                </c:pt>
                <c:pt idx="22">
                  <c:v>Способность быть лидером</c:v>
                </c:pt>
                <c:pt idx="23">
                  <c:v>Способность планировать</c:v>
                </c:pt>
                <c:pt idx="24">
                  <c:v>Статегичность</c:v>
                </c:pt>
                <c:pt idx="25">
                  <c:v>Стрессоустойчивость</c:v>
                </c:pt>
                <c:pt idx="26">
                  <c:v>Творческий подход</c:v>
                </c:pt>
                <c:pt idx="27">
                  <c:v>Терпимость</c:v>
                </c:pt>
                <c:pt idx="28">
                  <c:v>Толерантность</c:v>
                </c:pt>
                <c:pt idx="29">
                  <c:v>Целостность</c:v>
                </c:pt>
                <c:pt idx="30">
                  <c:v>Честность</c:v>
                </c:pt>
                <c:pt idx="31">
                  <c:v>Эмпатия</c:v>
                </c:pt>
                <c:pt idx="32">
                  <c:v>Якорность</c:v>
                </c:pt>
              </c:strCache>
            </c:strRef>
          </c:cat>
          <c:val>
            <c:numRef>
              <c:f>График!$B$3:$AH$3</c:f>
              <c:numCache>
                <c:formatCode>General</c:formatCode>
                <c:ptCount val="33"/>
                <c:pt idx="0">
                  <c:v>68.085106382978708</c:v>
                </c:pt>
                <c:pt idx="1">
                  <c:v>63.207547169811278</c:v>
                </c:pt>
                <c:pt idx="2">
                  <c:v>64.130434782608631</c:v>
                </c:pt>
                <c:pt idx="3">
                  <c:v>64.102564102563974</c:v>
                </c:pt>
                <c:pt idx="4">
                  <c:v>63.207547169811278</c:v>
                </c:pt>
                <c:pt idx="5">
                  <c:v>63.559322033898297</c:v>
                </c:pt>
                <c:pt idx="6">
                  <c:v>65.624999999999986</c:v>
                </c:pt>
                <c:pt idx="7">
                  <c:v>60.810810810810807</c:v>
                </c:pt>
                <c:pt idx="8">
                  <c:v>60.416666666666558</c:v>
                </c:pt>
                <c:pt idx="9">
                  <c:v>48</c:v>
                </c:pt>
                <c:pt idx="10">
                  <c:v>63.75</c:v>
                </c:pt>
                <c:pt idx="11">
                  <c:v>62.962962962962962</c:v>
                </c:pt>
                <c:pt idx="12">
                  <c:v>63.157894736842039</c:v>
                </c:pt>
                <c:pt idx="13">
                  <c:v>62.5</c:v>
                </c:pt>
                <c:pt idx="14">
                  <c:v>57.7777777777778</c:v>
                </c:pt>
                <c:pt idx="15">
                  <c:v>58.974358974358999</c:v>
                </c:pt>
                <c:pt idx="16">
                  <c:v>58.51063829787234</c:v>
                </c:pt>
                <c:pt idx="17">
                  <c:v>67.045454545454518</c:v>
                </c:pt>
                <c:pt idx="18">
                  <c:v>61.6666666666666</c:v>
                </c:pt>
                <c:pt idx="19">
                  <c:v>58.62068965517237</c:v>
                </c:pt>
                <c:pt idx="20">
                  <c:v>53.846153846153896</c:v>
                </c:pt>
                <c:pt idx="21">
                  <c:v>64.062499999999986</c:v>
                </c:pt>
                <c:pt idx="22">
                  <c:v>51.754385964912274</c:v>
                </c:pt>
                <c:pt idx="23">
                  <c:v>58.333333333333343</c:v>
                </c:pt>
                <c:pt idx="24">
                  <c:v>55.555555555555557</c:v>
                </c:pt>
                <c:pt idx="25">
                  <c:v>60.416666666666558</c:v>
                </c:pt>
                <c:pt idx="26">
                  <c:v>54.054054054054014</c:v>
                </c:pt>
                <c:pt idx="27">
                  <c:v>56.25</c:v>
                </c:pt>
                <c:pt idx="28">
                  <c:v>59.375</c:v>
                </c:pt>
                <c:pt idx="29">
                  <c:v>61.29032258064516</c:v>
                </c:pt>
                <c:pt idx="30">
                  <c:v>56.818181818181813</c:v>
                </c:pt>
                <c:pt idx="31">
                  <c:v>59.803921568627388</c:v>
                </c:pt>
                <c:pt idx="32">
                  <c:v>61.250000000000007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1-4C69-A643-09378CBA0BF4}"/>
            </c:ext>
          </c:extLst>
        </c:ser>
        <c:axId val="64811776"/>
        <c:axId val="64849024"/>
      </c:radarChart>
      <c:catAx>
        <c:axId val="64811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49024"/>
        <c:crosses val="autoZero"/>
        <c:auto val="1"/>
        <c:lblAlgn val="ctr"/>
        <c:lblOffset val="100"/>
      </c:catAx>
      <c:valAx>
        <c:axId val="648490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cross"/>
        <c:minorTickMark val="out"/>
        <c:tickLblPos val="nextTo"/>
        <c:spPr>
          <a:noFill/>
          <a:ln w="254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11776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A45BB7-AAC4-4849-AF59-B2A608A414FC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4E6AFEA-6895-40BE-93DF-456073F19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029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2B4A27-059D-481B-9ABD-C4C6BF4CCD32}" type="slidenum">
              <a:rPr lang="ru-RU" altLang="ru-RU">
                <a:solidFill>
                  <a:srgbClr val="000000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alt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1891" name="Text Box 1"/>
          <p:cNvSpPr txBox="1">
            <a:spLocks noChangeArrowheads="1"/>
          </p:cNvSpPr>
          <p:nvPr/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218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21893" name="Text Box 3"/>
          <p:cNvSpPr txBox="1">
            <a:spLocks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80831E-CD12-43D3-89BD-D01DB5018CEE}" type="slidenum">
              <a:rPr lang="ru-RU" altLang="ru-RU" sz="1200">
                <a:solidFill>
                  <a:srgbClr val="000000"/>
                </a:solidFill>
              </a:rPr>
              <a:pPr algn="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678BFA-3AB6-4CD7-9079-7371BEEEA26F}" type="slidenum">
              <a:rPr lang="ru-RU" altLang="ru-RU">
                <a:solidFill>
                  <a:srgbClr val="000000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01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E650A8-4ED6-4DD5-8A6A-0F172F2F6FA2}" type="slidenum">
              <a:rPr lang="ru-RU" altLang="ru-RU">
                <a:solidFill>
                  <a:srgbClr val="FFFFFF"/>
                </a:solidFill>
                <a:latin typeface="Arial" pitchFamily="34" charset="0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ru-RU" alt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-257175"/>
            <a:ext cx="7315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4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A7B72EFD-9044-4CBA-B4A7-07880B121C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31424C69-EEB9-4D89-9DEA-502266B3AB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71" y="128681"/>
            <a:ext cx="2741084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8681"/>
            <a:ext cx="80264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E8C9D8F3-C6D0-4969-B5DD-5140BA8AEB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63" y="128588"/>
            <a:ext cx="10970684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63" y="1600203"/>
            <a:ext cx="10970684" cy="4524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891CE051-D731-4957-B05A-9F648FCCEE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FC428-0B53-4FF3-BD05-A9EA0186E2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9A386-07BE-401C-BF07-57B6365FD7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12071-6656-4299-8AD6-23BB99C9F4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48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F7C30-C6FA-4A59-B241-810C966EE1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B0A55-950E-4CDC-B40F-217D167E9E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9BF3F-77BF-4EE6-A84D-B55A12FBA9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FCF00-CB61-49E1-8F1D-6C5DE5792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7F5E06DC-D6DC-47F2-B526-9CBD7DC857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E004-D984-4B5E-A487-D64B11662A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15478-D34E-4ED1-9327-337B19AA60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BDBC3-640B-4FE2-9750-8969FC9A14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1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5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2686A-B3A6-4A9D-806F-7D823DAEEE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r>
              <a:rPr lang="ru-RU" altLang="ru-RU"/>
              <a:t>стр. </a:t>
            </a:r>
            <a:fld id="{3F82250F-8D28-4B60-9D95-2F0358251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r>
              <a:rPr lang="ru-RU" altLang="ru-RU"/>
              <a:t>стр. </a:t>
            </a:r>
            <a:fld id="{86060AFB-6510-487A-BD74-EF39AF631C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23888" y="2055813"/>
            <a:ext cx="10972800" cy="946150"/>
          </a:xfrm>
          <a:prstGeom prst="rect">
            <a:avLst/>
          </a:prstGeom>
        </p:spPr>
        <p:txBody>
          <a:bodyPr lIns="91428" tIns="45714" rIns="91428" bIns="45714"/>
          <a:lstStyle>
            <a:lvl1pPr defTabSz="4572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kumimoji="1" lang="ru-RU" altLang="ru-RU" sz="4400" b="1" dirty="0" smtClean="0">
              <a:solidFill>
                <a:srgbClr val="AB1A31"/>
              </a:solidFill>
              <a:cs typeface="Arial" charset="0"/>
            </a:endParaRPr>
          </a:p>
        </p:txBody>
      </p:sp>
      <p:pic>
        <p:nvPicPr>
          <p:cNvPr id="3" name="Изображение 2" descr="BM_PrTEMPLATE_A4hor_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12177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M_PrTEMPLATE_A4hor_4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7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 bwMode="auto">
          <a:xfrm>
            <a:off x="609600" y="457200"/>
            <a:ext cx="109728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lIns="91428" tIns="45714" rIns="91428" bIns="45714" anchor="ctr"/>
          <a:lstStyle>
            <a:lvl1pPr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59" indent="0">
              <a:buNone/>
              <a:defRPr sz="1600" b="1"/>
            </a:lvl5pPr>
            <a:lvl6pPr marL="2285698" indent="0">
              <a:buNone/>
              <a:defRPr sz="1600" b="1"/>
            </a:lvl6pPr>
            <a:lvl7pPr marL="2742838" indent="0">
              <a:buNone/>
              <a:defRPr sz="1600" b="1"/>
            </a:lvl7pPr>
            <a:lvl8pPr marL="3199977" indent="0">
              <a:buNone/>
              <a:defRPr sz="1600" b="1"/>
            </a:lvl8pPr>
            <a:lvl9pPr marL="36571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20" indent="0">
              <a:buNone/>
              <a:defRPr sz="1600" b="1"/>
            </a:lvl4pPr>
            <a:lvl5pPr marL="1828559" indent="0">
              <a:buNone/>
              <a:defRPr sz="1600" b="1"/>
            </a:lvl5pPr>
            <a:lvl6pPr marL="2285698" indent="0">
              <a:buNone/>
              <a:defRPr sz="1600" b="1"/>
            </a:lvl6pPr>
            <a:lvl7pPr marL="2742838" indent="0">
              <a:buNone/>
              <a:defRPr sz="1600" b="1"/>
            </a:lvl7pPr>
            <a:lvl8pPr marL="3199977" indent="0">
              <a:buNone/>
              <a:defRPr sz="1600" b="1"/>
            </a:lvl8pPr>
            <a:lvl9pPr marL="36571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464800" y="6477000"/>
            <a:ext cx="1524000" cy="228600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9B32E0EC-EE41-40CF-AFDC-D809A97CA7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35EA45A9-A8CC-4590-834B-70E369C100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FA2942DC-F503-43C1-BD8A-4ECB7AFF2F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9DC03E0F-2B7A-499E-BD94-92F45A461E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5D6D4A74-42A0-4972-850F-C3455902DB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71" y="1600203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484" y="1600203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19856D9E-09B9-463F-9646-C703CAFFF5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5D7998D5-62DE-46C9-A1C4-BB94B7DDFC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66C496A9-0FE1-4B17-9D49-2158F2765D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CE308764-0739-4C0F-ABF3-A281819C68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27553F83-08F3-4707-8C91-E14062E9B9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0DFF6C5B-9B3D-46A1-BE93-F11D128501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4C851669-8F49-46D5-BF9C-EF30659F01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71" y="128681"/>
            <a:ext cx="2741084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8681"/>
            <a:ext cx="80264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F677EB67-27A7-4D01-8A15-897082C47D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71" y="1600203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484" y="1600203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4E9DA41A-7473-45D4-8843-BC8DC6F19B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63" y="128588"/>
            <a:ext cx="10970684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63" y="1600203"/>
            <a:ext cx="10970684" cy="4524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4904E93F-BFA4-489F-ABF3-CA7287BE23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DED3AB4A-BFDD-40A1-B030-7320CC8DAA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0152" y="346076"/>
            <a:ext cx="2762249" cy="5387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1" y="346076"/>
            <a:ext cx="8089900" cy="5387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4BE1-0A71-4B8B-A591-E366E5F04B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1DE42-4A03-4782-AB08-135A40772D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973A8-486F-42A7-846E-0847124E28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425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C9DD-AEEA-4791-9844-DB7C319BAC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D93A7-0187-4C84-A3C1-92CD1DB463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FC46-DB36-4A68-BC52-E76EEE1E28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44958-EED1-47E6-A5D5-0DC892B049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23549-35EF-440D-A296-11C954FA14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40230D87-9274-4F07-A842-10C459FF3D3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95151-FD68-4A23-A14D-DFFEFA06AC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1E609-1FD7-4956-A92D-3F01AC6B3B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1" y="77788"/>
            <a:ext cx="273473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5" y="77788"/>
            <a:ext cx="8005233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1CAA5-D3A9-442A-B8D0-54EB8CB0E6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KPMG-LOGO-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6527800"/>
            <a:ext cx="914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877888" y="6443663"/>
            <a:ext cx="11326812" cy="9525"/>
            <a:chOff x="415" y="4059"/>
            <a:chExt cx="5351" cy="6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2311" y="4059"/>
              <a:ext cx="3455" cy="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CCDCE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415" y="4059"/>
              <a:ext cx="2361" cy="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CCDCE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1881188" y="6502400"/>
            <a:ext cx="8397875" cy="323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700"/>
              </a:lnSpc>
              <a:defRPr/>
            </a:pPr>
            <a:r>
              <a:rPr lang="en-US" sz="600" smtClean="0">
                <a:solidFill>
                  <a:srgbClr val="000000"/>
                </a:solidFill>
                <a:latin typeface="Univers 45 Light"/>
              </a:rPr>
              <a:t>© 2010 ZAO KPMG, a company incorporated under the Laws of the Russian Federation and a member firm of the KPMG network of independent member firms affiliated with KPMG International, a Swiss cooperative. All rights reserved. Printed in Russia.</a:t>
            </a:r>
          </a:p>
        </p:txBody>
      </p:sp>
      <p:sp>
        <p:nvSpPr>
          <p:cNvPr id="51303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454154"/>
            <a:ext cx="10363200" cy="1470025"/>
          </a:xfrm>
        </p:spPr>
        <p:txBody>
          <a:bodyPr anchor="t"/>
          <a:lstStyle>
            <a:lvl1pPr>
              <a:defRPr>
                <a:solidFill>
                  <a:srgbClr val="1F2749"/>
                </a:solidFill>
              </a:defRPr>
            </a:lvl1pPr>
          </a:lstStyle>
          <a:p>
            <a:r>
              <a:rPr lang="en-US"/>
              <a:t>Click to edit Master title styles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pitchFamily="34" charset="0"/>
              </a:defRPr>
            </a:lvl1pPr>
          </a:lstStyle>
          <a:p>
            <a:fld id="{99FD087B-91D0-481E-9A9D-453DCCCC043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S PPT_Talkbook_Backgrounds UK opac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3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ta descip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black">
          <a:xfrm>
            <a:off x="534988" y="6465888"/>
            <a:ext cx="22923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Whit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hidden">
          <a:xfrm>
            <a:off x="508000" y="365125"/>
            <a:ext cx="1182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3330575"/>
            <a:ext cx="8288338" cy="331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ts val="1600"/>
              </a:lnSpc>
              <a:defRPr/>
            </a:pPr>
            <a:r>
              <a:rPr lang="ru-RU" sz="1000" smtClean="0">
                <a:solidFill>
                  <a:srgbClr val="FFFFFF"/>
                </a:solidFill>
              </a:rPr>
              <a:t>Консультационные услуги</a:t>
            </a:r>
            <a:endParaRPr lang="en-US" sz="1000" smtClean="0">
              <a:solidFill>
                <a:srgbClr val="B21107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1320800"/>
            <a:ext cx="8288338" cy="331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  <a:defRPr/>
            </a:pPr>
            <a:r>
              <a:rPr lang="ru-RU" sz="1000" smtClean="0">
                <a:solidFill>
                  <a:srgbClr val="FFFFFF"/>
                </a:solidFill>
              </a:rPr>
              <a:t>ОТДЕЛ СДЕЛОК С КАПИТАЛОМ</a:t>
            </a:r>
            <a:endParaRPr lang="en-US" sz="1000" smtClean="0">
              <a:solidFill>
                <a:srgbClr val="B21107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4763" y="3857625"/>
            <a:ext cx="49530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905" tIns="0" rIns="1905" bIns="0" anchor="ctr"/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1000" smtClean="0">
                <a:solidFill>
                  <a:srgbClr val="FFFFFF"/>
                </a:solidFill>
              </a:rPr>
              <a:t>ПРОЕКТ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657600" y="1666880"/>
            <a:ext cx="8288216" cy="917575"/>
          </a:xfrm>
        </p:spPr>
        <p:txBody>
          <a:bodyPr tIns="0" rIns="0" bIns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657600" y="2670175"/>
            <a:ext cx="8288216" cy="65563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34061279-27DA-49C8-BF38-C7F796E28E6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7EC07560-7550-4F3C-95A8-B1C0406B4E1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170" y="692150"/>
            <a:ext cx="4867031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8769" y="692150"/>
            <a:ext cx="4868984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A9EDED83-3617-42DB-8A84-75CD854E93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02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02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4697F92D-263B-4D65-9A9D-C20CF54F96E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FC54338E-E7F1-410F-8688-C55BC06AE42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C32A2ECA-7CED-4414-8700-8C868E5189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FC6ADA3B-5CEA-450A-8683-211E2BA00CC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215B9889-9F30-42C9-9125-BFCD1B33440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375A920C-33BC-4C83-A6D6-6EDAB374296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1EFAC7EB-584A-43F4-BFA8-158F9A5FDFD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6887" y="1"/>
            <a:ext cx="3010876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340" y="1"/>
            <a:ext cx="8848969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15B4C32C-058B-4F63-822B-F25782D6ECF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7" y="0"/>
            <a:ext cx="10369063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94169" y="692150"/>
            <a:ext cx="9923584" cy="56165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500"/>
            </a:lvl1pPr>
          </a:lstStyle>
          <a:p>
            <a:fld id="{B2C69ABA-2288-499B-BBEF-251DC1D8562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821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009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062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16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E576D9DD-556D-42AF-9B8E-A13447F3A7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9732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317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178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21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6923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748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66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Tx/>
              <a:buSzTx/>
              <a:defRPr/>
            </a:lvl1pPr>
          </a:lstStyle>
          <a:p>
            <a:fld id="{838C6649-F4D9-4D27-A2C8-3405C04241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www.rosatom.ru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712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432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A8C8A9FE-2BEC-4C8A-B41D-A3D7FAF423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39" r:id="rId1"/>
    <p:sldLayoutId id="2147487440" r:id="rId2"/>
    <p:sldLayoutId id="2147487441" r:id="rId3"/>
    <p:sldLayoutId id="2147487442" r:id="rId4"/>
    <p:sldLayoutId id="2147487443" r:id="rId5"/>
    <p:sldLayoutId id="2147487444" r:id="rId6"/>
    <p:sldLayoutId id="2147487445" r:id="rId7"/>
    <p:sldLayoutId id="2147487446" r:id="rId8"/>
    <p:sldLayoutId id="2147487447" r:id="rId9"/>
    <p:sldLayoutId id="2147487448" r:id="rId10"/>
    <p:sldLayoutId id="2147487449" r:id="rId11"/>
    <p:sldLayoutId id="214748745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C45176-34A4-4D4C-937C-4FAE70A2EA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2608B7-6433-144C-8BEE-E2F97DA378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68" r:id="rId1"/>
    <p:sldLayoutId id="2147487769" r:id="rId2"/>
    <p:sldLayoutId id="2147487770" r:id="rId3"/>
    <p:sldLayoutId id="2147487771" r:id="rId4"/>
    <p:sldLayoutId id="2147487772" r:id="rId5"/>
    <p:sldLayoutId id="2147487773" r:id="rId6"/>
    <p:sldLayoutId id="2147487774" r:id="rId7"/>
    <p:sldLayoutId id="2147487775" r:id="rId8"/>
    <p:sldLayoutId id="2147487776" r:id="rId9"/>
    <p:sldLayoutId id="2147487777" r:id="rId10"/>
    <p:sldLayoutId id="2147487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557338"/>
            <a:ext cx="109442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913" y="6448425"/>
            <a:ext cx="10810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fld id="{8D7FD4DA-972B-4395-8653-540C6E544E4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77788"/>
            <a:ext cx="1094422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3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623888" y="6529388"/>
            <a:ext cx="13985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5" r:id="rId1"/>
    <p:sldLayoutId id="2147487366" r:id="rId2"/>
    <p:sldLayoutId id="2147487367" r:id="rId3"/>
    <p:sldLayoutId id="2147487368" r:id="rId4"/>
    <p:sldLayoutId id="2147487369" r:id="rId5"/>
    <p:sldLayoutId id="2147487370" r:id="rId6"/>
    <p:sldLayoutId id="2147487371" r:id="rId7"/>
    <p:sldLayoutId id="2147487372" r:id="rId8"/>
    <p:sldLayoutId id="2147487373" r:id="rId9"/>
    <p:sldLayoutId id="2147487374" r:id="rId10"/>
    <p:sldLayoutId id="214748737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88700" y="6630988"/>
            <a:ext cx="863600" cy="187325"/>
          </a:xfrm>
          <a:prstGeom prst="rect">
            <a:avLst/>
          </a:prstGeom>
        </p:spPr>
        <p:txBody>
          <a:bodyPr vert="horz" wrap="square" lIns="85698" tIns="42849" rIns="85698" bIns="4284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r>
              <a:rPr lang="ru-RU" altLang="ru-RU"/>
              <a:t>стр. </a:t>
            </a:r>
            <a:fld id="{ACEDC63E-EB61-4518-9355-2BAEBB069C9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47" r:id="rId1"/>
    <p:sldLayoutId id="214748754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007AC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AC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AC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AC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AC2"/>
          </a:solidFill>
          <a:latin typeface="Arial" charset="0"/>
        </a:defRPr>
      </a:lvl5pPr>
      <a:lvl6pPr marL="428488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856976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285464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713951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42900" algn="l" rtl="0" eaLnBrk="0" fontAlgn="base" hangingPunct="0">
        <a:spcBef>
          <a:spcPct val="0"/>
        </a:spcBef>
        <a:spcAft>
          <a:spcPct val="0"/>
        </a:spcAft>
        <a:buClr>
          <a:srgbClr val="007AC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038" indent="-28733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113" indent="-22225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6683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85171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3659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147" indent="-214244" algn="l" defTabSz="8569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651" r:id="rId1"/>
    <p:sldLayoutId id="2147487652" r:id="rId2"/>
    <p:sldLayoutId id="2147487653" r:id="rId3"/>
  </p:sldLayoutIdLst>
  <p:transition/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140" algn="ctr" defTabSz="45714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279" algn="ctr" defTabSz="45714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420" algn="ctr" defTabSz="45714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559" algn="ctr" defTabSz="45714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268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7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7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712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432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A70B2595-5942-4861-A733-CCD7F93899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8" r:id="rId1"/>
    <p:sldLayoutId id="2147487669" r:id="rId2"/>
    <p:sldLayoutId id="2147487670" r:id="rId3"/>
    <p:sldLayoutId id="2147487671" r:id="rId4"/>
    <p:sldLayoutId id="2147487672" r:id="rId5"/>
    <p:sldLayoutId id="2147487673" r:id="rId6"/>
    <p:sldLayoutId id="2147487674" r:id="rId7"/>
    <p:sldLayoutId id="2147487675" r:id="rId8"/>
    <p:sldLayoutId id="2147487676" r:id="rId9"/>
    <p:sldLayoutId id="2147487677" r:id="rId10"/>
    <p:sldLayoutId id="2147487678" r:id="rId11"/>
    <p:sldLayoutId id="2147487679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346075"/>
            <a:ext cx="93138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0" r:id="rId1"/>
    <p:sldLayoutId id="2147487406" r:id="rId2"/>
    <p:sldLayoutId id="2147487407" r:id="rId3"/>
    <p:sldLayoutId id="2147487408" r:id="rId4"/>
    <p:sldLayoutId id="2147487409" r:id="rId5"/>
    <p:sldLayoutId id="2147487410" r:id="rId6"/>
    <p:sldLayoutId id="2147487411" r:id="rId7"/>
    <p:sldLayoutId id="2147487412" r:id="rId8"/>
    <p:sldLayoutId id="2147487413" r:id="rId9"/>
    <p:sldLayoutId id="2147487414" r:id="rId10"/>
    <p:sldLayoutId id="21474874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557338"/>
            <a:ext cx="109442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913" y="6448425"/>
            <a:ext cx="10810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fld id="{7AA92AD7-965A-474A-98C7-95AF8A2F5A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77788"/>
            <a:ext cx="1094422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7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623888" y="6529388"/>
            <a:ext cx="13985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003274"/>
                </a:solidFill>
              </a:rPr>
              <a:t>www.rosatom.ru</a:t>
            </a:r>
            <a:endParaRPr 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8" r:id="rId1"/>
    <p:sldLayoutId id="2147487429" r:id="rId2"/>
    <p:sldLayoutId id="2147487430" r:id="rId3"/>
    <p:sldLayoutId id="2147487431" r:id="rId4"/>
    <p:sldLayoutId id="2147487432" r:id="rId5"/>
    <p:sldLayoutId id="2147487433" r:id="rId6"/>
    <p:sldLayoutId id="2147487434" r:id="rId7"/>
    <p:sldLayoutId id="2147487435" r:id="rId8"/>
    <p:sldLayoutId id="2147487436" r:id="rId9"/>
    <p:sldLayoutId id="2147487437" r:id="rId10"/>
    <p:sldLayoutId id="214748743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0"/>
            <a:ext cx="119173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584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484313"/>
            <a:ext cx="116173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3613" y="6661150"/>
            <a:ext cx="1068387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Univers 45 Light"/>
              </a:defRPr>
            </a:lvl1pPr>
          </a:lstStyle>
          <a:p>
            <a:fld id="{80763350-ED15-48D1-A9EA-2681B0C2C3D8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35845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5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  <a:cs typeface="Arial" pitchFamily="34" charset="0"/>
        </a:defRPr>
      </a:lvl9pPr>
    </p:titleStyle>
    <p:bodyStyle>
      <a:lvl1pPr marL="171450" indent="-171450" algn="l" rtl="0" eaLnBrk="0" fontAlgn="base" hangingPunct="0">
        <a:spcBef>
          <a:spcPct val="25000"/>
        </a:spcBef>
        <a:spcAft>
          <a:spcPct val="0"/>
        </a:spcAft>
        <a:buClr>
          <a:srgbClr val="415299"/>
        </a:buClr>
        <a:buSzPct val="85000"/>
        <a:buChar char="•"/>
        <a:defRPr sz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171450" algn="l" rtl="0" eaLnBrk="0" fontAlgn="base" hangingPunct="0">
        <a:spcBef>
          <a:spcPct val="25000"/>
        </a:spcBef>
        <a:spcAft>
          <a:spcPct val="0"/>
        </a:spcAft>
        <a:buClr>
          <a:srgbClr val="415299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  <a:cs typeface="+mn-cs"/>
        </a:defRPr>
      </a:lvl2pPr>
      <a:lvl3pPr marL="746125" indent="-174625" algn="l" rtl="0" eaLnBrk="0" fontAlgn="base" hangingPunct="0">
        <a:spcBef>
          <a:spcPct val="25000"/>
        </a:spcBef>
        <a:spcAft>
          <a:spcPct val="0"/>
        </a:spcAft>
        <a:buClr>
          <a:srgbClr val="415299"/>
        </a:buClr>
        <a:buFont typeface="Univers 45 Light"/>
        <a:buChar char="–"/>
        <a:defRPr sz="1200">
          <a:solidFill>
            <a:schemeClr val="tx1"/>
          </a:solidFill>
          <a:latin typeface="Arial" pitchFamily="34" charset="0"/>
          <a:cs typeface="+mn-cs"/>
        </a:defRPr>
      </a:lvl3pPr>
      <a:lvl4pPr marL="1022350" indent="-161925" algn="l" rtl="0" eaLnBrk="0" fontAlgn="base" hangingPunct="0">
        <a:spcBef>
          <a:spcPct val="25000"/>
        </a:spcBef>
        <a:spcAft>
          <a:spcPct val="0"/>
        </a:spcAft>
        <a:buClr>
          <a:srgbClr val="415299"/>
        </a:buClr>
        <a:buChar char="o"/>
        <a:defRPr sz="1200">
          <a:solidFill>
            <a:schemeClr val="tx1"/>
          </a:solidFill>
          <a:latin typeface="Arial" pitchFamily="34" charset="0"/>
          <a:cs typeface="+mn-cs"/>
        </a:defRPr>
      </a:lvl4pPr>
      <a:lvl5pPr marL="1309688" indent="-173038" algn="l" rtl="0" eaLnBrk="0" fontAlgn="base" hangingPunct="0">
        <a:spcBef>
          <a:spcPct val="25000"/>
        </a:spcBef>
        <a:spcAft>
          <a:spcPct val="0"/>
        </a:spcAft>
        <a:buClr>
          <a:srgbClr val="415299"/>
        </a:buClr>
        <a:buFont typeface="Wingdings" pitchFamily="2" charset="2"/>
        <a:buChar char="ü"/>
        <a:defRPr sz="1200">
          <a:solidFill>
            <a:schemeClr val="tx1"/>
          </a:solidFill>
          <a:latin typeface="Arial" pitchFamily="34" charset="0"/>
          <a:cs typeface="+mn-cs"/>
        </a:defRPr>
      </a:lvl5pPr>
      <a:lvl6pPr marL="1766888" indent="-173038" algn="l" rtl="0" fontAlgn="base">
        <a:spcBef>
          <a:spcPct val="25000"/>
        </a:spcBef>
        <a:spcAft>
          <a:spcPct val="0"/>
        </a:spcAft>
        <a:buClr>
          <a:srgbClr val="415299"/>
        </a:buClr>
        <a:buFont typeface="Wingdings" pitchFamily="2" charset="2"/>
        <a:buChar char="ü"/>
        <a:defRPr sz="1200">
          <a:solidFill>
            <a:schemeClr val="tx1"/>
          </a:solidFill>
          <a:latin typeface="+mn-lt"/>
          <a:cs typeface="+mn-cs"/>
        </a:defRPr>
      </a:lvl6pPr>
      <a:lvl7pPr marL="2224088" indent="-173038" algn="l" rtl="0" fontAlgn="base">
        <a:spcBef>
          <a:spcPct val="25000"/>
        </a:spcBef>
        <a:spcAft>
          <a:spcPct val="0"/>
        </a:spcAft>
        <a:buClr>
          <a:srgbClr val="415299"/>
        </a:buClr>
        <a:buFont typeface="Wingdings" pitchFamily="2" charset="2"/>
        <a:buChar char="ü"/>
        <a:defRPr sz="1200">
          <a:solidFill>
            <a:schemeClr val="tx1"/>
          </a:solidFill>
          <a:latin typeface="+mn-lt"/>
          <a:cs typeface="+mn-cs"/>
        </a:defRPr>
      </a:lvl7pPr>
      <a:lvl8pPr marL="2681288" indent="-173038" algn="l" rtl="0" fontAlgn="base">
        <a:spcBef>
          <a:spcPct val="25000"/>
        </a:spcBef>
        <a:spcAft>
          <a:spcPct val="0"/>
        </a:spcAft>
        <a:buClr>
          <a:srgbClr val="415299"/>
        </a:buClr>
        <a:buFont typeface="Wingdings" pitchFamily="2" charset="2"/>
        <a:buChar char="ü"/>
        <a:defRPr sz="1200">
          <a:solidFill>
            <a:schemeClr val="tx1"/>
          </a:solidFill>
          <a:latin typeface="+mn-lt"/>
          <a:cs typeface="+mn-cs"/>
        </a:defRPr>
      </a:lvl8pPr>
      <a:lvl9pPr marL="3138488" indent="-173038" algn="l" rtl="0" fontAlgn="base">
        <a:spcBef>
          <a:spcPct val="25000"/>
        </a:spcBef>
        <a:spcAft>
          <a:spcPct val="0"/>
        </a:spcAft>
        <a:buClr>
          <a:srgbClr val="415299"/>
        </a:buClr>
        <a:buFont typeface="Wingdings" pitchFamily="2" charset="2"/>
        <a:buChar char="ü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944688" y="6516688"/>
            <a:ext cx="10177462" cy="9525"/>
            <a:chOff x="895" y="4059"/>
            <a:chExt cx="4808" cy="6"/>
          </a:xfrm>
        </p:grpSpPr>
        <p:sp>
          <p:nvSpPr>
            <p:cNvPr id="36874" name="Rectangle 3"/>
            <p:cNvSpPr>
              <a:spLocks noChangeArrowheads="1"/>
            </p:cNvSpPr>
            <p:nvPr userDrawn="1"/>
          </p:nvSpPr>
          <p:spPr bwMode="auto">
            <a:xfrm>
              <a:off x="3112" y="4059"/>
              <a:ext cx="2591" cy="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900" smtClean="0">
                <a:solidFill>
                  <a:srgbClr val="000000"/>
                </a:solidFill>
              </a:endParaRPr>
            </a:p>
          </p:txBody>
        </p:sp>
        <p:sp>
          <p:nvSpPr>
            <p:cNvPr id="36875" name="Rectangle 4"/>
            <p:cNvSpPr>
              <a:spLocks noChangeArrowheads="1"/>
            </p:cNvSpPr>
            <p:nvPr userDrawn="1"/>
          </p:nvSpPr>
          <p:spPr bwMode="auto">
            <a:xfrm>
              <a:off x="895" y="4059"/>
              <a:ext cx="2361" cy="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9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86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0"/>
            <a:ext cx="10369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00" rIns="39600" bIns="39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686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692150"/>
            <a:ext cx="99218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pic>
        <p:nvPicPr>
          <p:cNvPr id="36869" name="Picture 25" descr="Blue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813" y="6518275"/>
            <a:ext cx="7397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Line 26"/>
          <p:cNvSpPr>
            <a:spLocks noChangeShapeType="1"/>
          </p:cNvSpPr>
          <p:nvPr/>
        </p:nvSpPr>
        <p:spPr bwMode="auto">
          <a:xfrm>
            <a:off x="68263" y="517525"/>
            <a:ext cx="12053887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5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945938" y="6602413"/>
            <a:ext cx="1778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C2D83"/>
                </a:solidFill>
              </a:defRPr>
            </a:lvl1pPr>
          </a:lstStyle>
          <a:p>
            <a:fld id="{570BF85B-E63D-4512-A108-773A5E0412D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28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514138" y="168275"/>
            <a:ext cx="590550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1200" b="1" smtClean="0">
                <a:solidFill>
                  <a:srgbClr val="838383"/>
                </a:solidFill>
              </a:rPr>
              <a:t>ПРОЕКТ</a:t>
            </a:r>
          </a:p>
        </p:txBody>
      </p:sp>
      <p:sp>
        <p:nvSpPr>
          <p:cNvPr id="30729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86000" y="6615113"/>
            <a:ext cx="7988300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600" smtClean="0">
                <a:solidFill>
                  <a:srgbClr val="0C2D83"/>
                </a:solidFill>
              </a:rPr>
              <a:t>© 2010 КПМГ Лимитед, компания, зарегистрированная в соответствии с Законом о компаниях (о. Гернси) от 1994 г. с изменениями от 2008 г.; член сети независимых фирм КПМГ, входящих в ассоциацию KPMG International, зарегистрированную по законодательству Швейцарии. Все права защищены. Напечатано в России.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5" r:id="rId1"/>
    <p:sldLayoutId id="2147487756" r:id="rId2"/>
    <p:sldLayoutId id="2147487757" r:id="rId3"/>
    <p:sldLayoutId id="2147487758" r:id="rId4"/>
    <p:sldLayoutId id="2147487759" r:id="rId5"/>
    <p:sldLayoutId id="2147487760" r:id="rId6"/>
    <p:sldLayoutId id="2147487761" r:id="rId7"/>
    <p:sldLayoutId id="2147487762" r:id="rId8"/>
    <p:sldLayoutId id="2147487763" r:id="rId9"/>
    <p:sldLayoutId id="2147487764" r:id="rId10"/>
    <p:sldLayoutId id="2147487765" r:id="rId11"/>
    <p:sldLayoutId id="21474877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900" b="1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900">
          <a:solidFill>
            <a:schemeClr val="tx1"/>
          </a:solidFill>
          <a:latin typeface="+mn-lt"/>
        </a:defRPr>
      </a:lvl2pPr>
      <a:lvl3pPr marL="357188" indent="-1746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3pPr>
      <a:lvl4pPr marL="541338" indent="-18256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l"/>
        <a:defRPr sz="900">
          <a:solidFill>
            <a:schemeClr val="tx1"/>
          </a:solidFill>
          <a:latin typeface="+mn-lt"/>
        </a:defRPr>
      </a:lvl4pPr>
      <a:lvl5pPr marL="719138" indent="-1762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5pPr>
      <a:lvl6pPr marL="1176338" indent="-176213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6pPr>
      <a:lvl7pPr marL="1633538" indent="-176213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7pPr>
      <a:lvl8pPr marL="2090738" indent="-176213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8pPr>
      <a:lvl9pPr marL="2547938" indent="-176213" algn="l" rtl="0" fontAlgn="base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7-09-19 в 20.14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5961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4767" y="3516506"/>
            <a:ext cx="8007233" cy="62895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srgbClr val="4F83C5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449263" eaLnBrk="1" hangingPunct="1">
              <a:lnSpc>
                <a:spcPct val="120000"/>
              </a:lnSpc>
              <a:buClr>
                <a:srgbClr val="000000"/>
              </a:buClr>
              <a:buSzPct val="100000"/>
              <a:defRPr/>
            </a:pPr>
            <a:r>
              <a:rPr lang="ru-RU" sz="3200" b="1" dirty="0" smtClean="0">
                <a:solidFill>
                  <a:srgbClr val="002960"/>
                </a:solidFill>
              </a:rPr>
              <a:t>Управление по-русски</a:t>
            </a:r>
            <a:endParaRPr lang="ru-RU" sz="3200" b="1" cap="all" dirty="0">
              <a:solidFill>
                <a:srgbClr val="0029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408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0" y="2684191"/>
            <a:ext cx="21221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Бенчмарк</a:t>
            </a:r>
            <a:endParaRPr lang="ru-RU" altLang="ru-RU" sz="20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Респондент</a:t>
            </a: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системный интегратор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Изображение 4" descr="ÐÑÐ¾Ð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1" y="1"/>
            <a:ext cx="103356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10612192" y="0"/>
            <a:ext cx="1579808" cy="1081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350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0" y="2684191"/>
            <a:ext cx="21221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Бенчмарк</a:t>
            </a:r>
            <a:endParaRPr lang="ru-RU" altLang="ru-RU" sz="20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Респондент</a:t>
            </a: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ВИНК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Изображение 1" descr="Ð Ð¾ÑÐ½ÐµÑÑÑ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1" y="0"/>
            <a:ext cx="103356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0612192" y="0"/>
            <a:ext cx="1579808" cy="1081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69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0" y="2684192"/>
            <a:ext cx="19051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Бенчмарк</a:t>
            </a:r>
            <a:endParaRPr lang="ru-RU" altLang="ru-RU" sz="20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Респондент</a:t>
            </a: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Владивосток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Изображение 2" descr="ÐÐ»Ð°Ð´Ð¸Ð²Ð¾ÑÑÐ¾Ð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1" y="0"/>
            <a:ext cx="103356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8141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0" y="2684192"/>
            <a:ext cx="19051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Бенчмарк</a:t>
            </a:r>
            <a:endParaRPr lang="ru-RU" altLang="ru-RU" sz="20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Респондент</a:t>
            </a: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Китай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Изображение 1" descr="Chi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1" y="0"/>
            <a:ext cx="103356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26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5" name="Picture 4" descr="s_f5d4b28732aaecd6e0e99009cd38f0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3213100"/>
            <a:ext cx="49561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 descr="Снимок экрана 2017-09-18 в 19.06.3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9176" cy="6877907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79104" y="1977226"/>
            <a:ext cx="4812896" cy="255672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algn="ctr" defTabSz="449263" eaLnBrk="1" hangingPunct="1">
              <a:buClr>
                <a:srgbClr val="000000"/>
              </a:buClr>
              <a:buSzPct val="100000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n@krasnova.su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defRPr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4241581" y="361287"/>
            <a:ext cx="3462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Суть методологии</a:t>
            </a:r>
            <a:endParaRPr lang="ru-RU" altLang="ru-RU" sz="28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Изображение 1" descr="Снимок экрана 2017-09-19 в 11.30.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7" y="1270661"/>
            <a:ext cx="4508500" cy="4991100"/>
          </a:xfrm>
          <a:prstGeom prst="rect">
            <a:avLst/>
          </a:prstGeom>
        </p:spPr>
      </p:pic>
      <p:pic>
        <p:nvPicPr>
          <p:cNvPr id="3" name="Изображение 2" descr="Снимок экрана 2017-09-19 в 11.30.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34" y="2681233"/>
            <a:ext cx="5207000" cy="356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608" y="1269914"/>
            <a:ext cx="5209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baseline="30000" dirty="0">
                <a:latin typeface="Arial"/>
                <a:cs typeface="Arial"/>
              </a:rPr>
              <a:t>Диагностика профиля личности по трем компонентам:</a:t>
            </a:r>
          </a:p>
          <a:p>
            <a:r>
              <a:rPr lang="ru-RU" sz="2400" b="1" baseline="30000" dirty="0">
                <a:latin typeface="Arial"/>
                <a:cs typeface="Arial"/>
              </a:rPr>
              <a:t>менеджер / предприниматель / консультант</a:t>
            </a:r>
          </a:p>
          <a:p>
            <a:r>
              <a:rPr lang="ru-RU" sz="2400" b="1" baseline="30000" dirty="0">
                <a:latin typeface="Arial"/>
                <a:cs typeface="Arial"/>
              </a:rPr>
              <a:t>для персонализации и оптимизации образовательных курсов.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856490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3781062" y="361287"/>
            <a:ext cx="4383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Проблематика и проект</a:t>
            </a:r>
            <a:endParaRPr lang="ru-RU" altLang="ru-RU" sz="28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608" y="1269914"/>
            <a:ext cx="9272279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600" b="1" baseline="300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baseline="30000" dirty="0" smtClean="0">
                <a:latin typeface="Arial"/>
                <a:cs typeface="Arial"/>
              </a:rPr>
              <a:t>Эталон управленца для обучения и развития</a:t>
            </a:r>
          </a:p>
          <a:p>
            <a:pPr>
              <a:buFont typeface="Arial" pitchFamily="34" charset="0"/>
              <a:buChar char="•"/>
            </a:pPr>
            <a:r>
              <a:rPr lang="ru-RU" sz="3600" b="1" baseline="30000" dirty="0" smtClean="0">
                <a:latin typeface="Arial"/>
                <a:cs typeface="Arial"/>
              </a:rPr>
              <a:t>Разные профили?</a:t>
            </a:r>
          </a:p>
          <a:p>
            <a:pPr>
              <a:buFont typeface="Arial" pitchFamily="34" charset="0"/>
              <a:buChar char="•"/>
            </a:pPr>
            <a:r>
              <a:rPr lang="ru-RU" sz="3600" b="1" baseline="30000" dirty="0" smtClean="0">
                <a:latin typeface="Arial"/>
                <a:cs typeface="Arial"/>
              </a:rPr>
              <a:t>Устойчивость на будущее</a:t>
            </a:r>
          </a:p>
          <a:p>
            <a:pPr>
              <a:buFont typeface="Arial" pitchFamily="34" charset="0"/>
              <a:buChar char="•"/>
            </a:pPr>
            <a:r>
              <a:rPr lang="ru-RU" sz="3600" b="1" baseline="30000" dirty="0" smtClean="0">
                <a:latin typeface="Arial"/>
                <a:cs typeface="Arial"/>
              </a:rPr>
              <a:t>Обоснованность  и практичность</a:t>
            </a:r>
          </a:p>
          <a:p>
            <a:pPr>
              <a:buFont typeface="Arial" pitchFamily="34" charset="0"/>
              <a:buChar char="•"/>
            </a:pPr>
            <a:r>
              <a:rPr lang="ru-RU" sz="3600" b="1" baseline="30000" dirty="0" smtClean="0">
                <a:latin typeface="Arial"/>
                <a:cs typeface="Arial"/>
              </a:rPr>
              <a:t>Семантика</a:t>
            </a:r>
          </a:p>
          <a:p>
            <a:endParaRPr lang="ru-RU" sz="2800" b="1" baseline="30000" dirty="0" smtClean="0">
              <a:latin typeface="Arial"/>
              <a:cs typeface="Arial"/>
            </a:endParaRPr>
          </a:p>
          <a:p>
            <a:endParaRPr lang="ru-RU" sz="2800" b="1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490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481659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81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12192000" cy="6708136"/>
        </p:xfrm>
        <a:graphic>
          <a:graphicData uri="http://schemas.openxmlformats.org/drawingml/2006/table">
            <a:tbl>
              <a:tblPr/>
              <a:tblGrid>
                <a:gridCol w="1854558"/>
                <a:gridCol w="10337442"/>
              </a:tblGrid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Аналитичность 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и склонность к анализу (быть аналитичным). Способность, стремление анализировать фактуру. Реализованная и потенциальная.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Визионарность 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Видение будущего. Способность предвидеть будущие тренды и тенденции. Обладать интуицией. Ощущать закономерности развития сложных систем. Способность предсказывать.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Конструктивность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не создавать конфликтов. Если конфликты возникают, регулировать конфликт и находить варианты решения.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Гибкость и адаптивность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Гибкость - способность комфортно ощущать себя в изменениях. Способность адаптировать себя под ситуации, окружение и пр. Отвечать на изменяющуюся среду.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Инновативность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Инновативность - это готовность быть открытым к чему-то новому. Открытость к новым концептам. Разомкнутость к среде. 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Коллективность и командность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Коллективность - способность работать в коллективе. Быть частью коллектива. Командность - способность быть членом команды и выполнять функции в команде. Коллективность как антагонизм эгоизму.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Коммуникабельность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общаться, быть открытым для общения. Уметь слушать/слышать. Быть активным участником общения. Уметь доносить свои мысли до других. Говорить на понятном языке.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Креативность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предлагать оригинальные и содержательные альтернативы и нестандартные способы решения.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Организованность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Грамотное распределение ресурсов. Эффективная организация своих действий в пространстве/времени.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Ориентация на качество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вести дела с приоритетом на качество в большей степени, чем на другие параметры (скорость, время и пр).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Ориентация на результат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Добиваться результатов, быть упорным в достижении целей. Руководствоваться необходимостью достижения результата. Подчинять процесс результату.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Пассионарность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Воодушевлять других, даже не взирая на их готовность. Активно действовать по своей инициативе. Обладать высоким уровнем энергии.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Позитивность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Положительно относиться к жизни, работе, проблемам. Видеть положительное в жизненных и рабочих ситуациях, какими бы они ни были.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Презентативность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Находить подходы к различным людям. Легко, свободно, органично излагать и доносить себя, свою позицию до других.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Пытливость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Стремление понять какие отношения между людьми, какой тренд, какие у него устремления. Любопытство не вообще, а любопытство зачем-то. Находить всю нужную информацию различными способами.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Регулируемость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Администрированность. Способность человека быть регулируемым внешними факторами (обстоятельства, люди и пр).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Решение проблем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Настроенность на решение проблем. Способность решать проблемы. problem solving. Умение видеть проблемы. Доминирование мотива "решить проблему" над остальными.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Решительность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и настроенность принимать решения вообще. Учитывать риски и принимать решения в любой ситуации. Не бояться принимать решения.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Саморазвитие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развиваться самостоятельно. Приобретать новые знания и навыки. Способность оценивать себя.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Саморегуляция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Умение понимать природу своих эмоций, распознавать эмоции и управлять ими.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Сервисность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Желание помочь другим. Приоритет помочь другим иногда даже выше, чем помочь себе. Учет позиции другого, понимание, что испытывает другой человек.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Системность и концептуальность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декомпозировать сложное, крупное на мелкие составляющие. Способность учитывать как предлагаемые решения отражаются на других (людях, подразделениях и пр).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быть лидером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Воздействие на других, мотивирование, побуждение других на действия для достижения цели/целей, управление другими на пути достижения цели.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планировать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и ориентированность на планирование всего с чем человек имеет дело, любых дел. Расстановка приоритетов.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Статегичность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к стратегическому мышлению. Умение видеть перспективы.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Стрессоустойчивость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Сохранение работоспособности в неблагоприятных условиях. Умение мобилизоваться. Отсутствие страха войти в стрессовую ситуацию.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Творческий подход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Генерация новых идей. Создание чего-то, ранее не существующего.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Терпимость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Позиция, что другой человек имеет право иметь мнение. Уважительное отношение к мнению других, даже если не согласен.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Толерантность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Спокойное восприятие мировоззрения, образа жизни, традиций, религий, поведения других людей. Проявление нейтральной реакции, возможно даже безразличия.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Целостность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Проявление твердости убеждений, одинаковая реакция в повторяющихся ситуациях.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Честность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 обманывает. Не искажает информацию. Идейный отказ от осмысленного искажения информации, позиции или формулировок реальности. Не искажает информационного поля.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Эмпатия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Способность чувствовать эмоции других. Способность корректировать свои эмоции и поведение сообразно внешнему окружению.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Якорность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Иметь принципы, уклады, норма. Соблюдать ценности, следовать принципам.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371026" y="2684191"/>
            <a:ext cx="21221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Расшифровка модели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Изображение 2" descr="Снимок экрана 2017-09-19 в 20.05.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13" y="-13071"/>
            <a:ext cx="9342791" cy="6871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127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12192000" cy="6740650"/>
        </p:xfrm>
        <a:graphic>
          <a:graphicData uri="http://schemas.openxmlformats.org/drawingml/2006/table">
            <a:tbl>
              <a:tblPr/>
              <a:tblGrid>
                <a:gridCol w="2485623"/>
                <a:gridCol w="9706377"/>
              </a:tblGrid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Коллективность и командность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Коллективность - способность работать в коллективе. Быть частью коллектива. Командность - способность быть членом команды и выполнять функции в команде. Коллективность как антагонизм эгоизму. 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Пассионарность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Воодушевлять других, даже не взирая на их готовность. Активно действовать по своей инициативе. Обладать высоким уровнем энергии.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Пытливость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Стремление понять какие отношения между людьми, какой тренд, какие у него устремления. Любопытство не вообще, а любопытство зачем-то. Находить всю нужную информацию различными способами.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Сервисность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Желание помочь другим. Приоритет помочь другим иногда даже выше, чем помочь себе. Учет позиции другого, понимание, что испытывает другой человек.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Творческий подход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Генерация новых идей. Создание чего-то, ранее не существующего.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Терпимость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Позиция, что другой человек имеет право иметь мнение. Уважительное отношение к мнению других, даже если не согласен.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Толерантность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Спокойное восприятие мировоззрения, образа жизни, традиций, религий, поведения других людей. Проявление нейтральной реакции, возможно даже безразличия.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Целостность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Проявление твердости убеждений, одинаковая реакция в повторяющихся ситуациях.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Честность</a:t>
                      </a: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Не обманывает. Не искажает информацию. Идейный отказ от осмысленного искажения информации, позиции или формулировок реальности. Не искажает информационного поля.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Якорность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505" marR="3505" marT="3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Иметь принципы, уклады, норма. Соблюдать ценности, следовать принципам.</a:t>
                      </a:r>
                    </a:p>
                  </a:txBody>
                  <a:tcPr marL="3505" marR="3505" marT="35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33420" y="2684191"/>
            <a:ext cx="21221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Профиль респондента в разрезе компетенций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Изображение 1" descr="Снимок экрана 2017-09-19 в 20.02.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47" y="0"/>
            <a:ext cx="1003025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08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0"/>
          <p:cNvSpPr txBox="1">
            <a:spLocks noChangeArrowheads="1"/>
          </p:cNvSpPr>
          <p:nvPr/>
        </p:nvSpPr>
        <p:spPr bwMode="auto">
          <a:xfrm>
            <a:off x="2279650" y="65262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00" tIns="46800" rIns="46800" bIns="46800" anchor="b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800" b="1">
                <a:solidFill>
                  <a:srgbClr val="009999"/>
                </a:solidFill>
              </a:rPr>
              <a:t>*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0" y="2684191"/>
            <a:ext cx="21221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Бенчмарк</a:t>
            </a:r>
            <a:endParaRPr lang="ru-RU" altLang="ru-RU" sz="20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Респондент</a:t>
            </a:r>
          </a:p>
          <a:p>
            <a:pPr algn="ctr" defTabSz="449263" eaLnBrk="1" hangingPunct="1">
              <a:buClr>
                <a:srgbClr val="000000"/>
              </a:buClr>
              <a:buSzPct val="100000"/>
            </a:pPr>
            <a:r>
              <a:rPr lang="ru-RU" altLang="ru-RU" sz="2000" b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Нефтегаз</a:t>
            </a:r>
            <a:endParaRPr lang="ru-RU" altLang="ru-RU" sz="20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Изображение 3" descr="Gazpr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1" y="1"/>
            <a:ext cx="103356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0612192" y="0"/>
            <a:ext cx="1579808" cy="1081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489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DRAF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TOP" val="520.875"/>
  <p:tag name="FAS_LEFT" val="146.25"/>
  <p:tag name="FAS_HEIGHT" val="14.5"/>
  <p:tag name="FAS_WIDTH" val="511.125"/>
  <p:tag name="FAS_COPYRIGH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ATADESCRIPTOR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LOBDESCRIPTOR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_DRAFT" val="TRUE"/>
</p:tagLst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-default">
  <a:themeElements>
    <a:clrScheme name="1_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лож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ctr">
          <a:defRPr sz="2800" b="1" i="0" dirty="0" smtClean="0">
            <a:latin typeface="Arial"/>
            <a:cs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FLP">
  <a:themeElements>
    <a:clrScheme name="UFL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F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F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a-default">
  <a:themeElements>
    <a:clrScheme name="1_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PMG Report Standard Template">
  <a:themeElements>
    <a:clrScheme name="Custom 1">
      <a:dk1>
        <a:srgbClr val="000000"/>
      </a:dk1>
      <a:lt1>
        <a:srgbClr val="FFFFFF"/>
      </a:lt1>
      <a:dk2>
        <a:srgbClr val="0C2D83"/>
      </a:dk2>
      <a:lt2>
        <a:srgbClr val="E7EDF4"/>
      </a:lt2>
      <a:accent1>
        <a:srgbClr val="CCD6E3"/>
      </a:accent1>
      <a:accent2>
        <a:srgbClr val="A3A9C0"/>
      </a:accent2>
      <a:accent3>
        <a:srgbClr val="8AA5CB"/>
      </a:accent3>
      <a:accent4>
        <a:srgbClr val="5C6A8E"/>
      </a:accent4>
      <a:accent5>
        <a:srgbClr val="0C2D83"/>
      </a:accent5>
      <a:accent6>
        <a:srgbClr val="F5B36A"/>
      </a:accent6>
      <a:hlink>
        <a:srgbClr val="8CA042"/>
      </a:hlink>
      <a:folHlink>
        <a:srgbClr val="4D10B0"/>
      </a:folHlink>
    </a:clrScheme>
    <a:fontScheme name="KPMG Report Standar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chemeClr val="tx2"/>
          </a:solidFill>
          <a:prstDash val="solid"/>
          <a:round/>
          <a:headEnd type="none" w="sm" len="sm"/>
          <a:tailEnd type="triangle" w="sm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bg2"/>
        </a:solidFill>
        <a:ln w="6350" cap="flat" cmpd="sng" algn="ctr">
          <a:solidFill>
            <a:srgbClr val="F38E31"/>
          </a:solidFill>
          <a:prstDash val="solid"/>
          <a:round/>
          <a:headEnd type="none" w="sm" len="sm"/>
          <a:tailEnd type="none" w="sm" len="med"/>
        </a:ln>
        <a:effectLst/>
      </a:spPr>
      <a:bodyPr/>
      <a:lstStyle/>
    </a:lnDef>
  </a:objectDefaults>
  <a:extraClrSchemeLst>
    <a:extraClrScheme>
      <a:clrScheme name="KPMG Report Standar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Report Standar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Report Standar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Report Standar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Report Standar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Report Standar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Report Standard Template 13">
        <a:dk1>
          <a:srgbClr val="000000"/>
        </a:dk1>
        <a:lt1>
          <a:srgbClr val="FFFFFF"/>
        </a:lt1>
        <a:dk2>
          <a:srgbClr val="0C2D83"/>
        </a:dk2>
        <a:lt2>
          <a:srgbClr val="CCD6E3"/>
        </a:lt2>
        <a:accent1>
          <a:srgbClr val="8AA5CB"/>
        </a:accent1>
        <a:accent2>
          <a:srgbClr val="FAD8AF"/>
        </a:accent2>
        <a:accent3>
          <a:srgbClr val="FFFFFF"/>
        </a:accent3>
        <a:accent4>
          <a:srgbClr val="000000"/>
        </a:accent4>
        <a:accent5>
          <a:srgbClr val="C4CFE2"/>
        </a:accent5>
        <a:accent6>
          <a:srgbClr val="E3C49E"/>
        </a:accent6>
        <a:hlink>
          <a:srgbClr val="F5B36A"/>
        </a:hlink>
        <a:folHlink>
          <a:srgbClr val="AAB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993</Words>
  <Application>Microsoft Office PowerPoint</Application>
  <PresentationFormat>Произвольный</PresentationFormat>
  <Paragraphs>141</Paragraphs>
  <Slides>14</Slides>
  <Notes>11</Notes>
  <HiddenSlides>1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1_Тема Office</vt:lpstr>
      <vt:lpstr>1_a-default</vt:lpstr>
      <vt:lpstr>4_Специальное оформление</vt:lpstr>
      <vt:lpstr>Обложка</vt:lpstr>
      <vt:lpstr>10_Тема Office</vt:lpstr>
      <vt:lpstr>UFLP</vt:lpstr>
      <vt:lpstr>2_a-default</vt:lpstr>
      <vt:lpstr>3_Custom Design</vt:lpstr>
      <vt:lpstr>1_KPMG Report Standard Template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Краснова Наталья Владимировна</dc:creator>
  <cp:lastModifiedBy>Krasnova Nataly</cp:lastModifiedBy>
  <cp:revision>87</cp:revision>
  <dcterms:created xsi:type="dcterms:W3CDTF">2017-07-19T15:27:00Z</dcterms:created>
  <dcterms:modified xsi:type="dcterms:W3CDTF">2019-02-28T12:35:51Z</dcterms:modified>
</cp:coreProperties>
</file>