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67" r:id="rId2"/>
    <p:sldId id="606" r:id="rId3"/>
    <p:sldId id="605" r:id="rId4"/>
    <p:sldId id="607" r:id="rId5"/>
    <p:sldId id="608" r:id="rId6"/>
    <p:sldId id="609" r:id="rId7"/>
    <p:sldId id="612" r:id="rId8"/>
    <p:sldId id="288" r:id="rId9"/>
  </p:sldIdLst>
  <p:sldSz cx="9144000" cy="5143500" type="screen16x9"/>
  <p:notesSz cx="6810375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2A"/>
    <a:srgbClr val="008000"/>
    <a:srgbClr val="02C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927" autoAdjust="0"/>
    <p:restoredTop sz="94548" autoAdjust="0"/>
  </p:normalViewPr>
  <p:slideViewPr>
    <p:cSldViewPr snapToGrid="0">
      <p:cViewPr varScale="1">
        <p:scale>
          <a:sx n="144" d="100"/>
          <a:sy n="144" d="100"/>
        </p:scale>
        <p:origin x="1272" y="120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1162" cy="497125"/>
          </a:xfrm>
          <a:prstGeom prst="rect">
            <a:avLst/>
          </a:prstGeom>
        </p:spPr>
        <p:txBody>
          <a:bodyPr vert="horz" lIns="91447" tIns="45723" rIns="91447" bIns="4572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7637" y="0"/>
            <a:ext cx="2951162" cy="497125"/>
          </a:xfrm>
          <a:prstGeom prst="rect">
            <a:avLst/>
          </a:prstGeom>
        </p:spPr>
        <p:txBody>
          <a:bodyPr vert="horz" lIns="91447" tIns="45723" rIns="91447" bIns="45723" rtlCol="0"/>
          <a:lstStyle>
            <a:lvl1pPr algn="r">
              <a:defRPr sz="1200"/>
            </a:lvl1pPr>
          </a:lstStyle>
          <a:p>
            <a:fld id="{EBA972E8-8636-4DE5-96F0-FB55E8215EFD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43662"/>
            <a:ext cx="2951162" cy="497125"/>
          </a:xfrm>
          <a:prstGeom prst="rect">
            <a:avLst/>
          </a:prstGeom>
        </p:spPr>
        <p:txBody>
          <a:bodyPr vert="horz" lIns="91447" tIns="45723" rIns="91447" bIns="4572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7637" y="9443662"/>
            <a:ext cx="2951162" cy="497125"/>
          </a:xfrm>
          <a:prstGeom prst="rect">
            <a:avLst/>
          </a:prstGeom>
        </p:spPr>
        <p:txBody>
          <a:bodyPr vert="horz" lIns="91447" tIns="45723" rIns="91447" bIns="45723" rtlCol="0" anchor="b"/>
          <a:lstStyle>
            <a:lvl1pPr algn="r">
              <a:defRPr sz="1200"/>
            </a:lvl1pPr>
          </a:lstStyle>
          <a:p>
            <a:fld id="{A32DDB5D-9062-4304-A7A1-787DFD073F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6064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1162" cy="498853"/>
          </a:xfrm>
          <a:prstGeom prst="rect">
            <a:avLst/>
          </a:prstGeom>
        </p:spPr>
        <p:txBody>
          <a:bodyPr vert="horz" lIns="91447" tIns="45723" rIns="91447" bIns="4572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7637" y="0"/>
            <a:ext cx="2951162" cy="498853"/>
          </a:xfrm>
          <a:prstGeom prst="rect">
            <a:avLst/>
          </a:prstGeom>
        </p:spPr>
        <p:txBody>
          <a:bodyPr vert="horz" lIns="91447" tIns="45723" rIns="91447" bIns="45723" rtlCol="0"/>
          <a:lstStyle>
            <a:lvl1pPr algn="r">
              <a:defRPr sz="1200"/>
            </a:lvl1pPr>
          </a:lstStyle>
          <a:p>
            <a:fld id="{186B711A-7795-46B6-AA47-FD4ED5B48845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7" tIns="45723" rIns="91447" bIns="4572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84834"/>
            <a:ext cx="5448300" cy="3914865"/>
          </a:xfrm>
          <a:prstGeom prst="rect">
            <a:avLst/>
          </a:prstGeom>
        </p:spPr>
        <p:txBody>
          <a:bodyPr vert="horz" lIns="91447" tIns="45723" rIns="91447" bIns="4572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43663"/>
            <a:ext cx="2951162" cy="498852"/>
          </a:xfrm>
          <a:prstGeom prst="rect">
            <a:avLst/>
          </a:prstGeom>
        </p:spPr>
        <p:txBody>
          <a:bodyPr vert="horz" lIns="91447" tIns="45723" rIns="91447" bIns="4572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7637" y="9443663"/>
            <a:ext cx="2951162" cy="498852"/>
          </a:xfrm>
          <a:prstGeom prst="rect">
            <a:avLst/>
          </a:prstGeom>
        </p:spPr>
        <p:txBody>
          <a:bodyPr vert="horz" lIns="91447" tIns="45723" rIns="91447" bIns="45723" rtlCol="0" anchor="b"/>
          <a:lstStyle>
            <a:lvl1pPr algn="r">
              <a:defRPr sz="1200"/>
            </a:lvl1pPr>
          </a:lstStyle>
          <a:p>
            <a:fld id="{8348BB76-1B2C-4610-BD91-FD744BD47B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567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1243013"/>
            <a:ext cx="5965825" cy="3355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..</a:t>
            </a:r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07" indent="-28577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89" indent="-22861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324" indent="-22861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559" indent="-22861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794" indent="-2286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031" indent="-2286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266" indent="-2286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501" indent="-2286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F413BA-40EA-450F-A7B5-969C66E2225F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077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6516" indent="-287122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8486" indent="-229697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7881" indent="-229697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67276" indent="-229697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26670" indent="-2296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86065" indent="-2296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45459" indent="-2296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4854" indent="-2296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C81311A7-517F-4FD8-9210-F40579E5B0CF}" type="slidenum">
              <a:rPr lang="ru-RU" altLang="ru-RU"/>
              <a:pPr eaLnBrk="1" hangingPunct="1"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3805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BB76-1B2C-4610-BD91-FD744BD47B2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003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BB76-1B2C-4610-BD91-FD744BD47B2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669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BB76-1B2C-4610-BD91-FD744BD47B2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98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6516" indent="-287122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8486" indent="-229697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7881" indent="-229697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67276" indent="-229697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26670" indent="-2296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86065" indent="-2296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45459" indent="-2296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4854" indent="-2296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C81311A7-517F-4FD8-9210-F40579E5B0CF}" type="slidenum">
              <a:rPr lang="ru-RU" altLang="ru-RU"/>
              <a:pPr eaLnBrk="1" hangingPunct="1"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8996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400300"/>
            <a:ext cx="7543800" cy="1143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543300"/>
            <a:ext cx="6858000" cy="74295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F3E1-49D2-4D07-A996-7ED0AB3359CF}" type="datetime1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14350"/>
            <a:ext cx="7239000" cy="291465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FEFAD-F31C-49FE-ABA6-2B5F5336FEB1}" type="datetime1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514351"/>
            <a:ext cx="1828800" cy="405764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514351"/>
            <a:ext cx="5715000" cy="36576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51F6F-2991-4382-8753-8A9D5133221B}" type="datetime1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78EA7-FB20-4CAD-A509-40AE897F10A5}" type="datetime1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57450"/>
            <a:ext cx="7543800" cy="12573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714750"/>
            <a:ext cx="6858000" cy="6858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5AB5-5882-4838-9660-DDB658BE8FFE}" type="datetime1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457201"/>
            <a:ext cx="3657600" cy="2825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57201"/>
            <a:ext cx="3657600" cy="2825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79638-B420-4572-94A1-497DA64294E4}" type="datetime1">
              <a:rPr lang="ru-RU" smtClean="0"/>
              <a:pPr/>
              <a:t>18.12.2020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457200"/>
            <a:ext cx="3657600" cy="47982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996948"/>
            <a:ext cx="3657600" cy="2286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457200"/>
            <a:ext cx="3657600" cy="47982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996948"/>
            <a:ext cx="3657600" cy="2286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172C1-AEC0-46C8-822A-ADFD1E0730B7}" type="datetime1">
              <a:rPr lang="ru-RU" smtClean="0"/>
              <a:pPr/>
              <a:t>18.12.2020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937022"/>
            <a:ext cx="36576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937022"/>
            <a:ext cx="36576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8CDA-D94D-4A4D-BA1D-60C49E4B11C5}" type="datetime1">
              <a:rPr lang="ru-RU" smtClean="0"/>
              <a:pPr/>
              <a:t>18.12.2020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E1BCF-1425-4C91-B84B-B79EFCCA87B2}" type="datetime1">
              <a:rPr lang="ru-RU" smtClean="0"/>
              <a:pPr/>
              <a:t>18.12.2020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429000"/>
            <a:ext cx="6784848" cy="120015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342900"/>
            <a:ext cx="4594934" cy="30860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2" y="342900"/>
            <a:ext cx="2673657" cy="30861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01B3-8B6E-4157-8660-FC9A9844976E}" type="datetime1">
              <a:rPr lang="ru-RU" smtClean="0"/>
              <a:pPr/>
              <a:t>18.12.2020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153444" y="1885752"/>
            <a:ext cx="28575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3429000"/>
            <a:ext cx="6784848" cy="120015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342900"/>
            <a:ext cx="7543800" cy="21717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2628900"/>
            <a:ext cx="7391400" cy="60364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134C-6A84-460A-B195-8383F00AF779}" type="datetime1">
              <a:rPr lang="ru-RU" smtClean="0"/>
              <a:pPr/>
              <a:t>18.12.2020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3429000"/>
            <a:ext cx="6781800" cy="12001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514350"/>
            <a:ext cx="7543800" cy="29146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46565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1ACED26B-7E68-4655-85ED-B5461EDE2CB1}" type="datetime1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4656582"/>
            <a:ext cx="48738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4265676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285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580" y="792203"/>
            <a:ext cx="7006138" cy="1018925"/>
          </a:xfrm>
        </p:spPr>
        <p:txBody>
          <a:bodyPr rtlCol="0" anchor="ctr" anchorCtr="0"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Профессионально-общественная аккредитация</a:t>
            </a:r>
            <a:b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ОП 28.03.01 «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Нанотехнологии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микросистемная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техника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b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дистанционном формате</a:t>
            </a:r>
            <a:endParaRPr lang="ru-RU" sz="2000" strike="sngStrik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81924" y="2931790"/>
            <a:ext cx="4464496" cy="648072"/>
          </a:xfrm>
        </p:spPr>
        <p:txBody>
          <a:bodyPr rtlCol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Елена Хорошева, </a:t>
            </a:r>
          </a:p>
          <a:p>
            <a:pPr algn="r">
              <a:spcBef>
                <a:spcPts val="0"/>
              </a:spcBef>
              <a:defRPr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начальник управления мониторинга </a:t>
            </a:r>
          </a:p>
          <a:p>
            <a:pPr algn="r">
              <a:spcBef>
                <a:spcPts val="0"/>
              </a:spcBef>
              <a:defRPr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и оценки качества </a:t>
            </a:r>
          </a:p>
          <a:p>
            <a:pPr algn="r">
              <a:spcBef>
                <a:spcPts val="0"/>
              </a:spcBef>
              <a:defRPr/>
            </a:pPr>
            <a:r>
              <a:rPr lang="ru-RU" dirty="0"/>
              <a:t>	</a:t>
            </a:r>
          </a:p>
          <a:p>
            <a:pPr algn="r">
              <a:spcBef>
                <a:spcPts val="0"/>
              </a:spcBef>
              <a:defRPr/>
            </a:pPr>
            <a:endParaRPr lang="ru-RU" sz="12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26628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929" y="189333"/>
            <a:ext cx="1071640" cy="104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785580" y="4299942"/>
            <a:ext cx="7560840" cy="3240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18 декабря</a:t>
            </a:r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2020 г.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grpSp>
        <p:nvGrpSpPr>
          <p:cNvPr id="6" name="Группа 3"/>
          <p:cNvGrpSpPr>
            <a:grpSpLocks/>
          </p:cNvGrpSpPr>
          <p:nvPr/>
        </p:nvGrpSpPr>
        <p:grpSpPr bwMode="auto">
          <a:xfrm>
            <a:off x="0" y="-26194"/>
            <a:ext cx="9144000" cy="5236369"/>
            <a:chOff x="-1140478" y="-58808"/>
            <a:chExt cx="10519992" cy="6947631"/>
          </a:xfrm>
        </p:grpSpPr>
        <p:pic>
          <p:nvPicPr>
            <p:cNvPr id="7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00"/>
            <a:stretch>
              <a:fillRect/>
            </a:stretch>
          </p:blipFill>
          <p:spPr bwMode="auto">
            <a:xfrm>
              <a:off x="-1140478" y="-58808"/>
              <a:ext cx="10506187" cy="180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501"/>
            <a:stretch>
              <a:fillRect/>
            </a:stretch>
          </p:blipFill>
          <p:spPr bwMode="auto">
            <a:xfrm>
              <a:off x="-1140477" y="6699708"/>
              <a:ext cx="10519991" cy="189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1942" t="5496" r="22502" b="45923"/>
          <a:stretch/>
        </p:blipFill>
        <p:spPr>
          <a:xfrm>
            <a:off x="520197" y="417096"/>
            <a:ext cx="7936179" cy="39037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2348" y="4589502"/>
            <a:ext cx="87318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КРИТЕРИЙ 1. Результаты прохождения выпускниками образовательной программы профессионального экзамена в форме независимой оценки квалификации (при наличии независимой оценки квалификации по соответствующей квалификации) или профессионального экзамена «вход в профессию». </a:t>
            </a:r>
            <a:endParaRPr lang="ru-RU" sz="1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48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966651" y="-66"/>
            <a:ext cx="7361625" cy="2726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Практика  процедуры профессионально-общественной аккредитации в дистанционном формате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040" r="1311" b="3524"/>
          <a:stretch/>
        </p:blipFill>
        <p:spPr>
          <a:xfrm>
            <a:off x="331303" y="424533"/>
            <a:ext cx="8596587" cy="457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2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268" r="20467" b="4660"/>
          <a:stretch/>
        </p:blipFill>
        <p:spPr>
          <a:xfrm>
            <a:off x="80504" y="360607"/>
            <a:ext cx="6529386" cy="4251764"/>
          </a:xfrm>
          <a:prstGeom prst="rect">
            <a:avLst/>
          </a:prstGeom>
        </p:spPr>
      </p:pic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4" t="12210" r="42651" b="4315"/>
          <a:stretch>
            <a:fillRect/>
          </a:stretch>
        </p:blipFill>
        <p:spPr bwMode="auto">
          <a:xfrm>
            <a:off x="5293266" y="2735288"/>
            <a:ext cx="1042976" cy="148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66651" y="-66"/>
            <a:ext cx="7361625" cy="2726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545 «Специалист по измерению параметров и модификации свойств </a:t>
            </a:r>
            <a:r>
              <a:rPr lang="ru-RU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наноматериалов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наноструктур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5"/>
          <a:srcRect l="16034" t="10547" r="16622" b="9350"/>
          <a:stretch/>
        </p:blipFill>
        <p:spPr bwMode="auto">
          <a:xfrm>
            <a:off x="6639059" y="3565310"/>
            <a:ext cx="2330409" cy="15068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6"/>
          <a:srcRect l="16034" t="11403" r="15981" b="8780"/>
          <a:stretch/>
        </p:blipFill>
        <p:spPr bwMode="auto">
          <a:xfrm>
            <a:off x="6609890" y="1993684"/>
            <a:ext cx="2298878" cy="1483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0504" y="4771921"/>
            <a:ext cx="6703453" cy="272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216535" algn="l"/>
              </a:tabLst>
            </a:pPr>
            <a:r>
              <a:rPr lang="ru-RU" sz="9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ПЭ в форме компьютерного тестирования проводится на платформе </a:t>
            </a:r>
            <a:r>
              <a:rPr lang="en-US" sz="9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LMS MOODLE</a:t>
            </a:r>
            <a:r>
              <a:rPr lang="ru-RU" sz="9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(https://dot.cdo.vlsu.ru/).</a:t>
            </a:r>
          </a:p>
        </p:txBody>
      </p:sp>
      <p:pic>
        <p:nvPicPr>
          <p:cNvPr id="14" name="Рисунок 13"/>
          <p:cNvPicPr/>
          <p:nvPr/>
        </p:nvPicPr>
        <p:blipFill rotWithShape="1">
          <a:blip r:embed="rId7"/>
          <a:srcRect l="16675" t="11687" r="16462" b="9635"/>
          <a:stretch/>
        </p:blipFill>
        <p:spPr bwMode="auto">
          <a:xfrm>
            <a:off x="6639058" y="472245"/>
            <a:ext cx="2269709" cy="14467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7185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342" r="21551" b="4971"/>
          <a:stretch/>
        </p:blipFill>
        <p:spPr>
          <a:xfrm>
            <a:off x="0" y="379105"/>
            <a:ext cx="6980350" cy="4191119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66651" y="-66"/>
            <a:ext cx="7361625" cy="2726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851 «Специалист по проектированию микро- и </a:t>
            </a:r>
            <a:r>
              <a:rPr lang="ru-RU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наноразмерных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электромеханических систем»</a:t>
            </a: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t="11681" r="42746" b="4843"/>
          <a:stretch>
            <a:fillRect/>
          </a:stretch>
        </p:blipFill>
        <p:spPr bwMode="auto">
          <a:xfrm>
            <a:off x="5420887" y="3283468"/>
            <a:ext cx="832283" cy="117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4"/>
          <a:srcRect l="16355" t="11403" r="16141" b="10490"/>
          <a:stretch/>
        </p:blipFill>
        <p:spPr bwMode="auto">
          <a:xfrm>
            <a:off x="6571095" y="424181"/>
            <a:ext cx="2365715" cy="14802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5"/>
          <a:srcRect l="15874" t="11118" r="16301" b="7925"/>
          <a:stretch/>
        </p:blipFill>
        <p:spPr bwMode="auto">
          <a:xfrm>
            <a:off x="6571095" y="1972799"/>
            <a:ext cx="2413664" cy="14207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6"/>
          <a:srcRect l="16195" t="11973" r="16462" b="7925"/>
          <a:stretch/>
        </p:blipFill>
        <p:spPr bwMode="auto">
          <a:xfrm>
            <a:off x="6632621" y="3461923"/>
            <a:ext cx="2352138" cy="1470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9390" y="4669152"/>
            <a:ext cx="6529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>
              <a:defRPr/>
            </a:pP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Десять студентов участвовали в прохождения независимой оценки по двум </a:t>
            </a:r>
            <a:r>
              <a:rPr lang="ru-RU" sz="10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квалификациям</a:t>
            </a:r>
          </a:p>
          <a:p>
            <a:pPr indent="177800" algn="just">
              <a:defRPr/>
            </a:pPr>
            <a:r>
              <a:rPr lang="ru-RU" sz="10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(в их числе два иностранных студента из Камеруна и Таджикистана).</a:t>
            </a:r>
          </a:p>
        </p:txBody>
      </p:sp>
    </p:spTree>
    <p:extLst>
      <p:ext uri="{BB962C8B-B14F-4D97-AF65-F5344CB8AC3E}">
        <p14:creationId xmlns:p14="http://schemas.microsoft.com/office/powerpoint/2010/main" val="139975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900" r="1295" b="4308"/>
          <a:stretch/>
        </p:blipFill>
        <p:spPr>
          <a:xfrm>
            <a:off x="428098" y="356853"/>
            <a:ext cx="7527065" cy="3980316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10583" t="5987" r="11652" b="5644"/>
          <a:stretch/>
        </p:blipFill>
        <p:spPr bwMode="auto">
          <a:xfrm>
            <a:off x="2698595" y="2138411"/>
            <a:ext cx="4874300" cy="28157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842218" y="5355"/>
            <a:ext cx="7361625" cy="2726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Проведение </a:t>
            </a:r>
            <a:r>
              <a:rPr lang="ru-RU" sz="1000" dirty="0" err="1" smtClean="0">
                <a:solidFill>
                  <a:schemeClr val="bg1"/>
                </a:solidFill>
              </a:rPr>
              <a:t>аккредитационной</a:t>
            </a:r>
            <a:r>
              <a:rPr lang="ru-RU" sz="1000" dirty="0" smtClean="0">
                <a:solidFill>
                  <a:schemeClr val="bg1"/>
                </a:solidFill>
              </a:rPr>
              <a:t> экспертизы в рамках профессионально-общественной аккредитации ОП 28.03.01 </a:t>
            </a:r>
            <a:endParaRPr lang="ru-RU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 rotWithShape="1">
          <a:blip r:embed="rId5"/>
          <a:srcRect l="24777" t="13074" r="42678" b="54708"/>
          <a:stretch/>
        </p:blipFill>
        <p:spPr>
          <a:xfrm>
            <a:off x="5528788" y="1340363"/>
            <a:ext cx="2426375" cy="1351141"/>
          </a:xfrm>
          <a:prstGeom prst="rect">
            <a:avLst/>
          </a:prstGeom>
        </p:spPr>
      </p:pic>
      <p:pic>
        <p:nvPicPr>
          <p:cNvPr id="13" name="Объект 5"/>
          <p:cNvPicPr>
            <a:picLocks noChangeAspect="1"/>
          </p:cNvPicPr>
          <p:nvPr/>
        </p:nvPicPr>
        <p:blipFill rotWithShape="1">
          <a:blip r:embed="rId6"/>
          <a:srcRect l="25744" t="63197" r="43173" b="6960"/>
          <a:stretch/>
        </p:blipFill>
        <p:spPr>
          <a:xfrm>
            <a:off x="6522809" y="3843706"/>
            <a:ext cx="2223750" cy="1200978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 rotWithShape="1">
          <a:blip r:embed="rId7"/>
          <a:srcRect l="24157" t="23331" r="38011" b="23289"/>
          <a:stretch/>
        </p:blipFill>
        <p:spPr bwMode="auto">
          <a:xfrm>
            <a:off x="6953021" y="985557"/>
            <a:ext cx="1875182" cy="1318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Объект 5"/>
          <p:cNvPicPr>
            <a:picLocks noChangeAspect="1"/>
          </p:cNvPicPr>
          <p:nvPr/>
        </p:nvPicPr>
        <p:blipFill rotWithShape="1">
          <a:blip r:embed="rId6"/>
          <a:srcRect l="23892" t="20133" r="43173" b="45869"/>
          <a:stretch/>
        </p:blipFill>
        <p:spPr>
          <a:xfrm>
            <a:off x="5620460" y="2801779"/>
            <a:ext cx="2211126" cy="1283928"/>
          </a:xfrm>
          <a:prstGeom prst="rect">
            <a:avLst/>
          </a:prstGeom>
        </p:spPr>
      </p:pic>
      <p:pic>
        <p:nvPicPr>
          <p:cNvPr id="16" name="Объект 5"/>
          <p:cNvPicPr>
            <a:picLocks noChangeAspect="1"/>
          </p:cNvPicPr>
          <p:nvPr/>
        </p:nvPicPr>
        <p:blipFill rotWithShape="1">
          <a:blip r:embed="rId5"/>
          <a:srcRect l="25919" t="56183" r="42678" b="9330"/>
          <a:stretch/>
        </p:blipFill>
        <p:spPr>
          <a:xfrm>
            <a:off x="4873948" y="2591633"/>
            <a:ext cx="2181566" cy="13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/>
          </p:cNvSpPr>
          <p:nvPr/>
        </p:nvSpPr>
        <p:spPr bwMode="auto">
          <a:xfrm>
            <a:off x="728293" y="-120195"/>
            <a:ext cx="7200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alt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Мониторинг </a:t>
            </a:r>
            <a:r>
              <a:rPr lang="ru-RU" alt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профессионально-общественной </a:t>
            </a:r>
            <a:r>
              <a:rPr lang="ru-RU" alt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аккредитации образовательных программ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6396" name="Прямоугольник 19"/>
          <p:cNvSpPr>
            <a:spLocks noChangeArrowheads="1"/>
          </p:cNvSpPr>
          <p:nvPr/>
        </p:nvSpPr>
        <p:spPr bwMode="auto">
          <a:xfrm>
            <a:off x="128660" y="4658054"/>
            <a:ext cx="8557092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Информация об аккредитованных ОПОП </a:t>
            </a:r>
            <a:r>
              <a:rPr lang="ru-RU" altLang="ru-RU" sz="8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ru-RU" altLang="ru-RU" sz="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срок аккредитации не истек), реализуемых в </a:t>
            </a:r>
            <a:r>
              <a:rPr lang="ru-RU" altLang="ru-RU" sz="8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вузах, </a:t>
            </a:r>
            <a:r>
              <a:rPr lang="ru-RU" altLang="ru-RU" sz="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размещена в реестре аккредитованных образовательных программ «Системы мониторинга профессионально-общественной аккредитации</a:t>
            </a:r>
            <a:r>
              <a:rPr lang="ru-RU" altLang="ru-RU" sz="8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» (</a:t>
            </a:r>
            <a:r>
              <a:rPr lang="en-US" sz="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http://accredpoa.ru</a:t>
            </a: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/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r>
              <a:rPr lang="ru-RU" altLang="ru-RU" sz="8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и 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реестре 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Национального совета при Президенте РФ по профессиональным квалификациям (http://www.nspk-poa.ru/)</a:t>
            </a:r>
            <a:r>
              <a:rPr lang="ru-RU" altLang="ru-RU" sz="8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ru-RU" altLang="ru-RU" sz="8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4" descr="F:\Анализ СМК ноябрь 2014\gerb_vls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726" y="86007"/>
            <a:ext cx="559987" cy="559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5" descr="logo_aio_200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636" y="3750808"/>
            <a:ext cx="536116" cy="70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http://aeer.ru/img/EUR_ACE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837" y="4102229"/>
            <a:ext cx="1067576" cy="3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4" t="5801" r="23950" b="33702"/>
          <a:stretch>
            <a:fillRect/>
          </a:stretch>
        </p:blipFill>
        <p:spPr bwMode="auto">
          <a:xfrm>
            <a:off x="405671" y="372390"/>
            <a:ext cx="3314700" cy="208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95" y="3812413"/>
            <a:ext cx="1242155" cy="4317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l="16996" t="4968" r="16549" b="14558"/>
          <a:stretch/>
        </p:blipFill>
        <p:spPr>
          <a:xfrm>
            <a:off x="469112" y="2568879"/>
            <a:ext cx="3251259" cy="19275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63753" y="3826944"/>
            <a:ext cx="536116" cy="436418"/>
          </a:xfrm>
          <a:prstGeom prst="rect">
            <a:avLst/>
          </a:prstGeom>
        </p:spPr>
      </p:pic>
      <p:graphicFrame>
        <p:nvGraphicFramePr>
          <p:cNvPr id="1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5065773"/>
              </p:ext>
            </p:extLst>
          </p:nvPr>
        </p:nvGraphicFramePr>
        <p:xfrm>
          <a:off x="4572001" y="989831"/>
          <a:ext cx="4113751" cy="2450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917">
                  <a:extLst>
                    <a:ext uri="{9D8B030D-6E8A-4147-A177-3AD203B41FA5}">
                      <a16:colId xmlns:a16="http://schemas.microsoft.com/office/drawing/2014/main" val="3904863401"/>
                    </a:ext>
                  </a:extLst>
                </a:gridCol>
                <a:gridCol w="373840">
                  <a:extLst>
                    <a:ext uri="{9D8B030D-6E8A-4147-A177-3AD203B41FA5}">
                      <a16:colId xmlns:a16="http://schemas.microsoft.com/office/drawing/2014/main" val="4114876112"/>
                    </a:ext>
                  </a:extLst>
                </a:gridCol>
                <a:gridCol w="1463025">
                  <a:extLst>
                    <a:ext uri="{9D8B030D-6E8A-4147-A177-3AD203B41FA5}">
                      <a16:colId xmlns:a16="http://schemas.microsoft.com/office/drawing/2014/main" val="4064040947"/>
                    </a:ext>
                  </a:extLst>
                </a:gridCol>
                <a:gridCol w="1286716">
                  <a:extLst>
                    <a:ext uri="{9D8B030D-6E8A-4147-A177-3AD203B41FA5}">
                      <a16:colId xmlns:a16="http://schemas.microsoft.com/office/drawing/2014/main" val="1786462854"/>
                    </a:ext>
                  </a:extLst>
                </a:gridCol>
                <a:gridCol w="706253">
                  <a:extLst>
                    <a:ext uri="{9D8B030D-6E8A-4147-A177-3AD203B41FA5}">
                      <a16:colId xmlns:a16="http://schemas.microsoft.com/office/drawing/2014/main" val="3343319122"/>
                    </a:ext>
                  </a:extLst>
                </a:gridCol>
              </a:tblGrid>
              <a:tr h="2519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spc="-4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№ ПС</a:t>
                      </a:r>
                      <a:endParaRPr lang="ru-RU" sz="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spc="-4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Код ПС</a:t>
                      </a:r>
                      <a:endParaRPr lang="ru-RU" sz="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spc="-4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Вид профессиональной деятельности</a:t>
                      </a:r>
                      <a:endParaRPr lang="ru-RU" sz="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spc="-4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Наименование ПС</a:t>
                      </a:r>
                      <a:endParaRPr lang="ru-RU" sz="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spc="-4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spc="-4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ОП</a:t>
                      </a:r>
                      <a:endParaRPr lang="ru-RU" sz="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20" marR="5020" marT="5020" marB="5020"/>
                </a:tc>
                <a:extLst>
                  <a:ext uri="{0D108BD9-81ED-4DB2-BD59-A6C34878D82A}">
                    <a16:rowId xmlns:a16="http://schemas.microsoft.com/office/drawing/2014/main" val="337012698"/>
                  </a:ext>
                </a:extLst>
              </a:tr>
              <a:tr h="5957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545</a:t>
                      </a:r>
                      <a:endParaRPr lang="ru-RU" sz="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40.104</a:t>
                      </a:r>
                      <a:endParaRPr lang="ru-RU" sz="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Производство </a:t>
                      </a:r>
                      <a:r>
                        <a:rPr lang="ru-RU" sz="60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наноматериалов</a:t>
                      </a:r>
                      <a:r>
                        <a:rPr lang="ru-RU" sz="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и </a:t>
                      </a:r>
                      <a:r>
                        <a:rPr lang="ru-RU" sz="60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наноструктур</a:t>
                      </a:r>
                      <a:r>
                        <a:rPr lang="ru-RU" sz="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с заданными параметрами и их модификация для устройств микро- и </a:t>
                      </a:r>
                      <a:r>
                        <a:rPr lang="ru-RU" sz="60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наноэлектроники</a:t>
                      </a:r>
                      <a:endParaRPr lang="ru-RU" sz="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Специалист по измерению параметров и модификации свойств </a:t>
                      </a:r>
                      <a:r>
                        <a:rPr lang="ru-RU" sz="60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наноматериалов</a:t>
                      </a:r>
                      <a:r>
                        <a:rPr lang="ru-RU" sz="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и </a:t>
                      </a:r>
                      <a:r>
                        <a:rPr lang="ru-RU" sz="60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наноструктур</a:t>
                      </a:r>
                      <a:endParaRPr lang="ru-RU" sz="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28.03.01</a:t>
                      </a:r>
                      <a:endParaRPr lang="ru-RU" sz="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20" marR="5020" marT="5020" marB="5020"/>
                </a:tc>
                <a:extLst>
                  <a:ext uri="{0D108BD9-81ED-4DB2-BD59-A6C34878D82A}">
                    <a16:rowId xmlns:a16="http://schemas.microsoft.com/office/drawing/2014/main" val="551633715"/>
                  </a:ext>
                </a:extLst>
              </a:tr>
              <a:tr h="431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851</a:t>
                      </a:r>
                      <a:endParaRPr lang="ru-RU" sz="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29.007</a:t>
                      </a:r>
                      <a:endParaRPr lang="ru-RU" sz="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Проектирование и разработка устройств, приборов на основе микро и нано-размерных электромеханических систем</a:t>
                      </a:r>
                      <a:endParaRPr lang="ru-RU" sz="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Специалист по проектированию микро- и </a:t>
                      </a:r>
                      <a:r>
                        <a:rPr lang="ru-RU" sz="60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наноразмерных</a:t>
                      </a:r>
                      <a:r>
                        <a:rPr lang="ru-RU" sz="6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электромеханических систем</a:t>
                      </a:r>
                      <a:endParaRPr lang="ru-RU" sz="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20" marR="5020" marT="5020" marB="5020"/>
                </a:tc>
                <a:extLst>
                  <a:ext uri="{0D108BD9-81ED-4DB2-BD59-A6C34878D82A}">
                    <a16:rowId xmlns:a16="http://schemas.microsoft.com/office/drawing/2014/main" val="1540884857"/>
                  </a:ext>
                </a:extLst>
              </a:tr>
              <a:tr h="577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852</a:t>
                      </a:r>
                      <a:endParaRPr lang="ru-RU" sz="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29.008</a:t>
                      </a:r>
                      <a:endParaRPr lang="ru-RU" sz="600" i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Технология производства микро- и </a:t>
                      </a:r>
                      <a:r>
                        <a:rPr lang="ru-RU" sz="600" i="1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наноразмерных</a:t>
                      </a:r>
                      <a:r>
                        <a:rPr lang="ru-RU" sz="60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электромеханических систем</a:t>
                      </a:r>
                      <a:endParaRPr lang="ru-RU" sz="600" i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Специалист по технологии производства микро- и </a:t>
                      </a:r>
                      <a:r>
                        <a:rPr lang="ru-RU" sz="600" i="1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наноразмерных</a:t>
                      </a:r>
                      <a:r>
                        <a:rPr lang="ru-RU" sz="60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электромеханических систем</a:t>
                      </a:r>
                      <a:endParaRPr lang="ru-RU" sz="600" i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b="1" i="1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28.04.01</a:t>
                      </a:r>
                      <a:endParaRPr lang="ru-RU" sz="600" b="1" i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20" marR="5020" marT="5020" marB="5020"/>
                </a:tc>
                <a:extLst>
                  <a:ext uri="{0D108BD9-81ED-4DB2-BD59-A6C34878D82A}">
                    <a16:rowId xmlns:a16="http://schemas.microsoft.com/office/drawing/2014/main" val="365489240"/>
                  </a:ext>
                </a:extLst>
              </a:tr>
              <a:tr h="592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539</a:t>
                      </a:r>
                      <a:endParaRPr lang="ru-RU" sz="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26.003</a:t>
                      </a:r>
                      <a:endParaRPr lang="ru-RU" sz="600" i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Проектирование изделий из </a:t>
                      </a:r>
                      <a:r>
                        <a:rPr lang="ru-RU" sz="600" i="1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наноструктурированных</a:t>
                      </a:r>
                      <a:r>
                        <a:rPr lang="ru-RU" sz="60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композиционных материалов</a:t>
                      </a:r>
                      <a:endParaRPr lang="ru-RU" sz="600" i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Специалист по проектированию изделий из </a:t>
                      </a:r>
                      <a:r>
                        <a:rPr lang="ru-RU" sz="600" i="1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наноструктурированных</a:t>
                      </a:r>
                      <a:r>
                        <a:rPr lang="ru-RU" sz="60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композиционных материалов</a:t>
                      </a:r>
                      <a:endParaRPr lang="ru-RU" sz="600" i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b="1" i="1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28.03.02</a:t>
                      </a:r>
                      <a:endParaRPr lang="ru-RU" sz="600" b="1" i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20" marR="5020" marT="5020" marB="5020"/>
                </a:tc>
                <a:extLst>
                  <a:ext uri="{0D108BD9-81ED-4DB2-BD59-A6C34878D82A}">
                    <a16:rowId xmlns:a16="http://schemas.microsoft.com/office/drawing/2014/main" val="914726787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4449824" y="634434"/>
            <a:ext cx="4078902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Реализация образовательных </a:t>
            </a: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программ  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 </a:t>
            </a: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учетом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Профессиональных стандартов в </a:t>
            </a:r>
            <a:r>
              <a:rPr lang="ru-RU" sz="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наноиндустрии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58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123"/>
          <p:cNvSpPr txBox="1">
            <a:spLocks/>
          </p:cNvSpPr>
          <p:nvPr/>
        </p:nvSpPr>
        <p:spPr bwMode="auto">
          <a:xfrm>
            <a:off x="755576" y="2355726"/>
            <a:ext cx="7608764" cy="95754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450"/>
              </a:spcAft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Arial" panose="020B0604020202020204" pitchFamily="34" charset="0"/>
              </a:rPr>
              <a:t>БЛАГОДАРЮ ЗА ВНИМАНИЕ!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7"/>
          <a:stretch/>
        </p:blipFill>
        <p:spPr>
          <a:xfrm>
            <a:off x="755576" y="573529"/>
            <a:ext cx="1872203" cy="990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796140" y="4126311"/>
            <a:ext cx="2516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e-mail: 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khorosheva@vlsu.ru</a:t>
            </a:r>
            <a:endParaRPr lang="en-US" sz="1200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</a:endParaRPr>
          </a:p>
          <a:p>
            <a:pPr algn="r"/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тел.: +7(4922)47-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77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-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73, 47-98-38</a:t>
            </a:r>
            <a:endParaRPr lang="en-US" sz="1200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49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3271</TotalTime>
  <Words>295</Words>
  <Application>Microsoft Office PowerPoint</Application>
  <PresentationFormat>Экран (16:9)</PresentationFormat>
  <Paragraphs>60</Paragraphs>
  <Slides>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</vt:lpstr>
      <vt:lpstr>Cambria</vt:lpstr>
      <vt:lpstr>Impact</vt:lpstr>
      <vt:lpstr>Tahoma</vt:lpstr>
      <vt:lpstr>Times New Roman</vt:lpstr>
      <vt:lpstr>NewsPrint</vt:lpstr>
      <vt:lpstr> Профессионально-общественная аккредитация  ОП 28.03.01 «Нанотехнологии и микросистемная техника»  в дистанционном формате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СМК ВлГУ  со стороны руководства</dc:title>
  <dc:creator>Елена Р. Хорошева</dc:creator>
  <cp:lastModifiedBy>Елена Р. Хорошева</cp:lastModifiedBy>
  <cp:revision>288</cp:revision>
  <cp:lastPrinted>2020-12-18T06:58:29Z</cp:lastPrinted>
  <dcterms:modified xsi:type="dcterms:W3CDTF">2020-12-18T06:58:51Z</dcterms:modified>
</cp:coreProperties>
</file>