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74000"/>
            <a:ext cx="9144000" cy="1295963"/>
          </a:xfrm>
        </p:spPr>
        <p:txBody>
          <a:bodyPr>
            <a:normAutofit fontScale="90000"/>
          </a:bodyPr>
          <a:lstStyle/>
          <a:p>
            <a:r>
              <a:rPr lang="ru-RU" dirty="0"/>
              <a:t>А КАК РАБОТАЛОСЬ ЭКСПЕРТАМ?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746892-FCA5-412D-9E51-7A4A8D01D893}"/>
              </a:ext>
            </a:extLst>
          </p:cNvPr>
          <p:cNvSpPr/>
          <p:nvPr/>
        </p:nvSpPr>
        <p:spPr>
          <a:xfrm>
            <a:off x="156000" y="6048000"/>
            <a:ext cx="8145000" cy="81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Каранский Виталий Владиславович</a:t>
            </a:r>
          </a:p>
          <a:p>
            <a:pPr algn="ctr"/>
            <a:r>
              <a:rPr lang="ru-RU" dirty="0"/>
              <a:t>заместитель декана факультета вычислительных систем ФГБОУ ТУСУР</a:t>
            </a:r>
          </a:p>
          <a:p>
            <a:pPr algn="ctr"/>
            <a:r>
              <a:rPr lang="ru-RU" dirty="0"/>
              <a:t>эксперт по профессионально-общественной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25540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64926" y="4730699"/>
            <a:ext cx="11636074" cy="18259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КРИТЕРИИ ОЦЕНКИ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3098" y="1764001"/>
            <a:ext cx="2542902" cy="1349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/>
              <a:t>Критерий 1</a:t>
            </a:r>
            <a:endParaRPr lang="en-US" sz="33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Результаты прохождения выпускниками образовательной программы профессионального экзамена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853097" y="3380700"/>
            <a:ext cx="2452903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300" b="1" dirty="0"/>
              <a:t>Критерий 3</a:t>
            </a:r>
            <a:endParaRPr lang="en-US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/>
              <a:t>Соответствие содержания образовательной программы запланированным результатом обучения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853096" y="4997399"/>
            <a:ext cx="2452903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Критерий 5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300" dirty="0">
                <a:solidFill>
                  <a:schemeClr val="bg1"/>
                </a:solidFill>
              </a:rPr>
              <a:t>Наличие спроса на образовательную программу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8775936" y="1764001"/>
            <a:ext cx="2810064" cy="1407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500" b="1" dirty="0"/>
              <a:t>Критерий 2</a:t>
            </a:r>
            <a:endParaRPr lang="en-US" sz="4500" b="1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3300" dirty="0"/>
              <a:t>Соответствие результатов обучения (профессиональных компетенций) требованиям профессиональных стандартов в области нанотехнологий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8775934" y="3274161"/>
            <a:ext cx="2855066" cy="1631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/>
              <a:t>Критерий 4</a:t>
            </a:r>
            <a:endParaRPr lang="en-US" sz="72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200" dirty="0"/>
              <a:t>Соответствие кадровых, материально-технических, учебно-методических ресурсов содержанию профессиональной деятельности и профессиональным задачам</a:t>
            </a: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813CC92B-947A-4691-AFBF-D51BB3AE53CE}"/>
              </a:ext>
            </a:extLst>
          </p:cNvPr>
          <p:cNvSpPr txBox="1">
            <a:spLocks/>
          </p:cNvSpPr>
          <p:nvPr/>
        </p:nvSpPr>
        <p:spPr>
          <a:xfrm>
            <a:off x="8775934" y="4997399"/>
            <a:ext cx="2855066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300" b="1" dirty="0">
                <a:solidFill>
                  <a:schemeClr val="bg1"/>
                </a:solidFill>
              </a:rPr>
              <a:t>Критерий 6</a:t>
            </a:r>
            <a:endParaRPr lang="en-US" sz="33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Подтвержденное участие работодателей в проектировании и реализации образовательной программы</a:t>
            </a:r>
          </a:p>
        </p:txBody>
      </p:sp>
      <p:pic>
        <p:nvPicPr>
          <p:cNvPr id="7" name="Рисунок 6" descr="Маркеры-галочки">
            <a:extLst>
              <a:ext uri="{FF2B5EF4-FFF2-40B4-BE49-F238E27FC236}">
                <a16:creationId xmlns:a16="http://schemas.microsoft.com/office/drawing/2014/main" id="{CE81CE04-E8CE-4A5D-BE4B-7980E6694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452904" y="2205268"/>
            <a:ext cx="337903" cy="444349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C04079-F346-4FBC-AA13-50B213A672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998" y="1444646"/>
            <a:ext cx="4090571" cy="4582710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4860DBA9-F491-4EC2-AD57-EE76DEA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8381134" y="2216825"/>
            <a:ext cx="337903" cy="444349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id="{69A013A3-5E8E-4FFD-99E8-0B5548CE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454714" y="3693227"/>
            <a:ext cx="337903" cy="444349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id="{77ADDF22-5314-44D9-8D02-4B79A026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452905" y="5309926"/>
            <a:ext cx="337903" cy="444349"/>
          </a:xfrm>
          <a:prstGeom prst="rect">
            <a:avLst/>
          </a:prstGeom>
        </p:spPr>
      </p:pic>
      <p:pic>
        <p:nvPicPr>
          <p:cNvPr id="29" name="Рисунок 28" descr="Маркеры-галочки">
            <a:extLst>
              <a:ext uri="{FF2B5EF4-FFF2-40B4-BE49-F238E27FC236}">
                <a16:creationId xmlns:a16="http://schemas.microsoft.com/office/drawing/2014/main" id="{ECA33D48-145C-450B-9609-213C836D1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8381133" y="5199341"/>
            <a:ext cx="337903" cy="444349"/>
          </a:xfrm>
          <a:prstGeom prst="rect">
            <a:avLst/>
          </a:prstGeom>
        </p:spPr>
      </p:pic>
      <p:pic>
        <p:nvPicPr>
          <p:cNvPr id="31" name="Рисунок 30" descr="Маркеры-галочки">
            <a:extLst>
              <a:ext uri="{FF2B5EF4-FFF2-40B4-BE49-F238E27FC236}">
                <a16:creationId xmlns:a16="http://schemas.microsoft.com/office/drawing/2014/main" id="{9E0A1DDF-D88D-49EE-A2BE-896BCE86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79" r="11979"/>
          <a:stretch>
            <a:fillRect/>
          </a:stretch>
        </p:blipFill>
        <p:spPr>
          <a:xfrm>
            <a:off x="8381132" y="3842001"/>
            <a:ext cx="337903" cy="4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729591-F84A-412E-A761-88B92B0535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6584" y="1854000"/>
            <a:ext cx="5246830" cy="1889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виртуальные экскурсии по лабораториям;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онлайн-экскурсии;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справка о материально-техническом оснащении (наименование – возможности – применение оборудования)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МАТЕРИАЛЬНО-ТЕХНИЧЕСКИЕ РЕСУРСЫ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DEBA69-CD7B-48DF-9564-8D94611600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F0591E-7372-4383-8B0D-13330CC953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000" y="4157664"/>
            <a:ext cx="5246830" cy="2362680"/>
          </a:xfrm>
        </p:spPr>
      </p:pic>
    </p:spTree>
    <p:extLst>
      <p:ext uri="{BB962C8B-B14F-4D97-AF65-F5344CB8AC3E}">
        <p14:creationId xmlns:p14="http://schemas.microsoft.com/office/powerpoint/2010/main" val="129815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8B1BD4-3081-4844-BC1C-6898C6B2C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108637"/>
            <a:ext cx="6705600" cy="1325563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ПРЕИМУЩЕСТВА И НЕДОСТАТКИ ПРОВЕДЕНИЯ ПОА С ПРИМЕНЕНИЕМ ДИСТАНЦИОННЫХ ТЕХНОЛОГИЙ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9EF0BE-1E90-44DC-B14A-9E233E1330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CE79E367-B88E-4332-BFB2-B671CCD50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498" y="1581977"/>
            <a:ext cx="3304852" cy="13911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/>
              <a:t>Высокая эффективность работы, за счет рационального использования времени (все запланированные мероприятия проводятся в течение дня)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428DD8-9EE3-4B63-AD26-DC73225C4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05" y="41368"/>
            <a:ext cx="1242825" cy="1242825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FFE2921C-7DD9-4CF2-B8BF-E502F26F4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979" r="11979"/>
          <a:stretch>
            <a:fillRect/>
          </a:stretch>
        </p:blipFill>
        <p:spPr>
          <a:xfrm>
            <a:off x="516000" y="1581977"/>
            <a:ext cx="337903" cy="444349"/>
          </a:xfrm>
          <a:prstGeom prst="rect">
            <a:avLst/>
          </a:prstGeom>
        </p:spPr>
      </p:pic>
      <p:sp>
        <p:nvSpPr>
          <p:cNvPr id="18" name="Текст 8">
            <a:extLst>
              <a:ext uri="{FF2B5EF4-FFF2-40B4-BE49-F238E27FC236}">
                <a16:creationId xmlns:a16="http://schemas.microsoft.com/office/drawing/2014/main" id="{1347D852-8CCA-493B-A806-DB05D3287133}"/>
              </a:ext>
            </a:extLst>
          </p:cNvPr>
          <p:cNvSpPr txBox="1">
            <a:spLocks/>
          </p:cNvSpPr>
          <p:nvPr/>
        </p:nvSpPr>
        <p:spPr>
          <a:xfrm>
            <a:off x="394479" y="3189338"/>
            <a:ext cx="3304852" cy="13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900" dirty="0"/>
              <a:t>Возможность совмещать участие в качестве эксперта в аккредитационной экспертизе образовательных программ без отрыва от основной работы</a:t>
            </a:r>
          </a:p>
        </p:txBody>
      </p:sp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id="{A1D5962C-6E20-40BC-9DA9-CED7D3886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979" r="11979"/>
          <a:stretch>
            <a:fillRect/>
          </a:stretch>
        </p:blipFill>
        <p:spPr>
          <a:xfrm>
            <a:off x="518593" y="3185495"/>
            <a:ext cx="337903" cy="444349"/>
          </a:xfrm>
          <a:prstGeom prst="rect">
            <a:avLst/>
          </a:prstGeom>
        </p:spPr>
      </p:pic>
      <p:sp>
        <p:nvSpPr>
          <p:cNvPr id="20" name="Текст 8">
            <a:extLst>
              <a:ext uri="{FF2B5EF4-FFF2-40B4-BE49-F238E27FC236}">
                <a16:creationId xmlns:a16="http://schemas.microsoft.com/office/drawing/2014/main" id="{073D54A1-2DB4-4181-A608-D00782D00EF8}"/>
              </a:ext>
            </a:extLst>
          </p:cNvPr>
          <p:cNvSpPr txBox="1">
            <a:spLocks/>
          </p:cNvSpPr>
          <p:nvPr/>
        </p:nvSpPr>
        <p:spPr>
          <a:xfrm>
            <a:off x="3838207" y="1571070"/>
            <a:ext cx="3304852" cy="13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900" dirty="0"/>
              <a:t>На мероприятия можно попасть из любой точки мира, для этого достаточно иметь под рукой телефон или компьютер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49193AF4-DE80-4DB3-B2FB-3D733ADA47BF}"/>
              </a:ext>
            </a:extLst>
          </p:cNvPr>
          <p:cNvSpPr txBox="1">
            <a:spLocks/>
          </p:cNvSpPr>
          <p:nvPr/>
        </p:nvSpPr>
        <p:spPr>
          <a:xfrm>
            <a:off x="3838207" y="3179220"/>
            <a:ext cx="3304852" cy="13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900" dirty="0"/>
              <a:t>Работа с документами осуществляется из любого удобного места, при этом не снижается качество проведенной экспертизы</a:t>
            </a:r>
          </a:p>
        </p:txBody>
      </p:sp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id="{D5CBD899-F538-4506-ADC5-005F13F0C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979" r="11979"/>
          <a:stretch>
            <a:fillRect/>
          </a:stretch>
        </p:blipFill>
        <p:spPr>
          <a:xfrm>
            <a:off x="3960981" y="1590544"/>
            <a:ext cx="337903" cy="444349"/>
          </a:xfrm>
          <a:prstGeom prst="rect">
            <a:avLst/>
          </a:prstGeom>
        </p:spPr>
      </p:pic>
      <p:pic>
        <p:nvPicPr>
          <p:cNvPr id="23" name="Рисунок 22" descr="Маркеры-галочки">
            <a:extLst>
              <a:ext uri="{FF2B5EF4-FFF2-40B4-BE49-F238E27FC236}">
                <a16:creationId xmlns:a16="http://schemas.microsoft.com/office/drawing/2014/main" id="{E8A6697C-EA1D-404C-9D84-0314FD555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979" r="11979"/>
          <a:stretch>
            <a:fillRect/>
          </a:stretch>
        </p:blipFill>
        <p:spPr>
          <a:xfrm>
            <a:off x="3960982" y="3133266"/>
            <a:ext cx="337903" cy="444349"/>
          </a:xfrm>
          <a:prstGeom prst="rect">
            <a:avLst/>
          </a:prstGeom>
        </p:spPr>
      </p:pic>
      <p:sp>
        <p:nvSpPr>
          <p:cNvPr id="24" name="Текст 8">
            <a:extLst>
              <a:ext uri="{FF2B5EF4-FFF2-40B4-BE49-F238E27FC236}">
                <a16:creationId xmlns:a16="http://schemas.microsoft.com/office/drawing/2014/main" id="{9088234F-2B84-4576-8DBD-E70EB230CA08}"/>
              </a:ext>
            </a:extLst>
          </p:cNvPr>
          <p:cNvSpPr txBox="1">
            <a:spLocks/>
          </p:cNvSpPr>
          <p:nvPr/>
        </p:nvSpPr>
        <p:spPr>
          <a:xfrm>
            <a:off x="385701" y="4689419"/>
            <a:ext cx="3304852" cy="1799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900" dirty="0"/>
              <a:t>Отсутствие личного общения с коллегами, которое дает возможность обмениваться не только информацией и идеями, но и эмоциями и впечатлениями, а также выстраивать доверительные отношения</a:t>
            </a:r>
          </a:p>
        </p:txBody>
      </p:sp>
      <p:pic>
        <p:nvPicPr>
          <p:cNvPr id="25" name="Рисунок 24" descr="Закрыть">
            <a:extLst>
              <a:ext uri="{FF2B5EF4-FFF2-40B4-BE49-F238E27FC236}">
                <a16:creationId xmlns:a16="http://schemas.microsoft.com/office/drawing/2014/main" id="{34643978-8A88-4800-AC55-EC7C4DB6D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048" y="4662478"/>
            <a:ext cx="518105" cy="5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7E645-B635-42AE-8A02-A5BFE3290158}"/>
              </a:ext>
            </a:extLst>
          </p:cNvPr>
          <p:cNvSpPr/>
          <p:nvPr/>
        </p:nvSpPr>
        <p:spPr>
          <a:xfrm>
            <a:off x="426000" y="1944000"/>
            <a:ext cx="11340000" cy="297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2001000" y="2889000"/>
            <a:ext cx="91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59330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215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А КАК РАБОТАЛОСЬ ЭКСПЕРТАМ?</vt:lpstr>
      <vt:lpstr>КРИТЕРИИ ОЦЕНКИ</vt:lpstr>
      <vt:lpstr>МАТЕРИАЛЬНО-ТЕХНИЧЕСКИЕ РЕСУРСЫ</vt:lpstr>
      <vt:lpstr>ПРЕИМУЩЕСТВА И НЕДОСТАТКИ ПРОВЕДЕНИЯ ПОА С ПРИМЕНЕНИЕМ ДИСТАНЦИОННЫХ ТЕХНОЛОГИЙ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Елена</cp:lastModifiedBy>
  <cp:revision>46</cp:revision>
  <dcterms:created xsi:type="dcterms:W3CDTF">2020-04-20T12:13:29Z</dcterms:created>
  <dcterms:modified xsi:type="dcterms:W3CDTF">2020-12-17T18:20:06Z</dcterms:modified>
</cp:coreProperties>
</file>