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11"/>
  </p:notesMasterIdLst>
  <p:sldIdLst>
    <p:sldId id="268" r:id="rId2"/>
    <p:sldId id="303" r:id="rId3"/>
    <p:sldId id="318" r:id="rId4"/>
    <p:sldId id="304" r:id="rId5"/>
    <p:sldId id="257" r:id="rId6"/>
    <p:sldId id="258" r:id="rId7"/>
    <p:sldId id="259" r:id="rId8"/>
    <p:sldId id="322" r:id="rId9"/>
    <p:sldId id="301" r:id="rId10"/>
  </p:sldIdLst>
  <p:sldSz cx="12192000" cy="6858000"/>
  <p:notesSz cx="6797675" cy="9928225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34" userDrawn="1">
          <p15:clr>
            <a:srgbClr val="A4A3A4"/>
          </p15:clr>
        </p15:guide>
        <p15:guide id="2" pos="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D4C"/>
    <a:srgbClr val="782D7B"/>
    <a:srgbClr val="DF7BA1"/>
    <a:srgbClr val="D0447A"/>
    <a:srgbClr val="77217C"/>
    <a:srgbClr val="E69AB7"/>
    <a:srgbClr val="399FD9"/>
    <a:srgbClr val="BC3C6C"/>
    <a:srgbClr val="D8628F"/>
    <a:srgbClr val="C3F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500"/>
    <p:restoredTop sz="94934" autoAdjust="0"/>
  </p:normalViewPr>
  <p:slideViewPr>
    <p:cSldViewPr snapToGrid="0" snapToObjects="1">
      <p:cViewPr varScale="1">
        <p:scale>
          <a:sx n="73" d="100"/>
          <a:sy n="73" d="100"/>
        </p:scale>
        <p:origin x="-126" y="-114"/>
      </p:cViewPr>
      <p:guideLst>
        <p:guide orient="horz" pos="1434"/>
        <p:guide pos="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6"/>
          </a:xfrm>
          <a:prstGeom prst="rect">
            <a:avLst/>
          </a:prstGeom>
        </p:spPr>
        <p:txBody>
          <a:bodyPr vert="horz" lIns="91440" tIns="45719" rIns="91440" bIns="45719" rtlCol="0"/>
          <a:lstStyle>
            <a:lvl1pPr algn="l">
              <a:defRPr sz="1200" b="0" i="0">
                <a:latin typeface="PT Serif" panose="020A06030405050202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6"/>
          </a:xfrm>
          <a:prstGeom prst="rect">
            <a:avLst/>
          </a:prstGeom>
        </p:spPr>
        <p:txBody>
          <a:bodyPr vert="horz" lIns="91440" tIns="45719" rIns="91440" bIns="45719" rtlCol="0"/>
          <a:lstStyle>
            <a:lvl1pPr algn="r">
              <a:defRPr sz="1200" b="0" i="0">
                <a:latin typeface="PT Serif" panose="020A0603040505020204" pitchFamily="18" charset="0"/>
              </a:defRPr>
            </a:lvl1pPr>
          </a:lstStyle>
          <a:p>
            <a:fld id="{B32C2C23-E026-854A-94EF-2DDC12D2F11D}" type="datetimeFigureOut">
              <a:rPr lang="ru-RU" smtClean="0"/>
              <a:pPr/>
              <a:t>28.02.2019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19" rIns="91440" bIns="4571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19" rIns="91440" bIns="45719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19" rIns="91440" bIns="45719" rtlCol="0" anchor="b"/>
          <a:lstStyle>
            <a:lvl1pPr algn="l">
              <a:defRPr sz="1200" b="0" i="0">
                <a:latin typeface="PT Serif" panose="020A06030405050202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19" rIns="91440" bIns="45719" rtlCol="0" anchor="b"/>
          <a:lstStyle>
            <a:lvl1pPr algn="r">
              <a:defRPr sz="1200" b="0" i="0">
                <a:latin typeface="PT Serif" panose="020A0603040505020204" pitchFamily="18" charset="0"/>
              </a:defRPr>
            </a:lvl1pPr>
          </a:lstStyle>
          <a:p>
            <a:fld id="{FB70703C-2CA8-0745-A6A2-FEAE43FDEA1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1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T Serif" panose="020A0603040505020204" pitchFamily="18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T Serif" panose="020A0603040505020204" pitchFamily="18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T Serif" panose="020A0603040505020204" pitchFamily="18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T Serif" panose="020A0603040505020204" pitchFamily="18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T Serif" panose="020A0603040505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42BF6-8DC8-3C45-A337-067483E5822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67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703C-2CA8-0745-A6A2-FEAE43FDEA1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450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703C-2CA8-0745-A6A2-FEAE43FDEA1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763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0703C-2CA8-0745-A6A2-FEAE43FDEA1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57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703C-2CA8-0745-A6A2-FEAE43FDEA1C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842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72700-7B19-492E-9367-15DC25A37117}" type="datetime1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9158-B641-CB41-96B9-249930DC4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61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C491-9753-4F1E-8DB2-E40B28697896}" type="datetime1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9158-B641-CB41-96B9-249930DC4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4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85CA-B3D1-4388-BDD4-902DDCEEAE60}" type="datetime1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9158-B641-CB41-96B9-249930DC4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76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4418-D55A-4104-8F2B-BE2F8A8FF839}" type="datetime1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9158-B641-CB41-96B9-249930DC4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52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19D0-8EAF-4F7C-AC42-345423A9CAC0}" type="datetime1">
              <a:rPr lang="ru-RU" smtClean="0"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9158-B641-CB41-96B9-249930DC4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38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F784-3794-4770-BC5B-5E93E879EA87}" type="datetime1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9158-B641-CB41-96B9-249930DC4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565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E3C6E-C9B2-4736-B768-0690CCFAD2B5}" type="datetime1">
              <a:rPr lang="ru-RU" smtClean="0"/>
              <a:t>28.02.2019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9158-B641-CB41-96B9-249930DC4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51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9063-998B-4CB7-86DC-83C6F3D067A6}" type="datetime1">
              <a:rPr lang="ru-RU" smtClean="0"/>
              <a:t>28.02.2019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9158-B641-CB41-96B9-249930DC4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66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A6152-49E7-461F-A6E7-309DC9749761}" type="datetime1">
              <a:rPr lang="ru-RU" smtClean="0"/>
              <a:t>28.02.2019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9158-B641-CB41-96B9-249930DC4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2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538B5-55A7-4BE4-8953-0A60F5EDFB03}" type="datetime1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9158-B641-CB41-96B9-249930DC4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785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899B-0120-4227-911B-35E6D92AE89D}" type="datetime1">
              <a:rPr lang="ru-RU" smtClean="0"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9158-B641-CB41-96B9-249930DC4F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00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PT Serif" panose="020A0603040505020204" pitchFamily="18" charset="0"/>
              </a:defRPr>
            </a:lvl1pPr>
          </a:lstStyle>
          <a:p>
            <a:fld id="{41BFC5E4-6A29-400A-A6AF-6E0D5B16AEE0}" type="datetime1">
              <a:rPr lang="ru-RU" smtClean="0"/>
              <a:pPr/>
              <a:t>28.02.2019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PT Serif" panose="020A06030405050202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PT Serif" panose="020A0603040505020204" pitchFamily="18" charset="0"/>
              </a:defRPr>
            </a:lvl1pPr>
          </a:lstStyle>
          <a:p>
            <a:fld id="{F48B9158-B641-CB41-96B9-249930DC4FD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4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PT Serif" panose="020A0603040505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PT Serif" panose="020A0603040505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PT Serif" panose="020A0603040505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PT Serif" panose="020A0603040505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PT Serif" panose="020A0603040505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PT Serif" panose="020A0603040505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hyperlink" Target="https://spknano.ru/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://www.oknano-tur.ru/" TargetMode="Externa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svg"/><Relationship Id="rId10" Type="http://schemas.openxmlformats.org/officeDocument/2006/relationships/image" Target="../media/image1.png"/><Relationship Id="rId4" Type="http://schemas.openxmlformats.org/officeDocument/2006/relationships/image" Target="../media/image15.png"/><Relationship Id="rId9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svg"/><Relationship Id="rId10" Type="http://schemas.openxmlformats.org/officeDocument/2006/relationships/image" Target="../media/image1.png"/><Relationship Id="rId4" Type="http://schemas.openxmlformats.org/officeDocument/2006/relationships/image" Target="../media/image15.png"/><Relationship Id="rId9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svg"/><Relationship Id="rId10" Type="http://schemas.openxmlformats.org/officeDocument/2006/relationships/image" Target="../media/image1.png"/><Relationship Id="rId4" Type="http://schemas.openxmlformats.org/officeDocument/2006/relationships/image" Target="../media/image15.png"/><Relationship Id="rId9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9995" y="1983180"/>
            <a:ext cx="9915314" cy="2281830"/>
          </a:xfrm>
          <a:noFill/>
        </p:spPr>
        <p:txBody>
          <a:bodyPr anchor="ctr" anchorCtr="0">
            <a:noAutofit/>
          </a:bodyPr>
          <a:lstStyle/>
          <a:p>
            <a:r>
              <a:rPr lang="ru-RU" sz="3200" b="1" dirty="0">
                <a:solidFill>
                  <a:srgbClr val="284780"/>
                </a:solidFill>
                <a:latin typeface="Museo Sans Cyrl 100" panose="02000000000000000000" pitchFamily="2" charset="0"/>
                <a:ea typeface="InterFace Cyr Lt" charset="0"/>
                <a:cs typeface="InterFace Cyr Lt" charset="0"/>
              </a:rPr>
              <a:t>МЕЖОТРАСЛЕВОЙ ЦОК - НОВЫЙ ФОРМАТ ВЗАИМОДЕЙСТВИЯ</a:t>
            </a:r>
            <a:endParaRPr lang="ru-RU" sz="3200" dirty="0">
              <a:solidFill>
                <a:srgbClr val="284780"/>
              </a:solidFill>
              <a:ea typeface="InterFace Cyr Lt" charset="0"/>
              <a:cs typeface="InterFace Cyr Lt" charset="0"/>
            </a:endParaRPr>
          </a:p>
        </p:txBody>
      </p:sp>
      <p:pic>
        <p:nvPicPr>
          <p:cNvPr id="4" name="Изображение 3" descr="backGroun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6308" y="1108911"/>
            <a:ext cx="11660892" cy="2844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11491" y="4265010"/>
            <a:ext cx="29390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284780"/>
                </a:solidFill>
                <a:latin typeface="PT Serif" panose="020A0603040505020204" pitchFamily="18" charset="0"/>
                <a:ea typeface="InterFace Cyr Lt" charset="0"/>
                <a:cs typeface="Arial" panose="020B0604020202020204" pitchFamily="34" charset="0"/>
              </a:rPr>
              <a:t>Крюкова Ольга Алексеевна, </a:t>
            </a:r>
          </a:p>
          <a:p>
            <a:r>
              <a:rPr lang="ru-RU" sz="1600" dirty="0">
                <a:solidFill>
                  <a:srgbClr val="284780"/>
                </a:solidFill>
                <a:latin typeface="PT Serif" panose="020A0603040505020204" pitchFamily="18" charset="0"/>
                <a:ea typeface="InterFace Cyr Lt" charset="0"/>
                <a:cs typeface="Arial" panose="020B0604020202020204" pitchFamily="34" charset="0"/>
              </a:rPr>
              <a:t>заместитель председателя  СПК в наноиндустрии, генеральный директор</a:t>
            </a:r>
          </a:p>
          <a:p>
            <a:r>
              <a:rPr lang="ru-RU" sz="1600" dirty="0">
                <a:solidFill>
                  <a:srgbClr val="284780"/>
                </a:solidFill>
                <a:latin typeface="PT Serif" panose="020A0603040505020204" pitchFamily="18" charset="0"/>
                <a:ea typeface="InterFace Cyr Lt" charset="0"/>
                <a:cs typeface="Arial" panose="020B0604020202020204" pitchFamily="34" charset="0"/>
              </a:rPr>
              <a:t>НП «Межотраслевое </a:t>
            </a:r>
          </a:p>
          <a:p>
            <a:r>
              <a:rPr lang="ru-RU" sz="1600" dirty="0">
                <a:solidFill>
                  <a:srgbClr val="284780"/>
                </a:solidFill>
                <a:latin typeface="PT Serif" panose="020A0603040505020204" pitchFamily="18" charset="0"/>
                <a:ea typeface="InterFace Cyr Lt" charset="0"/>
                <a:cs typeface="Arial" panose="020B0604020202020204" pitchFamily="34" charset="0"/>
              </a:rPr>
              <a:t>объединение </a:t>
            </a:r>
            <a:r>
              <a:rPr lang="ru-RU" sz="1600" dirty="0" err="1">
                <a:solidFill>
                  <a:srgbClr val="284780"/>
                </a:solidFill>
                <a:latin typeface="PT Serif" panose="020A0603040505020204" pitchFamily="18" charset="0"/>
                <a:ea typeface="InterFace Cyr Lt" charset="0"/>
                <a:cs typeface="Arial" panose="020B0604020202020204" pitchFamily="34" charset="0"/>
              </a:rPr>
              <a:t>наноиндустрии</a:t>
            </a:r>
            <a:r>
              <a:rPr lang="ru-RU" sz="1600" dirty="0">
                <a:solidFill>
                  <a:srgbClr val="284780"/>
                </a:solidFill>
                <a:latin typeface="PT Serif" panose="020A0603040505020204" pitchFamily="18" charset="0"/>
                <a:ea typeface="InterFace Cyr Lt" charset="0"/>
                <a:cs typeface="Arial" panose="020B0604020202020204" pitchFamily="34" charset="0"/>
              </a:rPr>
              <a:t>»</a:t>
            </a:r>
            <a:endParaRPr lang="ru-RU" sz="2200" dirty="0">
              <a:solidFill>
                <a:srgbClr val="284780"/>
              </a:solidFill>
              <a:latin typeface="PT Serif" panose="020A0603040505020204" pitchFamily="18" charset="0"/>
              <a:ea typeface="InterFace Cyr Lt" charset="0"/>
              <a:cs typeface="InterFace Cyr Lt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5BF780B-C2DD-420C-ACDD-367A2E37E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5229" y="301840"/>
            <a:ext cx="661971" cy="68592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2A6FFE9-C6E2-42F1-BE83-4B8F08BD26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308" y="235687"/>
            <a:ext cx="2641179" cy="8716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C65D20-C04A-4B93-821D-DA86878C70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4984" y="243987"/>
            <a:ext cx="2402032" cy="7437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090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35" descr="backGround">
            <a:extLst>
              <a:ext uri="{FF2B5EF4-FFF2-40B4-BE49-F238E27FC236}">
                <a16:creationId xmlns:a16="http://schemas.microsoft.com/office/drawing/2014/main" xmlns="" id="{69DB5DCF-257A-BD4E-A2F7-5635A61ACC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20"/>
          <a:stretch/>
        </p:blipFill>
        <p:spPr>
          <a:xfrm rot="16200000">
            <a:off x="5978830" y="-4869583"/>
            <a:ext cx="234340" cy="12192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088677-E252-254C-86E3-43155E1387BE}"/>
              </a:ext>
            </a:extLst>
          </p:cNvPr>
          <p:cNvSpPr txBox="1"/>
          <p:nvPr/>
        </p:nvSpPr>
        <p:spPr>
          <a:xfrm>
            <a:off x="1019929" y="71020"/>
            <a:ext cx="104327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PT Serif" panose="020A0603040505020204" pitchFamily="18" charset="0"/>
              </a:rPr>
              <a:t>Основные результаты программы</a:t>
            </a:r>
            <a:r>
              <a:rPr lang="en-US" sz="2200" b="1" dirty="0">
                <a:latin typeface="PT Serif" panose="020A0603040505020204" pitchFamily="18" charset="0"/>
              </a:rPr>
              <a:t> </a:t>
            </a:r>
            <a:r>
              <a:rPr lang="ru-RU" sz="2200" b="1" dirty="0">
                <a:latin typeface="PT Serif" panose="020A0603040505020204" pitchFamily="18" charset="0"/>
              </a:rPr>
              <a:t>«Развитие системы оценки профессиональных Квалификаций</a:t>
            </a:r>
            <a:r>
              <a:rPr lang="en-US" sz="2200" b="1" dirty="0">
                <a:latin typeface="PT Serif" panose="020A0603040505020204" pitchFamily="18" charset="0"/>
              </a:rPr>
              <a:t> </a:t>
            </a:r>
            <a:r>
              <a:rPr lang="ru-RU" sz="2200" b="1" dirty="0">
                <a:latin typeface="PT Serif" panose="020A0603040505020204" pitchFamily="18" charset="0"/>
              </a:rPr>
              <a:t>в </a:t>
            </a:r>
            <a:r>
              <a:rPr lang="ru-RU" sz="2200" b="1" dirty="0" err="1">
                <a:latin typeface="PT Serif" panose="020A0603040505020204" pitchFamily="18" charset="0"/>
              </a:rPr>
              <a:t>наноиндустрии</a:t>
            </a:r>
            <a:r>
              <a:rPr lang="ru-RU" sz="2200" b="1" dirty="0">
                <a:latin typeface="PT Serif" panose="020A0603040505020204" pitchFamily="18" charset="0"/>
              </a:rPr>
              <a:t> </a:t>
            </a:r>
            <a:endParaRPr lang="en-US" sz="2200" b="1" dirty="0">
              <a:latin typeface="PT Serif" panose="020A0603040505020204" pitchFamily="18" charset="0"/>
            </a:endParaRPr>
          </a:p>
          <a:p>
            <a:pPr algn="ctr"/>
            <a:r>
              <a:rPr lang="ru-RU" sz="2200" b="1" dirty="0">
                <a:latin typeface="PT Serif" panose="020A0603040505020204" pitchFamily="18" charset="0"/>
              </a:rPr>
              <a:t>на период 2016-2018 годы»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165A8491-2974-BE49-9006-BF68C0F303BA}"/>
              </a:ext>
            </a:extLst>
          </p:cNvPr>
          <p:cNvSpPr/>
          <p:nvPr/>
        </p:nvSpPr>
        <p:spPr>
          <a:xfrm>
            <a:off x="210239" y="1620345"/>
            <a:ext cx="2495848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284780"/>
                </a:solidFill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Сформирована инфраструктура </a:t>
            </a:r>
          </a:p>
          <a:p>
            <a:r>
              <a:rPr lang="ru-RU" sz="1700" dirty="0">
                <a:solidFill>
                  <a:srgbClr val="284780"/>
                </a:solidFill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 независимой </a:t>
            </a:r>
          </a:p>
          <a:p>
            <a:r>
              <a:rPr lang="ru-RU" sz="1700" dirty="0">
                <a:solidFill>
                  <a:srgbClr val="284780"/>
                </a:solidFill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оценки </a:t>
            </a:r>
          </a:p>
          <a:p>
            <a:r>
              <a:rPr lang="ru-RU" sz="1700" dirty="0">
                <a:solidFill>
                  <a:srgbClr val="284780"/>
                </a:solidFill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квалификаций</a:t>
            </a:r>
            <a:r>
              <a:rPr lang="en-US" sz="1700" dirty="0">
                <a:solidFill>
                  <a:srgbClr val="284780"/>
                </a:solidFill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700" dirty="0">
                <a:solidFill>
                  <a:srgbClr val="284780"/>
                </a:solidFill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700" dirty="0" err="1">
                <a:solidFill>
                  <a:srgbClr val="284780"/>
                </a:solidFill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наноиндустрии</a:t>
            </a:r>
            <a:r>
              <a:rPr lang="ru-RU" dirty="0">
                <a:solidFill>
                  <a:srgbClr val="284780"/>
                </a:solidFill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284780"/>
              </a:solidFill>
              <a:latin typeface="PT Serif" panose="020A06030405050202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B05BBBBE-A0B6-FE48-9EA0-CF3D889E3C3A}"/>
              </a:ext>
            </a:extLst>
          </p:cNvPr>
          <p:cNvSpPr/>
          <p:nvPr/>
        </p:nvSpPr>
        <p:spPr>
          <a:xfrm>
            <a:off x="4397239" y="1391919"/>
            <a:ext cx="7218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84780"/>
                </a:solidFill>
                <a:latin typeface="PT Serif" panose="020A0603040505020204" pitchFamily="18" charset="0"/>
                <a:ea typeface="Calibri" panose="020F0502020204030204" pitchFamily="34" charset="0"/>
              </a:rPr>
              <a:t>Аттестовано и работают </a:t>
            </a:r>
            <a:r>
              <a:rPr lang="ru-RU" sz="1600" b="1" dirty="0">
                <a:solidFill>
                  <a:schemeClr val="accent1"/>
                </a:solidFill>
                <a:latin typeface="PT Serif" panose="020A0603040505020204" pitchFamily="18" charset="0"/>
                <a:ea typeface="Calibri" panose="020F0502020204030204" pitchFamily="34" charset="0"/>
              </a:rPr>
              <a:t>5 центров оценки </a:t>
            </a:r>
            <a:r>
              <a:rPr lang="ru-RU" sz="1600" dirty="0">
                <a:solidFill>
                  <a:srgbClr val="284780"/>
                </a:solidFill>
                <a:latin typeface="PT Serif" panose="020A0603040505020204" pitchFamily="18" charset="0"/>
                <a:ea typeface="Calibri" panose="020F0502020204030204" pitchFamily="34" charset="0"/>
              </a:rPr>
              <a:t>квалификаций</a:t>
            </a:r>
            <a:r>
              <a:rPr lang="ru-RU" sz="1600" dirty="0">
                <a:solidFill>
                  <a:srgbClr val="000000"/>
                </a:solidFill>
                <a:latin typeface="PT Serif" panose="020A06030405050202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ru-RU" sz="1600" dirty="0">
                <a:solidFill>
                  <a:srgbClr val="284780"/>
                </a:solidFill>
                <a:latin typeface="PT Serif" panose="020A0603040505020204" pitchFamily="18" charset="0"/>
              </a:rPr>
              <a:t>В регионах функционирует </a:t>
            </a:r>
            <a:r>
              <a:rPr lang="ru-RU" sz="1600" b="1" dirty="0">
                <a:solidFill>
                  <a:schemeClr val="accent1"/>
                </a:solidFill>
                <a:latin typeface="PT Serif" panose="020A0603040505020204" pitchFamily="18" charset="0"/>
              </a:rPr>
              <a:t>13 экзаменационных центров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F34F041B-A369-F446-8824-6D355961BAD6}"/>
              </a:ext>
            </a:extLst>
          </p:cNvPr>
          <p:cNvSpPr/>
          <p:nvPr/>
        </p:nvSpPr>
        <p:spPr>
          <a:xfrm>
            <a:off x="4397239" y="2062747"/>
            <a:ext cx="66209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84780"/>
                </a:solidFill>
                <a:latin typeface="PT Serif" panose="020A0603040505020204" pitchFamily="18" charset="0"/>
                <a:ea typeface="Calibri" panose="020F0502020204030204" pitchFamily="34" charset="0"/>
              </a:rPr>
              <a:t>Утверждено более </a:t>
            </a:r>
            <a:r>
              <a:rPr lang="ru-RU" sz="1600" b="1" dirty="0">
                <a:solidFill>
                  <a:schemeClr val="accent1"/>
                </a:solidFill>
                <a:latin typeface="PT Serif" panose="020A0603040505020204" pitchFamily="18" charset="0"/>
                <a:ea typeface="Calibri" panose="020F0502020204030204" pitchFamily="34" charset="0"/>
              </a:rPr>
              <a:t>200 наименований квалификаций </a:t>
            </a:r>
            <a:endParaRPr lang="en-US" sz="1600" b="1" dirty="0">
              <a:solidFill>
                <a:schemeClr val="accent1"/>
              </a:solidFill>
              <a:latin typeface="PT Serif" panose="020A0603040505020204" pitchFamily="18" charset="0"/>
              <a:ea typeface="Calibri" panose="020F0502020204030204" pitchFamily="34" charset="0"/>
            </a:endParaRPr>
          </a:p>
          <a:p>
            <a:r>
              <a:rPr lang="ru-RU" sz="1600" dirty="0">
                <a:solidFill>
                  <a:srgbClr val="284780"/>
                </a:solidFill>
                <a:latin typeface="PT Serif" panose="020A0603040505020204" pitchFamily="18" charset="0"/>
                <a:ea typeface="Calibri" panose="020F0502020204030204" pitchFamily="34" charset="0"/>
              </a:rPr>
              <a:t>и требований к ним</a:t>
            </a:r>
          </a:p>
          <a:p>
            <a:r>
              <a:rPr lang="ru-RU" sz="1600" dirty="0">
                <a:solidFill>
                  <a:srgbClr val="284780"/>
                </a:solidFill>
                <a:latin typeface="PT Serif" panose="020A0603040505020204" pitchFamily="18" charset="0"/>
              </a:rPr>
              <a:t>Обеспечено оценочными средствами </a:t>
            </a:r>
            <a:r>
              <a:rPr lang="ru-RU" sz="1600" b="1" dirty="0">
                <a:solidFill>
                  <a:schemeClr val="accent1"/>
                </a:solidFill>
                <a:latin typeface="PT Serif" panose="020A0603040505020204" pitchFamily="18" charset="0"/>
              </a:rPr>
              <a:t>90% утвержденных ПС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00A7F223-2C1A-FE4E-9A42-6C1F21637E3C}"/>
              </a:ext>
            </a:extLst>
          </p:cNvPr>
          <p:cNvSpPr/>
          <p:nvPr/>
        </p:nvSpPr>
        <p:spPr>
          <a:xfrm>
            <a:off x="4397239" y="2992852"/>
            <a:ext cx="75036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84780"/>
                </a:solidFill>
                <a:latin typeface="PT Serif" panose="020A0603040505020204" pitchFamily="18" charset="0"/>
                <a:ea typeface="Calibri" panose="020F0502020204030204" pitchFamily="34" charset="0"/>
              </a:rPr>
              <a:t>Подготовлено свыше </a:t>
            </a:r>
            <a:r>
              <a:rPr lang="ru-RU" sz="1600" b="1" dirty="0">
                <a:solidFill>
                  <a:schemeClr val="accent1"/>
                </a:solidFill>
                <a:latin typeface="PT Serif" panose="020A0603040505020204" pitchFamily="18" charset="0"/>
                <a:ea typeface="Calibri" panose="020F0502020204030204" pitchFamily="34" charset="0"/>
              </a:rPr>
              <a:t>130 экспертов в области НОК</a:t>
            </a:r>
            <a:r>
              <a:rPr lang="ru-RU" sz="1600" dirty="0">
                <a:solidFill>
                  <a:srgbClr val="284780"/>
                </a:solidFill>
                <a:latin typeface="PT Serif" panose="020A0603040505020204" pitchFamily="18" charset="0"/>
                <a:ea typeface="Calibri" panose="020F0502020204030204" pitchFamily="34" charset="0"/>
              </a:rPr>
              <a:t>,</a:t>
            </a:r>
            <a:r>
              <a:rPr lang="ru-RU" sz="1600" dirty="0">
                <a:solidFill>
                  <a:srgbClr val="000000"/>
                </a:solidFill>
                <a:latin typeface="PT Serif" panose="020A06030405050202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284780"/>
                </a:solidFill>
                <a:latin typeface="PT Serif" panose="020A0603040505020204" pitchFamily="18" charset="0"/>
                <a:ea typeface="Calibri" panose="020F0502020204030204" pitchFamily="34" charset="0"/>
              </a:rPr>
              <a:t>аттестованных СПК</a:t>
            </a:r>
            <a:endParaRPr lang="ru-RU" sz="1600" dirty="0">
              <a:solidFill>
                <a:srgbClr val="284780"/>
              </a:solidFill>
              <a:latin typeface="PT Serif" panose="020A060304050502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F4F3F63-4D37-0545-947B-F32F6EFBB502}"/>
              </a:ext>
            </a:extLst>
          </p:cNvPr>
          <p:cNvSpPr txBox="1"/>
          <p:nvPr/>
        </p:nvSpPr>
        <p:spPr>
          <a:xfrm>
            <a:off x="4397239" y="3584207"/>
            <a:ext cx="7213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  <a:latin typeface="PT Serif" panose="020A0603040505020204" pitchFamily="18" charset="0"/>
              </a:rPr>
              <a:t>Более 400 специалистов предприятий наноиндустрии</a:t>
            </a:r>
            <a:r>
              <a:rPr lang="ru-RU" sz="1600" dirty="0">
                <a:solidFill>
                  <a:srgbClr val="00B050"/>
                </a:solidFill>
                <a:latin typeface="PT Serif" panose="020A0603040505020204" pitchFamily="18" charset="0"/>
              </a:rPr>
              <a:t> </a:t>
            </a:r>
            <a:r>
              <a:rPr lang="ru-RU" sz="1600" dirty="0">
                <a:solidFill>
                  <a:srgbClr val="284780"/>
                </a:solidFill>
                <a:latin typeface="PT Serif" panose="020A0603040505020204" pitchFamily="18" charset="0"/>
              </a:rPr>
              <a:t>прошли процедуру профессионального экзамена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3EB1AF0C-8A64-4540-89E2-6C6C116F6ABE}"/>
              </a:ext>
            </a:extLst>
          </p:cNvPr>
          <p:cNvSpPr/>
          <p:nvPr/>
        </p:nvSpPr>
        <p:spPr>
          <a:xfrm>
            <a:off x="4397239" y="5283987"/>
            <a:ext cx="77175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84780"/>
                </a:solidFill>
                <a:latin typeface="PT Serif" panose="020A0603040505020204" pitchFamily="18" charset="0"/>
                <a:ea typeface="Calibri" panose="020F0502020204030204" pitchFamily="34" charset="0"/>
              </a:rPr>
              <a:t>Запущен широкомасштабный проект </a:t>
            </a:r>
            <a:r>
              <a:rPr lang="ru-RU" sz="1600" dirty="0">
                <a:solidFill>
                  <a:srgbClr val="284780"/>
                </a:solidFill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 названием </a:t>
            </a:r>
            <a:r>
              <a:rPr lang="ru-RU" sz="1600" b="1" dirty="0">
                <a:solidFill>
                  <a:srgbClr val="D0447A"/>
                </a:solidFill>
                <a:latin typeface="PT Serif" panose="020A0603040505020204" pitchFamily="18" charset="0"/>
                <a:cs typeface="Times New Roman" panose="02020603050405020304" pitchFamily="18" charset="0"/>
              </a:rPr>
              <a:t>«Оценка квалификации. Траектория профессионального роста» или «ОК!НАНО–тур» </a:t>
            </a:r>
            <a:r>
              <a:rPr lang="ru-RU" sz="1600" b="1" dirty="0">
                <a:solidFill>
                  <a:srgbClr val="284780"/>
                </a:solidFill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www.oknano-tur.ru</a:t>
            </a:r>
            <a:r>
              <a:rPr lang="ru-RU" sz="1600" b="1" dirty="0">
                <a:solidFill>
                  <a:srgbClr val="284780"/>
                </a:solidFill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284780"/>
              </a:solidFill>
              <a:latin typeface="PT Serif" panose="020A0603040505020204" pitchFamily="18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CC4C303-68A7-7E40-898D-33176619E01A}"/>
              </a:ext>
            </a:extLst>
          </p:cNvPr>
          <p:cNvSpPr/>
          <p:nvPr/>
        </p:nvSpPr>
        <p:spPr>
          <a:xfrm>
            <a:off x="4397239" y="6165537"/>
            <a:ext cx="68754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84780"/>
                </a:solidFill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обучении по вопросам применения оценки квалификаций приняло участие </a:t>
            </a:r>
            <a:r>
              <a:rPr lang="ru-RU" sz="1600" b="1" dirty="0">
                <a:solidFill>
                  <a:srgbClr val="D0447A"/>
                </a:solidFill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100 </a:t>
            </a:r>
            <a:r>
              <a:rPr lang="ru-RU" sz="1600" b="1" dirty="0">
                <a:solidFill>
                  <a:srgbClr val="D0447A"/>
                </a:solidFill>
                <a:latin typeface="PT Serif" panose="020A0603040505020204" pitchFamily="18" charset="0"/>
                <a:cs typeface="Times New Roman" panose="02020603050405020304" pitchFamily="18" charset="0"/>
              </a:rPr>
              <a:t>слушателей</a:t>
            </a:r>
            <a:endParaRPr lang="ru-RU" sz="1600" b="1" dirty="0">
              <a:solidFill>
                <a:srgbClr val="D0447A"/>
              </a:solidFill>
              <a:latin typeface="PT Serif" panose="020A0603040505020204" pitchFamily="18" charset="0"/>
            </a:endParaRPr>
          </a:p>
        </p:txBody>
      </p:sp>
      <p:sp>
        <p:nvSpPr>
          <p:cNvPr id="55" name="Пятиугольник 54">
            <a:extLst>
              <a:ext uri="{FF2B5EF4-FFF2-40B4-BE49-F238E27FC236}">
                <a16:creationId xmlns:a16="http://schemas.microsoft.com/office/drawing/2014/main" xmlns="" id="{4F64ED4C-D8FB-814A-8A02-F388894C50EE}"/>
              </a:ext>
            </a:extLst>
          </p:cNvPr>
          <p:cNvSpPr/>
          <p:nvPr/>
        </p:nvSpPr>
        <p:spPr>
          <a:xfrm>
            <a:off x="171937" y="1528353"/>
            <a:ext cx="3084945" cy="1900647"/>
          </a:xfrm>
          <a:prstGeom prst="homePlat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PT Serif" panose="020A06030405050202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20D5586C-3E50-4C99-A953-9909931E0B9F}"/>
              </a:ext>
            </a:extLst>
          </p:cNvPr>
          <p:cNvSpPr/>
          <p:nvPr/>
        </p:nvSpPr>
        <p:spPr>
          <a:xfrm>
            <a:off x="210239" y="3649086"/>
            <a:ext cx="266553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00B050"/>
                </a:solidFill>
                <a:latin typeface="PT Serif" panose="020A0603040505020204" pitchFamily="18" charset="0"/>
              </a:rPr>
              <a:t>Организован </a:t>
            </a:r>
            <a:endParaRPr lang="en-US" sz="1700" dirty="0">
              <a:solidFill>
                <a:srgbClr val="00B050"/>
              </a:solidFill>
              <a:latin typeface="PT Serif" panose="020A0603040505020204" pitchFamily="18" charset="0"/>
            </a:endParaRPr>
          </a:p>
          <a:p>
            <a:r>
              <a:rPr lang="ru-RU" sz="1700" dirty="0">
                <a:solidFill>
                  <a:srgbClr val="00B050"/>
                </a:solidFill>
                <a:latin typeface="PT Serif" panose="020A0603040505020204" pitchFamily="18" charset="0"/>
              </a:rPr>
              <a:t>процесс вовлечения </a:t>
            </a:r>
            <a:r>
              <a:rPr lang="ru-RU" sz="1700" dirty="0">
                <a:solidFill>
                  <a:srgbClr val="284780"/>
                </a:solidFill>
                <a:latin typeface="PT Serif" panose="020A0603040505020204" pitchFamily="18" charset="0"/>
              </a:rPr>
              <a:t>предприятий </a:t>
            </a:r>
            <a:r>
              <a:rPr lang="ru-RU" sz="1700" dirty="0" err="1">
                <a:solidFill>
                  <a:srgbClr val="284780"/>
                </a:solidFill>
                <a:latin typeface="PT Serif" panose="020A0603040505020204" pitchFamily="18" charset="0"/>
              </a:rPr>
              <a:t>наноиндустрии</a:t>
            </a:r>
            <a:r>
              <a:rPr lang="ru-RU" sz="1700" dirty="0">
                <a:solidFill>
                  <a:srgbClr val="284780"/>
                </a:solidFill>
                <a:latin typeface="PT Serif" panose="020A0603040505020204" pitchFamily="18" charset="0"/>
              </a:rPr>
              <a:t> </a:t>
            </a:r>
            <a:endParaRPr lang="en-US" sz="1700" dirty="0">
              <a:solidFill>
                <a:srgbClr val="284780"/>
              </a:solidFill>
              <a:latin typeface="PT Serif" panose="020A0603040505020204" pitchFamily="18" charset="0"/>
            </a:endParaRPr>
          </a:p>
          <a:p>
            <a:r>
              <a:rPr lang="ru-RU" sz="1700" dirty="0">
                <a:solidFill>
                  <a:srgbClr val="00B050"/>
                </a:solidFill>
                <a:latin typeface="PT Serif" panose="020A0603040505020204" pitchFamily="18" charset="0"/>
              </a:rPr>
              <a:t>в систему НОК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9D9BCF8-89AE-41D3-9C18-78D2FA90051A}"/>
              </a:ext>
            </a:extLst>
          </p:cNvPr>
          <p:cNvSpPr/>
          <p:nvPr/>
        </p:nvSpPr>
        <p:spPr>
          <a:xfrm>
            <a:off x="210239" y="5324575"/>
            <a:ext cx="2260791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D0447A"/>
                </a:solidFill>
                <a:latin typeface="PT Serif" panose="020A0603040505020204" pitchFamily="18" charset="0"/>
              </a:rPr>
              <a:t>Обеспечено</a:t>
            </a:r>
          </a:p>
          <a:p>
            <a:r>
              <a:rPr lang="ru-RU" sz="1700" dirty="0">
                <a:solidFill>
                  <a:srgbClr val="D0447A"/>
                </a:solidFill>
                <a:latin typeface="PT Serif" panose="020A0603040505020204" pitchFamily="18" charset="0"/>
              </a:rPr>
              <a:t>взаимодействие</a:t>
            </a:r>
            <a:r>
              <a:rPr lang="ru-RU" sz="1700" dirty="0">
                <a:solidFill>
                  <a:srgbClr val="284780"/>
                </a:solidFill>
                <a:latin typeface="PT Serif" panose="020A0603040505020204" pitchFamily="18" charset="0"/>
              </a:rPr>
              <a:t> </a:t>
            </a:r>
            <a:endParaRPr lang="en-US" sz="1700" dirty="0">
              <a:solidFill>
                <a:srgbClr val="284780"/>
              </a:solidFill>
              <a:latin typeface="PT Serif" panose="020A0603040505020204" pitchFamily="18" charset="0"/>
            </a:endParaRPr>
          </a:p>
          <a:p>
            <a:r>
              <a:rPr lang="ru-RU" sz="1700" dirty="0">
                <a:solidFill>
                  <a:srgbClr val="284780"/>
                </a:solidFill>
                <a:latin typeface="PT Serif" panose="020A0603040505020204" pitchFamily="18" charset="0"/>
              </a:rPr>
              <a:t>и обучение </a:t>
            </a:r>
            <a:r>
              <a:rPr lang="ru-RU" sz="1700" dirty="0">
                <a:solidFill>
                  <a:srgbClr val="D0447A"/>
                </a:solidFill>
                <a:latin typeface="PT Serif" panose="020A0603040505020204" pitchFamily="18" charset="0"/>
              </a:rPr>
              <a:t>участников системы НОК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578DA492-196D-4D66-ABCB-ED1F7120B370}"/>
              </a:ext>
            </a:extLst>
          </p:cNvPr>
          <p:cNvSpPr/>
          <p:nvPr/>
        </p:nvSpPr>
        <p:spPr>
          <a:xfrm>
            <a:off x="4438268" y="4218472"/>
            <a:ext cx="76764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  <a:latin typeface="PT Serif" panose="020A0603040505020204" pitchFamily="18" charset="0"/>
                <a:ea typeface="Calibri" panose="020F0502020204030204" pitchFamily="34" charset="0"/>
              </a:rPr>
              <a:t>Интерактивными экспертными площадками </a:t>
            </a:r>
            <a:r>
              <a:rPr lang="ru-RU" sz="1600" dirty="0">
                <a:solidFill>
                  <a:srgbClr val="284780"/>
                </a:solidFill>
                <a:latin typeface="PT Serif" panose="020A0603040505020204" pitchFamily="18" charset="0"/>
                <a:ea typeface="Calibri" panose="020F0502020204030204" pitchFamily="34" charset="0"/>
              </a:rPr>
              <a:t>оценки квалификаций, обеспечивающими информационное сопровождение деятельности СПК, </a:t>
            </a:r>
          </a:p>
          <a:p>
            <a:r>
              <a:rPr lang="ru-RU" sz="1600" b="1" dirty="0">
                <a:solidFill>
                  <a:srgbClr val="00B050"/>
                </a:solidFill>
                <a:latin typeface="PT Serif" panose="020A0603040505020204" pitchFamily="18" charset="0"/>
                <a:ea typeface="Calibri" panose="020F0502020204030204" pitchFamily="34" charset="0"/>
              </a:rPr>
              <a:t>стали</a:t>
            </a:r>
            <a:r>
              <a:rPr lang="ru-RU" sz="1600" dirty="0">
                <a:solidFill>
                  <a:srgbClr val="284780"/>
                </a:solidFill>
                <a:latin typeface="PT Serif" panose="020A0603040505020204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00B050"/>
                </a:solidFill>
                <a:latin typeface="PT Serif" panose="020A0603040505020204" pitchFamily="18" charset="0"/>
                <a:ea typeface="Calibri" panose="020F0502020204030204" pitchFamily="34" charset="0"/>
              </a:rPr>
              <a:t>сайт Совета</a:t>
            </a:r>
            <a:r>
              <a:rPr lang="ru-RU" sz="1600" dirty="0">
                <a:solidFill>
                  <a:srgbClr val="284780"/>
                </a:solidFill>
                <a:latin typeface="PT Serif" panose="020A0603040505020204" pitchFamily="18" charset="0"/>
                <a:ea typeface="Calibri" panose="020F0502020204030204" pitchFamily="34" charset="0"/>
              </a:rPr>
              <a:t> </a:t>
            </a:r>
            <a:r>
              <a:rPr lang="en-US" sz="1600" b="1" u="sng" dirty="0">
                <a:solidFill>
                  <a:srgbClr val="0070C0"/>
                </a:solidFill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ru-RU" sz="1600" b="1" u="sng" dirty="0">
                <a:solidFill>
                  <a:srgbClr val="0070C0"/>
                </a:solidFill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sz="1600" b="1" u="sng" dirty="0" err="1">
                <a:solidFill>
                  <a:srgbClr val="0070C0"/>
                </a:solidFill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spknano</a:t>
            </a:r>
            <a:r>
              <a:rPr lang="ru-RU" sz="1600" b="1" dirty="0">
                <a:solidFill>
                  <a:srgbClr val="284780"/>
                </a:solidFill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1600" b="1" dirty="0" err="1">
                <a:solidFill>
                  <a:srgbClr val="284780"/>
                </a:solidFill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ru</a:t>
            </a:r>
            <a:r>
              <a:rPr lang="ru-RU" sz="1600" b="1" dirty="0">
                <a:solidFill>
                  <a:srgbClr val="284780"/>
                </a:solidFill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ru-RU" sz="1600" b="1" dirty="0">
                <a:solidFill>
                  <a:srgbClr val="284780"/>
                </a:solidFill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284780"/>
                </a:solidFill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rgbClr val="00B050"/>
                </a:solidFill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бизнес-страница Совета в </a:t>
            </a:r>
            <a:r>
              <a:rPr lang="ru-RU" sz="1600" b="1" dirty="0" err="1">
                <a:solidFill>
                  <a:srgbClr val="00B050"/>
                </a:solidFill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Фейсбуке</a:t>
            </a:r>
            <a:r>
              <a:rPr lang="ru-RU" sz="1600" b="1" dirty="0">
                <a:solidFill>
                  <a:srgbClr val="00B050"/>
                </a:solidFill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PT Serif" panose="020A060304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https://www.facebook.com/spknano/</a:t>
            </a:r>
            <a:endParaRPr lang="ru-RU" sz="1600" b="1" dirty="0">
              <a:solidFill>
                <a:srgbClr val="0070C0"/>
              </a:solidFill>
              <a:latin typeface="PT Serif" panose="020A060304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213D08E8-5031-B84E-965C-E8D1DC287FF4}"/>
              </a:ext>
            </a:extLst>
          </p:cNvPr>
          <p:cNvSpPr/>
          <p:nvPr/>
        </p:nvSpPr>
        <p:spPr>
          <a:xfrm>
            <a:off x="3584569" y="1379597"/>
            <a:ext cx="642190" cy="64219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PT Serif" panose="020A0603040505020204" pitchFamily="18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xmlns="" id="{608AE622-94C8-8847-A5BF-F4BFE8577C18}"/>
              </a:ext>
            </a:extLst>
          </p:cNvPr>
          <p:cNvSpPr/>
          <p:nvPr/>
        </p:nvSpPr>
        <p:spPr>
          <a:xfrm>
            <a:off x="3584569" y="2177050"/>
            <a:ext cx="642190" cy="64219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PT Serif" panose="020A0603040505020204" pitchFamily="18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ED25F2C4-3BA5-3A41-824D-108ABE955E38}"/>
              </a:ext>
            </a:extLst>
          </p:cNvPr>
          <p:cNvSpPr/>
          <p:nvPr/>
        </p:nvSpPr>
        <p:spPr>
          <a:xfrm>
            <a:off x="3584569" y="2974503"/>
            <a:ext cx="642190" cy="642190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PT Serif" panose="020A0603040505020204" pitchFamily="18" charset="0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5D12A356-62C8-7240-BEF8-93D538BF6919}"/>
              </a:ext>
            </a:extLst>
          </p:cNvPr>
          <p:cNvSpPr/>
          <p:nvPr/>
        </p:nvSpPr>
        <p:spPr>
          <a:xfrm>
            <a:off x="3584569" y="3771956"/>
            <a:ext cx="642190" cy="642190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PT Serif" panose="020A0603040505020204" pitchFamily="18" charset="0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B6016B7F-7F48-BE48-A865-38A9DF5A4C61}"/>
              </a:ext>
            </a:extLst>
          </p:cNvPr>
          <p:cNvSpPr/>
          <p:nvPr/>
        </p:nvSpPr>
        <p:spPr>
          <a:xfrm>
            <a:off x="3584569" y="4569409"/>
            <a:ext cx="642190" cy="642190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PT Serif" panose="020A0603040505020204" pitchFamily="18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2022B877-2217-0B43-B446-39208B6A7F54}"/>
              </a:ext>
            </a:extLst>
          </p:cNvPr>
          <p:cNvSpPr/>
          <p:nvPr/>
        </p:nvSpPr>
        <p:spPr>
          <a:xfrm>
            <a:off x="3615207" y="6108122"/>
            <a:ext cx="642190" cy="642190"/>
          </a:xfrm>
          <a:prstGeom prst="ellipse">
            <a:avLst/>
          </a:prstGeom>
          <a:noFill/>
          <a:ln w="25400">
            <a:solidFill>
              <a:srgbClr val="D044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PT Serif" panose="020A0603040505020204" pitchFamily="18" charset="0"/>
            </a:endParaRPr>
          </a:p>
        </p:txBody>
      </p:sp>
      <p:sp>
        <p:nvSpPr>
          <p:cNvPr id="39" name="Пятиугольник 38">
            <a:extLst>
              <a:ext uri="{FF2B5EF4-FFF2-40B4-BE49-F238E27FC236}">
                <a16:creationId xmlns:a16="http://schemas.microsoft.com/office/drawing/2014/main" xmlns="" id="{33E6CA5E-218E-794A-84D7-D1054C34F7C5}"/>
              </a:ext>
            </a:extLst>
          </p:cNvPr>
          <p:cNvSpPr/>
          <p:nvPr/>
        </p:nvSpPr>
        <p:spPr>
          <a:xfrm>
            <a:off x="141891" y="3597301"/>
            <a:ext cx="3088278" cy="1555413"/>
          </a:xfrm>
          <a:prstGeom prst="homePlat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PT Serif" panose="020A0603040505020204" pitchFamily="18" charset="0"/>
            </a:endParaRPr>
          </a:p>
        </p:txBody>
      </p:sp>
      <p:sp>
        <p:nvSpPr>
          <p:cNvPr id="40" name="Пятиугольник 39">
            <a:extLst>
              <a:ext uri="{FF2B5EF4-FFF2-40B4-BE49-F238E27FC236}">
                <a16:creationId xmlns:a16="http://schemas.microsoft.com/office/drawing/2014/main" xmlns="" id="{7B0CE41A-CA58-0246-8E05-63A7B9AB6E38}"/>
              </a:ext>
            </a:extLst>
          </p:cNvPr>
          <p:cNvSpPr/>
          <p:nvPr/>
        </p:nvSpPr>
        <p:spPr>
          <a:xfrm>
            <a:off x="141891" y="5283987"/>
            <a:ext cx="3088278" cy="1440971"/>
          </a:xfrm>
          <a:prstGeom prst="homePlate">
            <a:avLst/>
          </a:prstGeom>
          <a:noFill/>
          <a:ln w="63500">
            <a:solidFill>
              <a:srgbClr val="D044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PT Serif" panose="020A06030405050202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A638B41-5791-1943-89C6-97832F9802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6804" y="1465446"/>
            <a:ext cx="437719" cy="4377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F7C9552-4EC8-A049-A745-337FE912B8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5806" y="2257535"/>
            <a:ext cx="499713" cy="49971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16DC42D-4F34-1245-AEF7-53A8438ABA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1306" y="3048031"/>
            <a:ext cx="444678" cy="44467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FEF6715-EAD8-E844-8BE5-60B7D36D57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52305" y="3902385"/>
            <a:ext cx="413683" cy="41368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1CB9CF4-465B-D84C-B86E-D950B4E176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71304" y="4665650"/>
            <a:ext cx="484214" cy="48421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03D540D-DEA7-3543-BFC6-12662919C9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86804" y="6208067"/>
            <a:ext cx="499713" cy="499713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2022B877-2217-0B43-B446-39208B6A7F54}"/>
              </a:ext>
            </a:extLst>
          </p:cNvPr>
          <p:cNvSpPr/>
          <p:nvPr/>
        </p:nvSpPr>
        <p:spPr>
          <a:xfrm>
            <a:off x="3592316" y="5362282"/>
            <a:ext cx="642190" cy="642190"/>
          </a:xfrm>
          <a:prstGeom prst="ellipse">
            <a:avLst/>
          </a:prstGeom>
          <a:noFill/>
          <a:ln w="25400">
            <a:solidFill>
              <a:srgbClr val="D044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PT Serif" panose="020A06030405050202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8475ED6-2322-274D-B5D0-C95B815907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06433" y="5420867"/>
            <a:ext cx="446128" cy="44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8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E6381C3-85D9-004E-9F37-95BBCA6C2A29}"/>
              </a:ext>
            </a:extLst>
          </p:cNvPr>
          <p:cNvSpPr/>
          <p:nvPr/>
        </p:nvSpPr>
        <p:spPr>
          <a:xfrm>
            <a:off x="239350" y="1628919"/>
            <a:ext cx="11296691" cy="4686320"/>
          </a:xfrm>
          <a:prstGeom prst="rect">
            <a:avLst/>
          </a:prstGeom>
          <a:blipFill dpi="0" rotWithShape="1">
            <a:blip r:embed="rId3" cstate="print">
              <a:alphaModFix amt="6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softEdge rad="317500"/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cs typeface="Arial" pitchFamily="34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D6B0EDBE-21E6-D44C-A485-FEB64E375407}"/>
              </a:ext>
            </a:extLst>
          </p:cNvPr>
          <p:cNvSpPr/>
          <p:nvPr/>
        </p:nvSpPr>
        <p:spPr>
          <a:xfrm>
            <a:off x="9360363" y="4529395"/>
            <a:ext cx="1540365" cy="493069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FFC000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erif" panose="020A0603040505020204" pitchFamily="18" charset="0"/>
                <a:cs typeface="Arial" panose="020B0604020202020204" pitchFamily="34" charset="0"/>
              </a:rPr>
              <a:t>ЭЦ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kern="0" dirty="0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Arial" panose="020B0604020202020204" pitchFamily="34" charset="0"/>
              </a:rPr>
              <a:t>ДВФУ, </a:t>
            </a:r>
            <a:r>
              <a:rPr lang="ru-RU" sz="900" b="1" kern="0" dirty="0" err="1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Arial" panose="020B0604020202020204" pitchFamily="34" charset="0"/>
              </a:rPr>
              <a:t>г.Владивосток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T Serif" panose="020A0603040505020204" pitchFamily="18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A12D060C-71D1-914F-816C-524BE1C3B615}"/>
              </a:ext>
            </a:extLst>
          </p:cNvPr>
          <p:cNvSpPr/>
          <p:nvPr/>
        </p:nvSpPr>
        <p:spPr>
          <a:xfrm>
            <a:off x="1967542" y="2473216"/>
            <a:ext cx="1548581" cy="569935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FFC000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erif" panose="020A0603040505020204" pitchFamily="18" charset="0"/>
                <a:cs typeface="Arial" panose="020B0604020202020204" pitchFamily="34" charset="0"/>
              </a:rPr>
              <a:t>ЭЦ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kern="0" dirty="0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Arial" panose="020B0604020202020204" pitchFamily="34" charset="0"/>
              </a:rPr>
              <a:t>НП «</a:t>
            </a:r>
            <a:r>
              <a:rPr lang="ru-RU" sz="900" b="1" kern="0" dirty="0" err="1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Arial" panose="020B0604020202020204" pitchFamily="34" charset="0"/>
              </a:rPr>
              <a:t>Экосоюз</a:t>
            </a:r>
            <a:r>
              <a:rPr lang="ru-RU" sz="900" b="1" kern="0" dirty="0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Arial" panose="020B0604020202020204" pitchFamily="34" charset="0"/>
              </a:rPr>
              <a:t>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kern="0" dirty="0" err="1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Arial" panose="020B0604020202020204" pitchFamily="34" charset="0"/>
              </a:rPr>
              <a:t>г.Санкт</a:t>
            </a:r>
            <a:r>
              <a:rPr lang="ru-RU" sz="900" b="1" kern="0" dirty="0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Arial" panose="020B0604020202020204" pitchFamily="34" charset="0"/>
              </a:rPr>
              <a:t>-Петербург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T Serif" panose="020A0603040505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4AB215FA-57CB-734B-B179-D711633562F5}"/>
              </a:ext>
            </a:extLst>
          </p:cNvPr>
          <p:cNvSpPr/>
          <p:nvPr/>
        </p:nvSpPr>
        <p:spPr>
          <a:xfrm>
            <a:off x="1199457" y="3024451"/>
            <a:ext cx="1894327" cy="608904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FFC000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erif" panose="020A0603040505020204" pitchFamily="18" charset="0"/>
                <a:cs typeface="Arial" panose="020B0604020202020204" pitchFamily="34" charset="0"/>
              </a:rPr>
              <a:t>ЦОК и ЭЦ</a:t>
            </a:r>
          </a:p>
          <a:p>
            <a:pPr lvl="0" algn="ctr">
              <a:defRPr/>
            </a:pPr>
            <a:r>
              <a:rPr lang="ru-RU" sz="900" b="1" kern="0" dirty="0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Arial" panose="020B0604020202020204" pitchFamily="34" charset="0"/>
              </a:rPr>
              <a:t>ООО «Завод КП» + </a:t>
            </a:r>
            <a:r>
              <a:rPr lang="ru-RU" sz="900" b="1" kern="0" dirty="0" err="1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Arial" panose="020B0604020202020204" pitchFamily="34" charset="0"/>
              </a:rPr>
              <a:t>ЛЭТИ+Техноложка</a:t>
            </a:r>
            <a:endParaRPr lang="ru-RU" sz="900" b="1" kern="0" dirty="0">
              <a:solidFill>
                <a:srgbClr val="4454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 panose="020A0603040505020204" pitchFamily="18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kern="0" dirty="0" err="1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Arial" panose="020B0604020202020204" pitchFamily="34" charset="0"/>
              </a:rPr>
              <a:t>г.Санкт</a:t>
            </a:r>
            <a:r>
              <a:rPr lang="ru-RU" sz="900" b="1" kern="0" dirty="0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Arial" panose="020B0604020202020204" pitchFamily="34" charset="0"/>
              </a:rPr>
              <a:t>-Петербург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T Serif" panose="020A0603040505020204" pitchFamily="18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A6671CCB-B516-8848-A276-4FD9421D0596}"/>
              </a:ext>
            </a:extLst>
          </p:cNvPr>
          <p:cNvSpPr/>
          <p:nvPr/>
        </p:nvSpPr>
        <p:spPr>
          <a:xfrm>
            <a:off x="988849" y="3651846"/>
            <a:ext cx="1717347" cy="639562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FFC000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erif" panose="020A0603040505020204" pitchFamily="18" charset="0"/>
                <a:cs typeface="Arial" panose="020B0604020202020204" pitchFamily="34" charset="0"/>
              </a:rPr>
              <a:t>ЦОК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kern="0" dirty="0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Arial" panose="020B0604020202020204" pitchFamily="34" charset="0"/>
              </a:rPr>
              <a:t>АНО «Наносертифика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kern="0" dirty="0" err="1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Arial" panose="020B0604020202020204" pitchFamily="34" charset="0"/>
              </a:rPr>
              <a:t>г.Москв</a:t>
            </a:r>
            <a:r>
              <a:rPr lang="ru-RU" sz="800" b="1" kern="0" dirty="0" err="1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Arial" panose="020B0604020202020204" pitchFamily="34" charset="0"/>
              </a:rPr>
              <a:t>а</a:t>
            </a:r>
            <a:r>
              <a:rPr lang="ru-RU" sz="800" b="1" kern="0" dirty="0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Arial" panose="020B0604020202020204" pitchFamily="34" charset="0"/>
              </a:rPr>
              <a:t>»</a:t>
            </a: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T Serif" panose="020A0603040505020204" pitchFamily="18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F7B6BD96-99FF-EF42-8C8A-8D2E83BBC434}"/>
              </a:ext>
            </a:extLst>
          </p:cNvPr>
          <p:cNvSpPr/>
          <p:nvPr/>
        </p:nvSpPr>
        <p:spPr>
          <a:xfrm>
            <a:off x="778416" y="4443871"/>
            <a:ext cx="1573168" cy="521645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FFC000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erif" panose="020A0603040505020204" pitchFamily="18" charset="0"/>
                <a:cs typeface="Arial" panose="020B0604020202020204" pitchFamily="34" charset="0"/>
              </a:rPr>
              <a:t>ЭЦ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kern="0" dirty="0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Arial" panose="020B0604020202020204" pitchFamily="34" charset="0"/>
              </a:rPr>
              <a:t>НП «ЕРЦИР РО»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kern="0" dirty="0" err="1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Arial" panose="020B0604020202020204" pitchFamily="34" charset="0"/>
              </a:rPr>
              <a:t>г.Ростов</a:t>
            </a:r>
            <a:r>
              <a:rPr lang="ru-RU" sz="800" b="1" kern="0" dirty="0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Arial" panose="020B0604020202020204" pitchFamily="34" charset="0"/>
              </a:rPr>
              <a:t>-на-Дону</a:t>
            </a: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T Serif" panose="020A0603040505020204" pitchFamily="18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A6FE7982-F3D1-D649-BC53-F130D5F53D73}"/>
              </a:ext>
            </a:extLst>
          </p:cNvPr>
          <p:cNvSpPr/>
          <p:nvPr/>
        </p:nvSpPr>
        <p:spPr>
          <a:xfrm>
            <a:off x="2185979" y="3928113"/>
            <a:ext cx="1489037" cy="481904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FFC000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erif" panose="020A0603040505020204" pitchFamily="18" charset="0"/>
                <a:cs typeface="Arial" panose="020B0604020202020204" pitchFamily="34" charset="0"/>
              </a:rPr>
              <a:t>ЦОК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kern="0" dirty="0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Arial" panose="020B0604020202020204" pitchFamily="34" charset="0"/>
              </a:rPr>
              <a:t>АО «НИИМЭ»</a:t>
            </a: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T Serif" panose="020A0603040505020204" pitchFamily="18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kern="0" dirty="0" err="1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Arial" panose="020B0604020202020204" pitchFamily="34" charset="0"/>
              </a:rPr>
              <a:t>г.Зеленоград</a:t>
            </a: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T Serif" panose="020A0603040505020204" pitchFamily="18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0D62E6E3-E5EC-914F-BE80-E0631C23FB08}"/>
              </a:ext>
            </a:extLst>
          </p:cNvPr>
          <p:cNvSpPr/>
          <p:nvPr/>
        </p:nvSpPr>
        <p:spPr>
          <a:xfrm>
            <a:off x="5802985" y="3615081"/>
            <a:ext cx="1511927" cy="619349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FFC000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erif" panose="020A0603040505020204" pitchFamily="18" charset="0"/>
                <a:cs typeface="Arial" panose="020B0604020202020204" pitchFamily="34" charset="0"/>
              </a:rPr>
              <a:t>ЭЦ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kern="0" dirty="0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Arial" panose="020B0604020202020204" pitchFamily="34" charset="0"/>
              </a:rPr>
              <a:t>АО «Технопарк </a:t>
            </a:r>
            <a:r>
              <a:rPr lang="ru-RU" sz="800" b="1" kern="0" dirty="0" err="1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Arial" panose="020B0604020202020204" pitchFamily="34" charset="0"/>
              </a:rPr>
              <a:t>Университеский</a:t>
            </a:r>
            <a:r>
              <a:rPr lang="ru-RU" sz="800" b="1" kern="0" dirty="0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Arial" panose="020B0604020202020204" pitchFamily="34" charset="0"/>
              </a:rPr>
              <a:t>»</a:t>
            </a:r>
            <a:endParaRPr kumimoji="0" lang="ru-RU" sz="800" b="1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T Serif" panose="020A0603040505020204" pitchFamily="18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00" b="1" kern="0" dirty="0" err="1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Arial" panose="020B0604020202020204" pitchFamily="34" charset="0"/>
              </a:rPr>
              <a:t>г.Екатеринбург</a:t>
            </a: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T Serif" panose="020A0603040505020204" pitchFamily="18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xmlns="" id="{B7F813CE-072E-8A43-81E9-E2263ADAD4CB}"/>
              </a:ext>
            </a:extLst>
          </p:cNvPr>
          <p:cNvSpPr/>
          <p:nvPr/>
        </p:nvSpPr>
        <p:spPr>
          <a:xfrm>
            <a:off x="7728182" y="4930330"/>
            <a:ext cx="1363385" cy="432122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FFC000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erif" panose="020A0603040505020204" pitchFamily="18" charset="0"/>
                <a:cs typeface="Arial" panose="020B0604020202020204" pitchFamily="34" charset="0"/>
              </a:rPr>
              <a:t>ЭЦ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kern="0" dirty="0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Arial" panose="020B0604020202020204" pitchFamily="34" charset="0"/>
              </a:rPr>
              <a:t>КГАУ КРИТБИ, </a:t>
            </a:r>
            <a:r>
              <a:rPr lang="ru-RU" sz="800" b="1" kern="0" dirty="0" err="1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Arial" panose="020B0604020202020204" pitchFamily="34" charset="0"/>
              </a:rPr>
              <a:t>г.Красноярск</a:t>
            </a: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T Serif" panose="020A0603040505020204" pitchFamily="18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xmlns="" id="{7BF1DA7F-99EB-DB48-9512-42C75DB262C1}"/>
              </a:ext>
            </a:extLst>
          </p:cNvPr>
          <p:cNvSpPr/>
          <p:nvPr/>
        </p:nvSpPr>
        <p:spPr>
          <a:xfrm>
            <a:off x="7552955" y="3234810"/>
            <a:ext cx="1327355" cy="423844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FFC000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erif" panose="020A0603040505020204" pitchFamily="18" charset="0"/>
                <a:cs typeface="Arial" panose="020B0604020202020204" pitchFamily="34" charset="0"/>
              </a:rPr>
              <a:t>ЭЦ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kern="0" dirty="0" err="1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Arial" panose="020B0604020202020204" pitchFamily="34" charset="0"/>
              </a:rPr>
              <a:t>г.Ханты-Мансийск</a:t>
            </a: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T Serif" panose="020A0603040505020204" pitchFamily="18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C63890C8-82F9-414D-B418-E2AF6D9E477E}"/>
              </a:ext>
            </a:extLst>
          </p:cNvPr>
          <p:cNvSpPr/>
          <p:nvPr/>
        </p:nvSpPr>
        <p:spPr>
          <a:xfrm>
            <a:off x="4188978" y="4254286"/>
            <a:ext cx="1705428" cy="521645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FFC000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erif" panose="020A0603040505020204" pitchFamily="18" charset="0"/>
                <a:cs typeface="Arial" panose="020B0604020202020204" pitchFamily="34" charset="0"/>
              </a:rPr>
              <a:t>ЦОК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kern="0" dirty="0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Arial" panose="020B0604020202020204" pitchFamily="34" charset="0"/>
              </a:rPr>
              <a:t>Технопарк «Идея»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kern="0" dirty="0" err="1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Arial" panose="020B0604020202020204" pitchFamily="34" charset="0"/>
              </a:rPr>
              <a:t>г.Казань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T Serif" panose="020A0603040505020204" pitchFamily="18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E392570E-DDE7-9D41-A62A-9376591FC01F}"/>
              </a:ext>
            </a:extLst>
          </p:cNvPr>
          <p:cNvSpPr/>
          <p:nvPr/>
        </p:nvSpPr>
        <p:spPr>
          <a:xfrm>
            <a:off x="3703569" y="4752537"/>
            <a:ext cx="1531235" cy="713524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FFC000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erif" panose="020A0603040505020204" pitchFamily="18" charset="0"/>
                <a:cs typeface="Arial" panose="020B0604020202020204" pitchFamily="34" charset="0"/>
              </a:rPr>
              <a:t>ЦОК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kern="0" dirty="0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Arial" panose="020B0604020202020204" pitchFamily="34" charset="0"/>
              </a:rPr>
              <a:t>Агентство международных квалификаций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kern="0" dirty="0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Arial" panose="020B0604020202020204" pitchFamily="34" charset="0"/>
              </a:rPr>
              <a:t>г. Уфа</a:t>
            </a: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T Serif" panose="020A0603040505020204" pitchFamily="18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xmlns="" id="{93371D1E-1BFF-364F-908E-05735379266B}"/>
              </a:ext>
            </a:extLst>
          </p:cNvPr>
          <p:cNvSpPr/>
          <p:nvPr/>
        </p:nvSpPr>
        <p:spPr>
          <a:xfrm>
            <a:off x="5343027" y="4601869"/>
            <a:ext cx="1064533" cy="521645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FFC000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erif" panose="020A0603040505020204" pitchFamily="18" charset="0"/>
                <a:cs typeface="Arial" panose="020B0604020202020204" pitchFamily="34" charset="0"/>
              </a:rPr>
              <a:t>ЭЦ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kern="0" dirty="0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Arial" panose="020B0604020202020204" pitchFamily="34" charset="0"/>
              </a:rPr>
              <a:t>КНИТУ, </a:t>
            </a:r>
            <a:r>
              <a:rPr lang="ru-RU" sz="900" b="1" kern="0" dirty="0" err="1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Arial" panose="020B0604020202020204" pitchFamily="34" charset="0"/>
              </a:rPr>
              <a:t>г.Казань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T Serif" panose="020A0603040505020204" pitchFamily="18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xmlns="" id="{840DA41C-9DD5-6949-A668-B30D03D5DB4B}"/>
              </a:ext>
            </a:extLst>
          </p:cNvPr>
          <p:cNvSpPr/>
          <p:nvPr/>
        </p:nvSpPr>
        <p:spPr>
          <a:xfrm>
            <a:off x="6240327" y="4460333"/>
            <a:ext cx="1374160" cy="488717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FFC000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erif" panose="020A0603040505020204" pitchFamily="18" charset="0"/>
                <a:cs typeface="Arial" panose="020B0604020202020204" pitchFamily="34" charset="0"/>
              </a:rPr>
              <a:t>ЭЦ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kern="0" dirty="0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Arial" panose="020B0604020202020204" pitchFamily="34" charset="0"/>
              </a:rPr>
              <a:t>НГТУ, </a:t>
            </a:r>
            <a:r>
              <a:rPr lang="ru-RU" sz="800" b="1" kern="0" dirty="0" err="1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Arial" panose="020B0604020202020204" pitchFamily="34" charset="0"/>
              </a:rPr>
              <a:t>г.Новосибирск</a:t>
            </a: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T Serif" panose="020A0603040505020204" pitchFamily="18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69390D56-4C10-C248-9D74-3F182A1E059B}"/>
              </a:ext>
            </a:extLst>
          </p:cNvPr>
          <p:cNvSpPr/>
          <p:nvPr/>
        </p:nvSpPr>
        <p:spPr>
          <a:xfrm>
            <a:off x="4702538" y="5289010"/>
            <a:ext cx="1064533" cy="354102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FFC000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erif" panose="020A0603040505020204" pitchFamily="18" charset="0"/>
                <a:cs typeface="Arial" panose="020B0604020202020204" pitchFamily="34" charset="0"/>
              </a:rPr>
              <a:t>ЭЦ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kern="0" dirty="0" err="1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Arial" panose="020B0604020202020204" pitchFamily="34" charset="0"/>
              </a:rPr>
              <a:t>г.Салават</a:t>
            </a: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T Serif" panose="020A0603040505020204" pitchFamily="18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5CB388F-7CE8-6D46-98CA-46C34FA461CB}"/>
              </a:ext>
            </a:extLst>
          </p:cNvPr>
          <p:cNvSpPr txBox="1"/>
          <p:nvPr/>
        </p:nvSpPr>
        <p:spPr>
          <a:xfrm>
            <a:off x="393261" y="5687399"/>
            <a:ext cx="406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T Serif" panose="020A0603040505020204" pitchFamily="18" charset="0"/>
              </a:rPr>
              <a:t>ЦОК – центр оценки квалификации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T Serif" panose="020A0603040505020204" pitchFamily="18" charset="0"/>
              </a:rPr>
              <a:t>ЭЦ – экзаменационный центр</a:t>
            </a:r>
          </a:p>
        </p:txBody>
      </p:sp>
      <p:sp useBgFill="1">
        <p:nvSpPr>
          <p:cNvPr id="3" name="TextBox 2">
            <a:extLst>
              <a:ext uri="{FF2B5EF4-FFF2-40B4-BE49-F238E27FC236}">
                <a16:creationId xmlns:a16="http://schemas.microsoft.com/office/drawing/2014/main" xmlns="" id="{51C97F87-4515-9143-9229-817C00FC78E2}"/>
              </a:ext>
            </a:extLst>
          </p:cNvPr>
          <p:cNvSpPr txBox="1"/>
          <p:nvPr/>
        </p:nvSpPr>
        <p:spPr>
          <a:xfrm>
            <a:off x="192089" y="1387479"/>
            <a:ext cx="11760562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PT Serif" panose="020A0603040505020204" pitchFamily="18" charset="0"/>
              </a:rPr>
              <a:t>К концу 2018 года </a:t>
            </a:r>
            <a:r>
              <a:rPr lang="ru-RU" sz="2400" b="1" dirty="0">
                <a:solidFill>
                  <a:schemeClr val="accent2"/>
                </a:solidFill>
                <a:latin typeface="PT Serif" panose="020A0603040505020204" pitchFamily="18" charset="0"/>
              </a:rPr>
              <a:t>ЦОК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PT Serif" panose="020A0603040505020204" pitchFamily="18" charset="0"/>
              </a:rPr>
              <a:t> функционируют в </a:t>
            </a:r>
            <a:r>
              <a:rPr lang="ru-RU" sz="2400" b="1" dirty="0">
                <a:solidFill>
                  <a:schemeClr val="accent2"/>
                </a:solidFill>
                <a:latin typeface="PT Serif" panose="020A0603040505020204" pitchFamily="18" charset="0"/>
              </a:rPr>
              <a:t>5 регионах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PT Serif" panose="020A0603040505020204" pitchFamily="18" charset="0"/>
              </a:rPr>
              <a:t>, </a:t>
            </a:r>
            <a:r>
              <a:rPr lang="ru-RU" sz="2400" b="1" dirty="0">
                <a:solidFill>
                  <a:schemeClr val="accent2"/>
                </a:solidFill>
                <a:latin typeface="PT Serif" panose="020A0603040505020204" pitchFamily="18" charset="0"/>
              </a:rPr>
              <a:t>ЭЦ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PT Serif" panose="020A0603040505020204" pitchFamily="18" charset="0"/>
              </a:rPr>
              <a:t> – в </a:t>
            </a:r>
            <a:r>
              <a:rPr lang="ru-RU" sz="2400" b="1" dirty="0">
                <a:solidFill>
                  <a:schemeClr val="accent2"/>
                </a:solidFill>
                <a:latin typeface="PT Serif" panose="020A0603040505020204" pitchFamily="18" charset="0"/>
              </a:rPr>
              <a:t>12 регионах 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74CA5C1-E113-A546-BE95-60049AC70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F821B-8681-463F-8315-F8E0D0263E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93371D1E-1BFF-364F-908E-05735379266B}"/>
              </a:ext>
            </a:extLst>
          </p:cNvPr>
          <p:cNvSpPr/>
          <p:nvPr/>
        </p:nvSpPr>
        <p:spPr>
          <a:xfrm>
            <a:off x="3648063" y="3887347"/>
            <a:ext cx="1171251" cy="473571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FFC000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erif" panose="020A0603040505020204" pitchFamily="18" charset="0"/>
                <a:cs typeface="Arial" panose="020B0604020202020204" pitchFamily="34" charset="0"/>
              </a:rPr>
              <a:t>ЭЦ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kern="0" dirty="0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Arial" panose="020B0604020202020204" pitchFamily="34" charset="0"/>
              </a:rPr>
              <a:t>ВГУ,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kern="0" dirty="0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Arial" panose="020B0604020202020204" pitchFamily="34" charset="0"/>
              </a:rPr>
              <a:t> г. Воронеж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T Serif" panose="020A0603040505020204" pitchFamily="18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93371D1E-1BFF-364F-908E-05735379266B}"/>
              </a:ext>
            </a:extLst>
          </p:cNvPr>
          <p:cNvSpPr/>
          <p:nvPr/>
        </p:nvSpPr>
        <p:spPr>
          <a:xfrm>
            <a:off x="2941624" y="4388397"/>
            <a:ext cx="1171251" cy="473571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FFC000"/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T Serif" panose="020A0603040505020204" pitchFamily="18" charset="0"/>
                <a:cs typeface="Arial" panose="020B0604020202020204" pitchFamily="34" charset="0"/>
              </a:rPr>
              <a:t>ЭЦ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b="1" kern="0" dirty="0">
                <a:solidFill>
                  <a:srgbClr val="44546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 panose="020A0603040505020204" pitchFamily="18" charset="0"/>
                <a:cs typeface="Arial" panose="020B0604020202020204" pitchFamily="34" charset="0"/>
              </a:rPr>
              <a:t>г. Саранск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T Serif" panose="020A0603040505020204" pitchFamily="18" charset="0"/>
              <a:cs typeface="Arial" panose="020B0604020202020204" pitchFamily="34" charset="0"/>
            </a:endParaRPr>
          </a:p>
        </p:txBody>
      </p:sp>
      <p:pic>
        <p:nvPicPr>
          <p:cNvPr id="33" name="Изображение 35" descr="backGround">
            <a:extLst>
              <a:ext uri="{FF2B5EF4-FFF2-40B4-BE49-F238E27FC236}">
                <a16:creationId xmlns:a16="http://schemas.microsoft.com/office/drawing/2014/main" xmlns="" id="{4293CA8C-9344-B24B-9301-E19C589A19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20"/>
          <a:stretch/>
        </p:blipFill>
        <p:spPr>
          <a:xfrm rot="16200000">
            <a:off x="5978831" y="-5012798"/>
            <a:ext cx="234339" cy="1219200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075DAD4-A80C-D144-95D2-9F94D3CABFE0}"/>
              </a:ext>
            </a:extLst>
          </p:cNvPr>
          <p:cNvSpPr txBox="1"/>
          <p:nvPr/>
        </p:nvSpPr>
        <p:spPr>
          <a:xfrm>
            <a:off x="0" y="-259699"/>
            <a:ext cx="1219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prstClr val="black"/>
              </a:solidFill>
              <a:latin typeface="PT Serif" panose="020A0603040505020204" pitchFamily="18" charset="0"/>
            </a:endParaRPr>
          </a:p>
          <a:p>
            <a:pPr algn="ctr"/>
            <a:r>
              <a:rPr lang="ru-RU" sz="2200" b="1" dirty="0">
                <a:solidFill>
                  <a:prstClr val="black"/>
                </a:solidFill>
                <a:latin typeface="PT Serif" panose="020A0603040505020204" pitchFamily="18" charset="0"/>
              </a:rPr>
              <a:t>Инфраструктура системы независимой </a:t>
            </a:r>
          </a:p>
          <a:p>
            <a:pPr algn="ctr"/>
            <a:r>
              <a:rPr lang="ru-RU" sz="2200" b="1" dirty="0">
                <a:solidFill>
                  <a:prstClr val="black"/>
                </a:solidFill>
                <a:latin typeface="PT Serif" panose="020A0603040505020204" pitchFamily="18" charset="0"/>
              </a:rPr>
              <a:t>оценки квалификаций в </a:t>
            </a:r>
            <a:r>
              <a:rPr lang="ru-RU" sz="2200" b="1" dirty="0" err="1">
                <a:solidFill>
                  <a:prstClr val="black"/>
                </a:solidFill>
                <a:latin typeface="PT Serif" panose="020A0603040505020204" pitchFamily="18" charset="0"/>
              </a:rPr>
              <a:t>наноиндустрии</a:t>
            </a:r>
            <a:endParaRPr lang="ru-RU" dirty="0">
              <a:solidFill>
                <a:prstClr val="black"/>
              </a:solidFill>
              <a:latin typeface="PT Serif" panose="020A060304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771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7FC7175-E593-594E-A779-DC530FE8B1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b="13978"/>
          <a:stretch/>
        </p:blipFill>
        <p:spPr>
          <a:xfrm>
            <a:off x="-23379" y="-3"/>
            <a:ext cx="12215380" cy="6858001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06F5986-BE49-DC49-92BA-746931D0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B9158-B641-CB41-96B9-249930DC4FD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5" name="Изображение 35" descr="backGround">
            <a:extLst>
              <a:ext uri="{FF2B5EF4-FFF2-40B4-BE49-F238E27FC236}">
                <a16:creationId xmlns:a16="http://schemas.microsoft.com/office/drawing/2014/main" xmlns="" id="{69DB5DCF-257A-BD4E-A2F7-5635A61ACC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20"/>
          <a:stretch/>
        </p:blipFill>
        <p:spPr>
          <a:xfrm rot="16200000">
            <a:off x="5978830" y="-4837255"/>
            <a:ext cx="234340" cy="12192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DD0BA1-FA66-BF49-8C55-1EE7F44477D2}"/>
              </a:ext>
            </a:extLst>
          </p:cNvPr>
          <p:cNvSpPr txBox="1"/>
          <p:nvPr/>
        </p:nvSpPr>
        <p:spPr>
          <a:xfrm>
            <a:off x="0" y="25789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erif" panose="020A0603040505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erif" panose="020A0603040505020204" pitchFamily="18" charset="0"/>
                <a:ea typeface="+mn-ea"/>
                <a:cs typeface="+mn-cs"/>
              </a:rPr>
              <a:t>Межотраслевое сотрудничество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PT Serif" panose="020A060304050502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erif" panose="020A0603040505020204" pitchFamily="18" charset="0"/>
              <a:ea typeface="+mn-ea"/>
              <a:cs typeface="+mn-cs"/>
            </a:endParaRPr>
          </a:p>
        </p:txBody>
      </p:sp>
      <p:sp>
        <p:nvSpPr>
          <p:cNvPr id="23" name="Shape 22">
            <a:extLst>
              <a:ext uri="{FF2B5EF4-FFF2-40B4-BE49-F238E27FC236}">
                <a16:creationId xmlns:a16="http://schemas.microsoft.com/office/drawing/2014/main" xmlns="" id="{984C59A6-0D0B-4816-A78C-1671C351E0AF}"/>
              </a:ext>
            </a:extLst>
          </p:cNvPr>
          <p:cNvSpPr/>
          <p:nvPr/>
        </p:nvSpPr>
        <p:spPr>
          <a:xfrm rot="21073311">
            <a:off x="511541" y="2216596"/>
            <a:ext cx="7935997" cy="3956963"/>
          </a:xfrm>
          <a:prstGeom prst="swooshArrow">
            <a:avLst>
              <a:gd name="adj1" fmla="val 23082"/>
              <a:gd name="adj2" fmla="val 35834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83000">
                <a:srgbClr val="00B0F0"/>
              </a:gs>
            </a:gsLst>
            <a:lin ang="5400000" scaled="1"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AAAFA6F-D78D-46A1-8277-2D314E2D5B19}"/>
              </a:ext>
            </a:extLst>
          </p:cNvPr>
          <p:cNvSpPr txBox="1"/>
          <p:nvPr/>
        </p:nvSpPr>
        <p:spPr>
          <a:xfrm>
            <a:off x="2186214" y="4992967"/>
            <a:ext cx="1232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D0447A"/>
                </a:solidFill>
                <a:latin typeface="PT Serif" panose="020A0603040505020204" pitchFamily="18" charset="0"/>
              </a:rPr>
              <a:t>В 2016 </a:t>
            </a:r>
          </a:p>
          <a:p>
            <a:pPr algn="r"/>
            <a:r>
              <a:rPr lang="ru-RU" sz="2400" dirty="0">
                <a:solidFill>
                  <a:srgbClr val="D0447A"/>
                </a:solidFill>
                <a:latin typeface="PT Serif" panose="020A0603040505020204" pitchFamily="18" charset="0"/>
              </a:rPr>
              <a:t>году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5012FCD-70CA-4BDF-9A5B-3E32CF78C86E}"/>
              </a:ext>
            </a:extLst>
          </p:cNvPr>
          <p:cNvSpPr/>
          <p:nvPr/>
        </p:nvSpPr>
        <p:spPr>
          <a:xfrm>
            <a:off x="1536192" y="1449534"/>
            <a:ext cx="9070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ea typeface="Times New Roman" panose="02020603050405020304" pitchFamily="18" charset="0"/>
              </a:rPr>
              <a:t>В рамках межотраслевого сотрудничества </a:t>
            </a:r>
            <a:r>
              <a:rPr lang="ru-RU" dirty="0"/>
              <a:t>между СПК в наноиндустрии </a:t>
            </a:r>
            <a:r>
              <a:rPr lang="ru-RU" dirty="0">
                <a:ea typeface="Times New Roman" panose="02020603050405020304" pitchFamily="18" charset="0"/>
              </a:rPr>
              <a:t>и отраслевыми Советами подписано </a:t>
            </a:r>
            <a:r>
              <a:rPr lang="ru-RU" b="1" dirty="0" smtClean="0">
                <a:solidFill>
                  <a:srgbClr val="00B050"/>
                </a:solidFill>
              </a:rPr>
              <a:t>12 </a:t>
            </a:r>
            <a:r>
              <a:rPr lang="ru-RU" b="1" dirty="0">
                <a:solidFill>
                  <a:srgbClr val="00B050"/>
                </a:solidFill>
              </a:rPr>
              <a:t>соглашений о взаимодействии в рамках развития НСК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F1977C6-FB46-4BC6-B0A4-CB249BFC14F9}"/>
              </a:ext>
            </a:extLst>
          </p:cNvPr>
          <p:cNvSpPr txBox="1"/>
          <p:nvPr/>
        </p:nvSpPr>
        <p:spPr>
          <a:xfrm>
            <a:off x="3591233" y="4229863"/>
            <a:ext cx="1232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D0447A"/>
                </a:solidFill>
                <a:latin typeface="PT Serif" panose="020A0603040505020204" pitchFamily="18" charset="0"/>
              </a:rPr>
              <a:t>В 2017 </a:t>
            </a:r>
          </a:p>
          <a:p>
            <a:pPr algn="r"/>
            <a:r>
              <a:rPr lang="ru-RU" sz="2400" dirty="0">
                <a:solidFill>
                  <a:srgbClr val="D0447A"/>
                </a:solidFill>
                <a:latin typeface="PT Serif" panose="020A0603040505020204" pitchFamily="18" charset="0"/>
              </a:rPr>
              <a:t>году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21755CD-D27C-4AEF-8A86-04EF15494A08}"/>
              </a:ext>
            </a:extLst>
          </p:cNvPr>
          <p:cNvSpPr txBox="1"/>
          <p:nvPr/>
        </p:nvSpPr>
        <p:spPr>
          <a:xfrm>
            <a:off x="5439151" y="2144870"/>
            <a:ext cx="1232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D0447A"/>
                </a:solidFill>
                <a:latin typeface="PT Serif" panose="020A0603040505020204" pitchFamily="18" charset="0"/>
              </a:rPr>
              <a:t>В 2018 </a:t>
            </a:r>
          </a:p>
          <a:p>
            <a:pPr algn="r"/>
            <a:r>
              <a:rPr lang="ru-RU" sz="2400" dirty="0">
                <a:solidFill>
                  <a:srgbClr val="D0447A"/>
                </a:solidFill>
                <a:latin typeface="PT Serif" panose="020A0603040505020204" pitchFamily="18" charset="0"/>
              </a:rPr>
              <a:t>году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995C6E2E-3620-4A8C-A625-A51548B28ADC}"/>
              </a:ext>
            </a:extLst>
          </p:cNvPr>
          <p:cNvSpPr/>
          <p:nvPr/>
        </p:nvSpPr>
        <p:spPr>
          <a:xfrm>
            <a:off x="2302620" y="4339660"/>
            <a:ext cx="735618" cy="675572"/>
          </a:xfrm>
          <a:prstGeom prst="ellipse">
            <a:avLst/>
          </a:prstGeom>
          <a:solidFill>
            <a:srgbClr val="D0447A"/>
          </a:solidFill>
          <a:ln w="50800">
            <a:solidFill>
              <a:srgbClr val="E69AB7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PT Serif" panose="020A0603040505020204" pitchFamily="18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0C037A07-3F38-4251-9E91-E7C50CC3015D}"/>
              </a:ext>
            </a:extLst>
          </p:cNvPr>
          <p:cNvSpPr/>
          <p:nvPr/>
        </p:nvSpPr>
        <p:spPr>
          <a:xfrm>
            <a:off x="3726044" y="3465701"/>
            <a:ext cx="735618" cy="714324"/>
          </a:xfrm>
          <a:prstGeom prst="ellipse">
            <a:avLst/>
          </a:prstGeom>
          <a:solidFill>
            <a:srgbClr val="D0447A"/>
          </a:solidFill>
          <a:ln w="50800">
            <a:solidFill>
              <a:srgbClr val="E69AB7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PT Serif" panose="020A0603040505020204" pitchFamily="18" charset="0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8C44F628-82FF-48E5-98E2-D66EB71E38D7}"/>
              </a:ext>
            </a:extLst>
          </p:cNvPr>
          <p:cNvSpPr/>
          <p:nvPr/>
        </p:nvSpPr>
        <p:spPr>
          <a:xfrm>
            <a:off x="5178928" y="2797475"/>
            <a:ext cx="781926" cy="783613"/>
          </a:xfrm>
          <a:prstGeom prst="ellipse">
            <a:avLst/>
          </a:prstGeom>
          <a:solidFill>
            <a:srgbClr val="D0447A"/>
          </a:solidFill>
          <a:ln w="50800">
            <a:solidFill>
              <a:srgbClr val="E69AB7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PT Serif" panose="020A060304050502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ECE9242-74E9-49E9-9BE8-4A0044314A33}"/>
              </a:ext>
            </a:extLst>
          </p:cNvPr>
          <p:cNvSpPr txBox="1"/>
          <p:nvPr/>
        </p:nvSpPr>
        <p:spPr>
          <a:xfrm>
            <a:off x="2384955" y="4322197"/>
            <a:ext cx="52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BBDDE3A-6B56-471B-9A3E-D47645DA9024}"/>
              </a:ext>
            </a:extLst>
          </p:cNvPr>
          <p:cNvSpPr txBox="1"/>
          <p:nvPr/>
        </p:nvSpPr>
        <p:spPr>
          <a:xfrm>
            <a:off x="3822451" y="3465701"/>
            <a:ext cx="526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4B7BA14-FE47-4FAF-9541-0047B03B9F03}"/>
              </a:ext>
            </a:extLst>
          </p:cNvPr>
          <p:cNvSpPr txBox="1"/>
          <p:nvPr/>
        </p:nvSpPr>
        <p:spPr>
          <a:xfrm>
            <a:off x="5241013" y="2833433"/>
            <a:ext cx="673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D845A92-17A0-42C4-BE7F-00D6952270BE}"/>
              </a:ext>
            </a:extLst>
          </p:cNvPr>
          <p:cNvSpPr txBox="1"/>
          <p:nvPr/>
        </p:nvSpPr>
        <p:spPr>
          <a:xfrm>
            <a:off x="731520" y="2624328"/>
            <a:ext cx="2940077" cy="146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422566B-3FBD-424D-A9CD-FB2095A061D2}"/>
              </a:ext>
            </a:extLst>
          </p:cNvPr>
          <p:cNvSpPr txBox="1"/>
          <p:nvPr/>
        </p:nvSpPr>
        <p:spPr>
          <a:xfrm>
            <a:off x="33614" y="2128845"/>
            <a:ext cx="27135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СПК в области сварки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СПК в строительстве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СПК в сфере атомной энергии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СПК офисных специалистов и вспомогательных административных работников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endParaRPr lang="ru-RU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08D6CBD-0BBE-4AA4-BBF2-99A6843B7F48}"/>
              </a:ext>
            </a:extLst>
          </p:cNvPr>
          <p:cNvSpPr txBox="1"/>
          <p:nvPr/>
        </p:nvSpPr>
        <p:spPr>
          <a:xfrm>
            <a:off x="2536158" y="2130518"/>
            <a:ext cx="2606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СПК химического и биотехнологического комплекса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СПК в области фармации</a:t>
            </a:r>
            <a:endParaRPr lang="ru-RU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4AC6EB1-F531-4E9F-A14C-63E5B31186F9}"/>
              </a:ext>
            </a:extLst>
          </p:cNvPr>
          <p:cNvSpPr txBox="1"/>
          <p:nvPr/>
        </p:nvSpPr>
        <p:spPr>
          <a:xfrm>
            <a:off x="4770513" y="3773773"/>
            <a:ext cx="40036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СПК финансового рынка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СПК в горно-металлургическом комплексе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СПК в жилищно-коммунальном хозяйстве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СПК в автомобилестроении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СПК в сфере физической культуры и </a:t>
            </a:r>
            <a:r>
              <a:rPr lang="ru-RU" dirty="0" smtClean="0"/>
              <a:t>спорта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СПК </a:t>
            </a:r>
            <a:r>
              <a:rPr lang="ru-RU" dirty="0" smtClean="0"/>
              <a:t>в </a:t>
            </a:r>
            <a:r>
              <a:rPr lang="ru-RU" dirty="0"/>
              <a:t>области телекоммуникаций, почтовой связи и радиотехники</a:t>
            </a:r>
            <a:endParaRPr lang="ru-RU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501C12D2-02A8-459A-8F40-82E65C5C85D3}"/>
              </a:ext>
            </a:extLst>
          </p:cNvPr>
          <p:cNvSpPr/>
          <p:nvPr/>
        </p:nvSpPr>
        <p:spPr>
          <a:xfrm>
            <a:off x="8739724" y="2067317"/>
            <a:ext cx="3336209" cy="4289033"/>
          </a:xfrm>
          <a:prstGeom prst="roundRect">
            <a:avLst/>
          </a:prstGeom>
          <a:noFill/>
          <a:ln w="44450">
            <a:solidFill>
              <a:srgbClr val="782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DE2D01B-8E8F-402D-B24C-554C7D9DBAFF}"/>
              </a:ext>
            </a:extLst>
          </p:cNvPr>
          <p:cNvSpPr/>
          <p:nvPr/>
        </p:nvSpPr>
        <p:spPr>
          <a:xfrm>
            <a:off x="8844542" y="2210171"/>
            <a:ext cx="298978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/>
              <a:t>Направления взаимодействия:</a:t>
            </a:r>
          </a:p>
          <a:p>
            <a:endParaRPr lang="ru-RU" sz="800" u="sng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развитие и продвижение системы независимой оценки квалификации специалистов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определение потребностей кадрового обеспечения в отраслях;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определение потребности в формировании новых ПС и актуализации утверждённых ПС;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экспертиза и оценка образовательных программ, в том числе в рамках ПОА;</a:t>
            </a:r>
          </a:p>
        </p:txBody>
      </p:sp>
    </p:spTree>
    <p:extLst>
      <p:ext uri="{BB962C8B-B14F-4D97-AF65-F5344CB8AC3E}">
        <p14:creationId xmlns:p14="http://schemas.microsoft.com/office/powerpoint/2010/main" val="4015586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Здание">
            <a:extLst>
              <a:ext uri="{FF2B5EF4-FFF2-40B4-BE49-F238E27FC236}">
                <a16:creationId xmlns:a16="http://schemas.microsoft.com/office/drawing/2014/main" xmlns="" id="{FB34EFE2-22C9-486A-9E9C-946318ED1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5631" y="1018903"/>
            <a:ext cx="1975644" cy="1505222"/>
          </a:xfrm>
        </p:spPr>
      </p:pic>
      <p:pic>
        <p:nvPicPr>
          <p:cNvPr id="6" name="Объект 4" descr="Здание">
            <a:extLst>
              <a:ext uri="{FF2B5EF4-FFF2-40B4-BE49-F238E27FC236}">
                <a16:creationId xmlns:a16="http://schemas.microsoft.com/office/drawing/2014/main" xmlns="" id="{35362DE3-68EF-407E-80B3-62F6ECA29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83597" y="1018901"/>
            <a:ext cx="1975643" cy="1505222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AFA3F5E2-1AD7-4DDC-8500-4BF41BCC914C}"/>
              </a:ext>
            </a:extLst>
          </p:cNvPr>
          <p:cNvSpPr/>
          <p:nvPr/>
        </p:nvSpPr>
        <p:spPr>
          <a:xfrm>
            <a:off x="4400818" y="1167546"/>
            <a:ext cx="3648075" cy="162877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Соглашение где указаны ПС (ПК), в рамках которых возможно взаимодействие по развитию НОК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xmlns="" id="{F5C89E41-1AC9-4073-94F3-A037603E5FB7}"/>
              </a:ext>
            </a:extLst>
          </p:cNvPr>
          <p:cNvSpPr/>
          <p:nvPr/>
        </p:nvSpPr>
        <p:spPr>
          <a:xfrm>
            <a:off x="3590925" y="1722751"/>
            <a:ext cx="675480" cy="5143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4C62C99F-AC6A-45F0-BEE9-859AB9241BEC}"/>
              </a:ext>
            </a:extLst>
          </p:cNvPr>
          <p:cNvSpPr/>
          <p:nvPr/>
        </p:nvSpPr>
        <p:spPr>
          <a:xfrm rot="10800000">
            <a:off x="8119380" y="1704649"/>
            <a:ext cx="675480" cy="51435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Школа">
            <a:extLst>
              <a:ext uri="{FF2B5EF4-FFF2-40B4-BE49-F238E27FC236}">
                <a16:creationId xmlns:a16="http://schemas.microsoft.com/office/drawing/2014/main" xmlns="" id="{5ECD7F82-DAC5-46F6-8F45-E114614288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6842" y="2816520"/>
            <a:ext cx="1381918" cy="13819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14FD28E-0E57-4D02-9553-07A33E986385}"/>
              </a:ext>
            </a:extLst>
          </p:cNvPr>
          <p:cNvSpPr txBox="1"/>
          <p:nvPr/>
        </p:nvSpPr>
        <p:spPr>
          <a:xfrm>
            <a:off x="1075390" y="967631"/>
            <a:ext cx="1236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СПК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B54C35E-3214-469E-9F91-A3559778782F}"/>
              </a:ext>
            </a:extLst>
          </p:cNvPr>
          <p:cNvSpPr txBox="1"/>
          <p:nvPr/>
        </p:nvSpPr>
        <p:spPr>
          <a:xfrm>
            <a:off x="10001247" y="967632"/>
            <a:ext cx="1236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</a:rPr>
              <a:t>СПК 2</a:t>
            </a: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xmlns="" id="{BD829804-DE48-44E0-88C2-F46B0711A210}"/>
              </a:ext>
            </a:extLst>
          </p:cNvPr>
          <p:cNvSpPr/>
          <p:nvPr/>
        </p:nvSpPr>
        <p:spPr>
          <a:xfrm rot="7671510">
            <a:off x="8344205" y="2681599"/>
            <a:ext cx="1093783" cy="51435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Школа">
            <a:extLst>
              <a:ext uri="{FF2B5EF4-FFF2-40B4-BE49-F238E27FC236}">
                <a16:creationId xmlns:a16="http://schemas.microsoft.com/office/drawing/2014/main" xmlns="" id="{C6CF911E-6550-409F-B5E4-F05254CD7D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28421" y="2867630"/>
            <a:ext cx="1381918" cy="1381918"/>
          </a:xfrm>
          <a:prstGeom prst="rect">
            <a:avLst/>
          </a:prstGeom>
        </p:spPr>
      </p:pic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xmlns="" id="{45B14C55-C9E9-46E8-8FB2-2C541E744736}"/>
              </a:ext>
            </a:extLst>
          </p:cNvPr>
          <p:cNvSpPr/>
          <p:nvPr/>
        </p:nvSpPr>
        <p:spPr>
          <a:xfrm rot="2268413">
            <a:off x="3132880" y="2678689"/>
            <a:ext cx="1222034" cy="5143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5589EB7-9480-4DCF-918F-36C4D14716FB}"/>
              </a:ext>
            </a:extLst>
          </p:cNvPr>
          <p:cNvSpPr txBox="1"/>
          <p:nvPr/>
        </p:nvSpPr>
        <p:spPr>
          <a:xfrm>
            <a:off x="8619329" y="3536432"/>
            <a:ext cx="1381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ЦОК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50FF17-D86F-4C19-B7E6-51FEC7C1D435}"/>
              </a:ext>
            </a:extLst>
          </p:cNvPr>
          <p:cNvSpPr txBox="1"/>
          <p:nvPr/>
        </p:nvSpPr>
        <p:spPr>
          <a:xfrm>
            <a:off x="2595052" y="3429000"/>
            <a:ext cx="1381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</a:rPr>
              <a:t>ЦОК 2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E897011E-88E5-4000-924A-BC1D61673B3A}"/>
              </a:ext>
            </a:extLst>
          </p:cNvPr>
          <p:cNvSpPr/>
          <p:nvPr/>
        </p:nvSpPr>
        <p:spPr>
          <a:xfrm>
            <a:off x="9560962" y="2257227"/>
            <a:ext cx="2507636" cy="17716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СПК 2 аттестует ЦОК 1 на проведение НОК по ПС (ПК) , закрепленным за СПК2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87094305-6BEB-45DA-9F9F-C76C0CB0E0BA}"/>
              </a:ext>
            </a:extLst>
          </p:cNvPr>
          <p:cNvSpPr/>
          <p:nvPr/>
        </p:nvSpPr>
        <p:spPr>
          <a:xfrm>
            <a:off x="120256" y="2285800"/>
            <a:ext cx="2507636" cy="17716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СПК 1аттестует ЦОК 2 на проведение НОК по ПС (ПК) , закрепленным за СПК1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10F6DDC8-11E9-43FE-8712-377D33524C20}"/>
              </a:ext>
            </a:extLst>
          </p:cNvPr>
          <p:cNvSpPr/>
          <p:nvPr/>
        </p:nvSpPr>
        <p:spPr>
          <a:xfrm>
            <a:off x="6902905" y="4086958"/>
            <a:ext cx="3489328" cy="7829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ЦОК 1 проводит НОК отдельно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94463C64-DC79-48A6-8A29-E0729BA21CA3}"/>
              </a:ext>
            </a:extLst>
          </p:cNvPr>
          <p:cNvSpPr/>
          <p:nvPr/>
        </p:nvSpPr>
        <p:spPr>
          <a:xfrm>
            <a:off x="2184001" y="4054172"/>
            <a:ext cx="3489328" cy="78291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ЦОК 2 проводит НОК отдельно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5F646746-383E-4F13-A946-F291DCABE9B9}"/>
              </a:ext>
            </a:extLst>
          </p:cNvPr>
          <p:cNvSpPr/>
          <p:nvPr/>
        </p:nvSpPr>
        <p:spPr>
          <a:xfrm>
            <a:off x="830509" y="5026084"/>
            <a:ext cx="11238089" cy="168537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91292F3-7DBD-4D2D-A05A-F8BA34E5FE5B}"/>
              </a:ext>
            </a:extLst>
          </p:cNvPr>
          <p:cNvSpPr txBox="1"/>
          <p:nvPr/>
        </p:nvSpPr>
        <p:spPr>
          <a:xfrm>
            <a:off x="3465187" y="114017"/>
            <a:ext cx="5514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МОДЕЛЬ 1 «Взаимная аттестация ЦОК»</a:t>
            </a:r>
          </a:p>
          <a:p>
            <a:pPr algn="ctr"/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(возможно применение в одностороннем порядке)</a:t>
            </a:r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xmlns="" id="{2B001FA6-6F1A-49D3-B154-61A87DF9E315}"/>
              </a:ext>
            </a:extLst>
          </p:cNvPr>
          <p:cNvSpPr/>
          <p:nvPr/>
        </p:nvSpPr>
        <p:spPr>
          <a:xfrm rot="5400000">
            <a:off x="3333642" y="4827480"/>
            <a:ext cx="520916" cy="51435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xmlns="" id="{E43F9065-E7DC-4CC8-98E3-17FCB385A2F0}"/>
              </a:ext>
            </a:extLst>
          </p:cNvPr>
          <p:cNvSpPr/>
          <p:nvPr/>
        </p:nvSpPr>
        <p:spPr>
          <a:xfrm rot="5400000">
            <a:off x="8729507" y="4858241"/>
            <a:ext cx="520916" cy="5143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367C666-C184-4ECC-8B28-0F39AA7CDB95}"/>
              </a:ext>
            </a:extLst>
          </p:cNvPr>
          <p:cNvSpPr txBox="1"/>
          <p:nvPr/>
        </p:nvSpPr>
        <p:spPr>
          <a:xfrm>
            <a:off x="1476462" y="5345113"/>
            <a:ext cx="10066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Обязательно:</a:t>
            </a:r>
            <a:r>
              <a:rPr lang="ru-RU" sz="1600" dirty="0"/>
              <a:t> - порядок привлечения экспертов к проведению профессиональных экзаменов по квалификациям «дружественного» СПК ;</a:t>
            </a:r>
          </a:p>
          <a:p>
            <a:r>
              <a:rPr lang="ru-RU" sz="1600" dirty="0"/>
              <a:t>                          - порядок использования оценочных средств, представляемых «дружественным» СПК.</a:t>
            </a:r>
          </a:p>
          <a:p>
            <a:r>
              <a:rPr lang="ru-RU" sz="1600" dirty="0"/>
              <a:t> </a:t>
            </a:r>
            <a:r>
              <a:rPr lang="ru-RU" sz="1600" b="1" dirty="0"/>
              <a:t>Рекомендуется:</a:t>
            </a:r>
            <a:r>
              <a:rPr lang="ru-RU" sz="1600" dirty="0"/>
              <a:t> совместная разработка ПК, оценочных средств и продвижение НОК в регионе (регионах) 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D6679056-9B3C-460B-8B4E-1C65A059F84E}"/>
              </a:ext>
            </a:extLst>
          </p:cNvPr>
          <p:cNvCxnSpPr/>
          <p:nvPr/>
        </p:nvCxnSpPr>
        <p:spPr>
          <a:xfrm>
            <a:off x="6224855" y="789106"/>
            <a:ext cx="0" cy="357050"/>
          </a:xfrm>
          <a:prstGeom prst="line">
            <a:avLst/>
          </a:prstGeom>
          <a:ln w="444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4BD36D58-F1FE-456C-921D-B315D25601EC}"/>
              </a:ext>
            </a:extLst>
          </p:cNvPr>
          <p:cNvCxnSpPr/>
          <p:nvPr/>
        </p:nvCxnSpPr>
        <p:spPr>
          <a:xfrm>
            <a:off x="6224855" y="2938128"/>
            <a:ext cx="0" cy="357050"/>
          </a:xfrm>
          <a:prstGeom prst="line">
            <a:avLst/>
          </a:prstGeom>
          <a:ln w="444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37716FC2-098D-4A43-BF71-707D484334C9}"/>
              </a:ext>
            </a:extLst>
          </p:cNvPr>
          <p:cNvCxnSpPr/>
          <p:nvPr/>
        </p:nvCxnSpPr>
        <p:spPr>
          <a:xfrm>
            <a:off x="6232396" y="3429000"/>
            <a:ext cx="0" cy="357050"/>
          </a:xfrm>
          <a:prstGeom prst="line">
            <a:avLst/>
          </a:prstGeom>
          <a:ln w="444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8F2B5F17-A25E-438D-A9E1-4D3EDD962585}"/>
              </a:ext>
            </a:extLst>
          </p:cNvPr>
          <p:cNvCxnSpPr/>
          <p:nvPr/>
        </p:nvCxnSpPr>
        <p:spPr>
          <a:xfrm>
            <a:off x="6232396" y="3908433"/>
            <a:ext cx="0" cy="357050"/>
          </a:xfrm>
          <a:prstGeom prst="line">
            <a:avLst/>
          </a:prstGeom>
          <a:ln w="444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AA5C76F3-62D8-494F-A9FD-DA05D694DE97}"/>
              </a:ext>
            </a:extLst>
          </p:cNvPr>
          <p:cNvCxnSpPr/>
          <p:nvPr/>
        </p:nvCxnSpPr>
        <p:spPr>
          <a:xfrm>
            <a:off x="6232396" y="4371975"/>
            <a:ext cx="0" cy="357050"/>
          </a:xfrm>
          <a:prstGeom prst="line">
            <a:avLst/>
          </a:prstGeom>
          <a:ln w="444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Изображение 35" descr="backGround">
            <a:extLst>
              <a:ext uri="{FF2B5EF4-FFF2-40B4-BE49-F238E27FC236}">
                <a16:creationId xmlns:a16="http://schemas.microsoft.com/office/drawing/2014/main" xmlns="" id="{7A303744-25D5-4A58-8C59-4D76BFCE924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20"/>
          <a:stretch/>
        </p:blipFill>
        <p:spPr>
          <a:xfrm rot="16200000">
            <a:off x="5978828" y="-5249052"/>
            <a:ext cx="234340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74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xmlns="" id="{45B14C55-C9E9-46E8-8FB2-2C541E744736}"/>
              </a:ext>
            </a:extLst>
          </p:cNvPr>
          <p:cNvSpPr/>
          <p:nvPr/>
        </p:nvSpPr>
        <p:spPr>
          <a:xfrm rot="528234">
            <a:off x="3970945" y="2302620"/>
            <a:ext cx="4328974" cy="754611"/>
          </a:xfrm>
          <a:prstGeom prst="rightArrow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 descr="Здание">
            <a:extLst>
              <a:ext uri="{FF2B5EF4-FFF2-40B4-BE49-F238E27FC236}">
                <a16:creationId xmlns:a16="http://schemas.microsoft.com/office/drawing/2014/main" xmlns="" id="{FB34EFE2-22C9-486A-9E9C-946318ED1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6446" y="1175988"/>
            <a:ext cx="1975644" cy="1348136"/>
          </a:xfrm>
        </p:spPr>
      </p:pic>
      <p:pic>
        <p:nvPicPr>
          <p:cNvPr id="6" name="Объект 4" descr="Здание">
            <a:extLst>
              <a:ext uri="{FF2B5EF4-FFF2-40B4-BE49-F238E27FC236}">
                <a16:creationId xmlns:a16="http://schemas.microsoft.com/office/drawing/2014/main" xmlns="" id="{35362DE3-68EF-407E-80B3-62F6ECA29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83597" y="1133255"/>
            <a:ext cx="1975643" cy="1390868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AFA3F5E2-1AD7-4DDC-8500-4BF41BCC914C}"/>
              </a:ext>
            </a:extLst>
          </p:cNvPr>
          <p:cNvSpPr/>
          <p:nvPr/>
        </p:nvSpPr>
        <p:spPr>
          <a:xfrm>
            <a:off x="4311394" y="892924"/>
            <a:ext cx="3648075" cy="131261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Соглашение где указаны ПС (ПК), в рамках которых возможно взаимодействие по развитию НОК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xmlns="" id="{F5C89E41-1AC9-4073-94F3-A037603E5FB7}"/>
              </a:ext>
            </a:extLst>
          </p:cNvPr>
          <p:cNvSpPr/>
          <p:nvPr/>
        </p:nvSpPr>
        <p:spPr>
          <a:xfrm>
            <a:off x="3542302" y="1450512"/>
            <a:ext cx="675480" cy="5143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4C62C99F-AC6A-45F0-BEE9-859AB9241BEC}"/>
              </a:ext>
            </a:extLst>
          </p:cNvPr>
          <p:cNvSpPr/>
          <p:nvPr/>
        </p:nvSpPr>
        <p:spPr>
          <a:xfrm rot="10800000">
            <a:off x="8190798" y="1498626"/>
            <a:ext cx="675480" cy="51435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Школа">
            <a:extLst>
              <a:ext uri="{FF2B5EF4-FFF2-40B4-BE49-F238E27FC236}">
                <a16:creationId xmlns:a16="http://schemas.microsoft.com/office/drawing/2014/main" xmlns="" id="{5ECD7F82-DAC5-46F6-8F45-E114614288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15120" y="3014399"/>
            <a:ext cx="1381918" cy="16515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14FD28E-0E57-4D02-9553-07A33E986385}"/>
              </a:ext>
            </a:extLst>
          </p:cNvPr>
          <p:cNvSpPr txBox="1"/>
          <p:nvPr/>
        </p:nvSpPr>
        <p:spPr>
          <a:xfrm>
            <a:off x="1299863" y="835075"/>
            <a:ext cx="1236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СПК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B54C35E-3214-469E-9F91-A3559778782F}"/>
              </a:ext>
            </a:extLst>
          </p:cNvPr>
          <p:cNvSpPr txBox="1"/>
          <p:nvPr/>
        </p:nvSpPr>
        <p:spPr>
          <a:xfrm>
            <a:off x="9934964" y="920196"/>
            <a:ext cx="1236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</a:rPr>
              <a:t>СПК 2</a:t>
            </a: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xmlns="" id="{BD829804-DE48-44E0-88C2-F46B0711A210}"/>
              </a:ext>
            </a:extLst>
          </p:cNvPr>
          <p:cNvSpPr/>
          <p:nvPr/>
        </p:nvSpPr>
        <p:spPr>
          <a:xfrm rot="10800000">
            <a:off x="4914548" y="3781997"/>
            <a:ext cx="2461962" cy="36256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Школа">
            <a:extLst>
              <a:ext uri="{FF2B5EF4-FFF2-40B4-BE49-F238E27FC236}">
                <a16:creationId xmlns:a16="http://schemas.microsoft.com/office/drawing/2014/main" xmlns="" id="{C6CF911E-6550-409F-B5E4-F05254CD7D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56695" y="3013370"/>
            <a:ext cx="1381918" cy="165260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5589EB7-9480-4DCF-918F-36C4D14716FB}"/>
              </a:ext>
            </a:extLst>
          </p:cNvPr>
          <p:cNvSpPr txBox="1"/>
          <p:nvPr/>
        </p:nvSpPr>
        <p:spPr>
          <a:xfrm>
            <a:off x="2176979" y="3822542"/>
            <a:ext cx="1381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ЦОК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50FF17-D86F-4C19-B7E6-51FEC7C1D435}"/>
              </a:ext>
            </a:extLst>
          </p:cNvPr>
          <p:cNvSpPr txBox="1"/>
          <p:nvPr/>
        </p:nvSpPr>
        <p:spPr>
          <a:xfrm>
            <a:off x="8733716" y="3852169"/>
            <a:ext cx="1381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</a:rPr>
              <a:t>ЦОК 2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87094305-6BEB-45DA-9F9F-C76C0CB0E0BA}"/>
              </a:ext>
            </a:extLst>
          </p:cNvPr>
          <p:cNvSpPr/>
          <p:nvPr/>
        </p:nvSpPr>
        <p:spPr>
          <a:xfrm>
            <a:off x="93457" y="1371601"/>
            <a:ext cx="2266758" cy="339398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СПК 1 аттестует ЦОК 2 в качестве  экзаменационной площадки  ЦОК 1 на проведение НОК по ПС (ПК) , закрепленным за СПК1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5F646746-383E-4F13-A946-F291DCABE9B9}"/>
              </a:ext>
            </a:extLst>
          </p:cNvPr>
          <p:cNvSpPr/>
          <p:nvPr/>
        </p:nvSpPr>
        <p:spPr>
          <a:xfrm>
            <a:off x="838205" y="4922356"/>
            <a:ext cx="10467965" cy="158571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91292F3-7DBD-4D2D-A05A-F8BA34E5FE5B}"/>
              </a:ext>
            </a:extLst>
          </p:cNvPr>
          <p:cNvSpPr txBox="1"/>
          <p:nvPr/>
        </p:nvSpPr>
        <p:spPr>
          <a:xfrm>
            <a:off x="3550141" y="-12541"/>
            <a:ext cx="5323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МОДЕЛЬ 2 «ЦОК в роли ЭЦ»</a:t>
            </a:r>
          </a:p>
          <a:p>
            <a:pPr lvl="0" algn="ctr"/>
            <a:r>
              <a:rPr lang="ru-RU" i="1" dirty="0">
                <a:solidFill>
                  <a:srgbClr val="70AD47">
                    <a:lumMod val="50000"/>
                  </a:srgbClr>
                </a:solidFill>
              </a:rPr>
              <a:t>(возможно применение в одностороннем порядке)</a:t>
            </a:r>
          </a:p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3A58AB-0D1D-4B68-8DDA-A7B4240A0C2B}"/>
              </a:ext>
            </a:extLst>
          </p:cNvPr>
          <p:cNvSpPr txBox="1"/>
          <p:nvPr/>
        </p:nvSpPr>
        <p:spPr>
          <a:xfrm>
            <a:off x="4925864" y="4106749"/>
            <a:ext cx="2641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70C0"/>
                </a:solidFill>
              </a:rPr>
              <a:t>Заявка на наделение полномочиями ЭЦ по квалификациям </a:t>
            </a:r>
            <a:r>
              <a:rPr lang="ru-RU" sz="1200" dirty="0">
                <a:solidFill>
                  <a:srgbClr val="FF0000"/>
                </a:solidFill>
              </a:rPr>
              <a:t>СПК 1</a:t>
            </a:r>
          </a:p>
        </p:txBody>
      </p:sp>
      <p:sp>
        <p:nvSpPr>
          <p:cNvPr id="25" name="Стрелка: вправо 24">
            <a:extLst>
              <a:ext uri="{FF2B5EF4-FFF2-40B4-BE49-F238E27FC236}">
                <a16:creationId xmlns:a16="http://schemas.microsoft.com/office/drawing/2014/main" xmlns="" id="{1C3B8744-4549-477D-B4B4-B4E06A7B68A2}"/>
              </a:ext>
            </a:extLst>
          </p:cNvPr>
          <p:cNvSpPr/>
          <p:nvPr/>
        </p:nvSpPr>
        <p:spPr>
          <a:xfrm>
            <a:off x="4981148" y="3370087"/>
            <a:ext cx="2461963" cy="4119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6499821-9B1F-4F47-BE5B-F1B11AFFAFC1}"/>
              </a:ext>
            </a:extLst>
          </p:cNvPr>
          <p:cNvSpPr txBox="1"/>
          <p:nvPr/>
        </p:nvSpPr>
        <p:spPr>
          <a:xfrm>
            <a:off x="4845580" y="3016640"/>
            <a:ext cx="2641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FF0000"/>
                </a:solidFill>
              </a:rPr>
              <a:t>Заявка на наделение полномочиями ЭЦ по квалификациям </a:t>
            </a:r>
            <a:r>
              <a:rPr lang="ru-RU" sz="1200" dirty="0">
                <a:solidFill>
                  <a:schemeClr val="accent1"/>
                </a:solidFill>
              </a:rPr>
              <a:t>СПК 1</a:t>
            </a:r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xmlns="" id="{354A7DEA-A13E-4F51-B6CC-C8C2576E502F}"/>
              </a:ext>
            </a:extLst>
          </p:cNvPr>
          <p:cNvSpPr/>
          <p:nvPr/>
        </p:nvSpPr>
        <p:spPr>
          <a:xfrm rot="10108009">
            <a:off x="3934148" y="2270756"/>
            <a:ext cx="4323704" cy="754611"/>
          </a:xfrm>
          <a:prstGeom prst="rightArrow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E4289516-7C6C-43E7-BCC9-3218CCEBA1DC}"/>
              </a:ext>
            </a:extLst>
          </p:cNvPr>
          <p:cNvSpPr/>
          <p:nvPr/>
        </p:nvSpPr>
        <p:spPr>
          <a:xfrm>
            <a:off x="9852311" y="1625750"/>
            <a:ext cx="2266758" cy="339398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СПК 2 аттестует ЦОК 1 в качестве  экзаменационной площадки  ЦОК 2 на проведение НОК по ПС (ПК) , закрепленным за СПК2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D295470-0E50-4632-A631-78F89F9C5D98}"/>
              </a:ext>
            </a:extLst>
          </p:cNvPr>
          <p:cNvSpPr txBox="1"/>
          <p:nvPr/>
        </p:nvSpPr>
        <p:spPr>
          <a:xfrm>
            <a:off x="3363349" y="4348069"/>
            <a:ext cx="1381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</a:rPr>
              <a:t>ЭЦ 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2FA39CA-4AC9-4FB7-9472-4BDE872D884F}"/>
              </a:ext>
            </a:extLst>
          </p:cNvPr>
          <p:cNvSpPr txBox="1"/>
          <p:nvPr/>
        </p:nvSpPr>
        <p:spPr>
          <a:xfrm>
            <a:off x="7724623" y="4337581"/>
            <a:ext cx="1381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ЭЦ 1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5F7E61CE-7CD7-4B8E-96E1-C44A00CB8BAF}"/>
              </a:ext>
            </a:extLst>
          </p:cNvPr>
          <p:cNvCxnSpPr>
            <a:cxnSpLocks/>
          </p:cNvCxnSpPr>
          <p:nvPr/>
        </p:nvCxnSpPr>
        <p:spPr>
          <a:xfrm>
            <a:off x="6096000" y="771525"/>
            <a:ext cx="0" cy="89081"/>
          </a:xfrm>
          <a:prstGeom prst="line">
            <a:avLst/>
          </a:prstGeom>
          <a:ln w="444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12597C83-16EF-4D73-A317-B09FB6AE1FB9}"/>
              </a:ext>
            </a:extLst>
          </p:cNvPr>
          <p:cNvCxnSpPr/>
          <p:nvPr/>
        </p:nvCxnSpPr>
        <p:spPr>
          <a:xfrm>
            <a:off x="6086475" y="2246629"/>
            <a:ext cx="0" cy="357050"/>
          </a:xfrm>
          <a:prstGeom prst="line">
            <a:avLst/>
          </a:prstGeom>
          <a:ln w="444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0024CCCF-A4CA-44D6-B3B4-84A8C62D9C9B}"/>
              </a:ext>
            </a:extLst>
          </p:cNvPr>
          <p:cNvCxnSpPr/>
          <p:nvPr/>
        </p:nvCxnSpPr>
        <p:spPr>
          <a:xfrm>
            <a:off x="6086475" y="2711544"/>
            <a:ext cx="0" cy="357050"/>
          </a:xfrm>
          <a:prstGeom prst="line">
            <a:avLst/>
          </a:prstGeom>
          <a:ln w="444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EEA8B6F6-EC27-4F8B-B7BB-4B3C57E54DC1}"/>
              </a:ext>
            </a:extLst>
          </p:cNvPr>
          <p:cNvCxnSpPr/>
          <p:nvPr/>
        </p:nvCxnSpPr>
        <p:spPr>
          <a:xfrm>
            <a:off x="6086475" y="3606226"/>
            <a:ext cx="0" cy="357050"/>
          </a:xfrm>
          <a:prstGeom prst="line">
            <a:avLst/>
          </a:prstGeom>
          <a:ln w="444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07414B65-4B9F-4CE9-9D27-79A9939C0172}"/>
              </a:ext>
            </a:extLst>
          </p:cNvPr>
          <p:cNvCxnSpPr/>
          <p:nvPr/>
        </p:nvCxnSpPr>
        <p:spPr>
          <a:xfrm>
            <a:off x="6086475" y="4504663"/>
            <a:ext cx="0" cy="357050"/>
          </a:xfrm>
          <a:prstGeom prst="line">
            <a:avLst/>
          </a:prstGeom>
          <a:ln w="444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BC27256-2A3C-4C47-9047-E09A2A506AD6}"/>
              </a:ext>
            </a:extLst>
          </p:cNvPr>
          <p:cNvSpPr txBox="1"/>
          <p:nvPr/>
        </p:nvSpPr>
        <p:spPr>
          <a:xfrm>
            <a:off x="1457326" y="5345113"/>
            <a:ext cx="1008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Обязательно:</a:t>
            </a:r>
            <a:r>
              <a:rPr lang="ru-RU" sz="1600" dirty="0"/>
              <a:t> договор о взаимодействии между ЦОК и ЭЦ, где регулируются все вопросы проведения ПЭ;</a:t>
            </a:r>
          </a:p>
          <a:p>
            <a:r>
              <a:rPr lang="ru-RU" sz="1600" b="1" dirty="0"/>
              <a:t>Рекомендуется:</a:t>
            </a:r>
            <a:r>
              <a:rPr lang="ru-RU" sz="1600" dirty="0"/>
              <a:t> совместная разработка ПК, оценочных средств и продвижение НОК в регионе (регионах) </a:t>
            </a:r>
          </a:p>
        </p:txBody>
      </p:sp>
      <p:pic>
        <p:nvPicPr>
          <p:cNvPr id="37" name="Изображение 35" descr="backGround">
            <a:extLst>
              <a:ext uri="{FF2B5EF4-FFF2-40B4-BE49-F238E27FC236}">
                <a16:creationId xmlns:a16="http://schemas.microsoft.com/office/drawing/2014/main" xmlns="" id="{B8FC4FE1-B3C7-4F2E-AA2B-FBB7B510DBD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20"/>
          <a:stretch/>
        </p:blipFill>
        <p:spPr>
          <a:xfrm rot="16200000">
            <a:off x="5969304" y="-5423288"/>
            <a:ext cx="234340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49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Здание">
            <a:extLst>
              <a:ext uri="{FF2B5EF4-FFF2-40B4-BE49-F238E27FC236}">
                <a16:creationId xmlns:a16="http://schemas.microsoft.com/office/drawing/2014/main" xmlns="" id="{FB34EFE2-22C9-486A-9E9C-946318ED1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3028" y="942975"/>
            <a:ext cx="1975644" cy="1581149"/>
          </a:xfrm>
        </p:spPr>
      </p:pic>
      <p:pic>
        <p:nvPicPr>
          <p:cNvPr id="6" name="Объект 4" descr="Здание">
            <a:extLst>
              <a:ext uri="{FF2B5EF4-FFF2-40B4-BE49-F238E27FC236}">
                <a16:creationId xmlns:a16="http://schemas.microsoft.com/office/drawing/2014/main" xmlns="" id="{35362DE3-68EF-407E-80B3-62F6ECA29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74589" y="942975"/>
            <a:ext cx="1975643" cy="1581148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AFA3F5E2-1AD7-4DDC-8500-4BF41BCC914C}"/>
              </a:ext>
            </a:extLst>
          </p:cNvPr>
          <p:cNvSpPr/>
          <p:nvPr/>
        </p:nvSpPr>
        <p:spPr>
          <a:xfrm>
            <a:off x="3817846" y="705545"/>
            <a:ext cx="4685521" cy="202177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Соглашение где указаны преемственные(сквозные) квалификации, условия признания результатов ПЭ по ним, права на оценочные средства, порядок выдачи Свидетельств и заключений, в также аттестации экспертов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xmlns="" id="{F5C89E41-1AC9-4073-94F3-A037603E5FB7}"/>
              </a:ext>
            </a:extLst>
          </p:cNvPr>
          <p:cNvSpPr/>
          <p:nvPr/>
        </p:nvSpPr>
        <p:spPr>
          <a:xfrm>
            <a:off x="3098526" y="1286732"/>
            <a:ext cx="675480" cy="5143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4C62C99F-AC6A-45F0-BEE9-859AB9241BEC}"/>
              </a:ext>
            </a:extLst>
          </p:cNvPr>
          <p:cNvSpPr/>
          <p:nvPr/>
        </p:nvSpPr>
        <p:spPr>
          <a:xfrm rot="10800000">
            <a:off x="8604978" y="1286732"/>
            <a:ext cx="675480" cy="51435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Школа">
            <a:extLst>
              <a:ext uri="{FF2B5EF4-FFF2-40B4-BE49-F238E27FC236}">
                <a16:creationId xmlns:a16="http://schemas.microsoft.com/office/drawing/2014/main" xmlns="" id="{5ECD7F82-DAC5-46F6-8F45-E114614288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14816" y="2622436"/>
            <a:ext cx="1381918" cy="13819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14FD28E-0E57-4D02-9553-07A33E986385}"/>
              </a:ext>
            </a:extLst>
          </p:cNvPr>
          <p:cNvSpPr txBox="1"/>
          <p:nvPr/>
        </p:nvSpPr>
        <p:spPr>
          <a:xfrm>
            <a:off x="723284" y="710178"/>
            <a:ext cx="1236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СПК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B54C35E-3214-469E-9F91-A3559778782F}"/>
              </a:ext>
            </a:extLst>
          </p:cNvPr>
          <p:cNvSpPr txBox="1"/>
          <p:nvPr/>
        </p:nvSpPr>
        <p:spPr>
          <a:xfrm>
            <a:off x="10417630" y="710814"/>
            <a:ext cx="1236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</a:rPr>
              <a:t>СПК 2</a:t>
            </a: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xmlns="" id="{BD829804-DE48-44E0-88C2-F46B0711A210}"/>
              </a:ext>
            </a:extLst>
          </p:cNvPr>
          <p:cNvSpPr/>
          <p:nvPr/>
        </p:nvSpPr>
        <p:spPr>
          <a:xfrm rot="8780890">
            <a:off x="6932166" y="2779047"/>
            <a:ext cx="2038876" cy="51435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Школа">
            <a:extLst>
              <a:ext uri="{FF2B5EF4-FFF2-40B4-BE49-F238E27FC236}">
                <a16:creationId xmlns:a16="http://schemas.microsoft.com/office/drawing/2014/main" xmlns="" id="{C6CF911E-6550-409F-B5E4-F05254CD7D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03458" y="2965310"/>
            <a:ext cx="1381918" cy="1381918"/>
          </a:xfrm>
          <a:prstGeom prst="rect">
            <a:avLst/>
          </a:prstGeom>
        </p:spPr>
      </p:pic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xmlns="" id="{45B14C55-C9E9-46E8-8FB2-2C541E744736}"/>
              </a:ext>
            </a:extLst>
          </p:cNvPr>
          <p:cNvSpPr/>
          <p:nvPr/>
        </p:nvSpPr>
        <p:spPr>
          <a:xfrm rot="1574718">
            <a:off x="3450566" y="2774071"/>
            <a:ext cx="2270227" cy="5143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50FF17-D86F-4C19-B7E6-51FEC7C1D435}"/>
              </a:ext>
            </a:extLst>
          </p:cNvPr>
          <p:cNvSpPr txBox="1"/>
          <p:nvPr/>
        </p:nvSpPr>
        <p:spPr>
          <a:xfrm>
            <a:off x="5692100" y="3994327"/>
            <a:ext cx="13819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</a:rPr>
              <a:t>ЦОК </a:t>
            </a:r>
            <a:r>
              <a:rPr lang="ru-RU" sz="3200" b="1" dirty="0">
                <a:solidFill>
                  <a:srgbClr val="FF0000"/>
                </a:solidFill>
              </a:rPr>
              <a:t>ОДИН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E897011E-88E5-4000-924A-BC1D61673B3A}"/>
              </a:ext>
            </a:extLst>
          </p:cNvPr>
          <p:cNvSpPr/>
          <p:nvPr/>
        </p:nvSpPr>
        <p:spPr>
          <a:xfrm>
            <a:off x="8742288" y="2761286"/>
            <a:ext cx="2507636" cy="17716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СПК 2 аттестует ЦОК на проведение НОК по преемственным (сквозным) ПК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87094305-6BEB-45DA-9F9F-C76C0CB0E0BA}"/>
              </a:ext>
            </a:extLst>
          </p:cNvPr>
          <p:cNvSpPr/>
          <p:nvPr/>
        </p:nvSpPr>
        <p:spPr>
          <a:xfrm>
            <a:off x="1443028" y="2805010"/>
            <a:ext cx="2507636" cy="17716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СПК 1аттестует ЦОК на проведение НОК по преемственным (сквозным) ПК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5F646746-383E-4F13-A946-F291DCABE9B9}"/>
              </a:ext>
            </a:extLst>
          </p:cNvPr>
          <p:cNvSpPr/>
          <p:nvPr/>
        </p:nvSpPr>
        <p:spPr>
          <a:xfrm>
            <a:off x="1123950" y="5125737"/>
            <a:ext cx="10363200" cy="158571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Условия такого взаимодействия самые сложные, но апробация данной модели позволит на законодательном уровне установить порядок проведения ПЭ по сквозным квалификациям и условия признания результатов таких ПЭ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91292F3-7DBD-4D2D-A05A-F8BA34E5FE5B}"/>
              </a:ext>
            </a:extLst>
          </p:cNvPr>
          <p:cNvSpPr txBox="1"/>
          <p:nvPr/>
        </p:nvSpPr>
        <p:spPr>
          <a:xfrm>
            <a:off x="4266405" y="32552"/>
            <a:ext cx="407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МОДЕЛЬ 3 «Сквозной ЦОК»</a:t>
            </a:r>
          </a:p>
        </p:txBody>
      </p:sp>
      <p:pic>
        <p:nvPicPr>
          <p:cNvPr id="22" name="Изображение 35" descr="backGround">
            <a:extLst>
              <a:ext uri="{FF2B5EF4-FFF2-40B4-BE49-F238E27FC236}">
                <a16:creationId xmlns:a16="http://schemas.microsoft.com/office/drawing/2014/main" xmlns="" id="{FDFD619A-EFC5-4933-B099-49AC713C393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20"/>
          <a:stretch/>
        </p:blipFill>
        <p:spPr>
          <a:xfrm rot="16200000">
            <a:off x="5986521" y="-5536749"/>
            <a:ext cx="234340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75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139D7CD-B275-9F4A-8D22-06532AC661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b="15663"/>
          <a:stretch/>
        </p:blipFill>
        <p:spPr>
          <a:xfrm>
            <a:off x="16796" y="16364"/>
            <a:ext cx="12231825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A2FA4F3-0BB6-4C85-B3E7-A6264FB6C21C}"/>
              </a:ext>
            </a:extLst>
          </p:cNvPr>
          <p:cNvSpPr txBox="1"/>
          <p:nvPr/>
        </p:nvSpPr>
        <p:spPr>
          <a:xfrm>
            <a:off x="1056464" y="1211013"/>
            <a:ext cx="1030343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D0447A"/>
              </a:buClr>
            </a:pPr>
            <a:r>
              <a:rPr lang="ru-RU" sz="1600" dirty="0">
                <a:solidFill>
                  <a:srgbClr val="00B050"/>
                </a:solidFill>
                <a:latin typeface="Museo Sans Cyrl 700" panose="02000000000000000000" pitchFamily="2" charset="0"/>
              </a:rPr>
              <a:t>1. </a:t>
            </a:r>
            <a:r>
              <a:rPr lang="ru-RU" b="1" dirty="0">
                <a:solidFill>
                  <a:srgbClr val="00B050"/>
                </a:solidFill>
              </a:rPr>
              <a:t>Региональное развитие деятельности Совета за счет:</a:t>
            </a:r>
          </a:p>
          <a:p>
            <a:pPr algn="just">
              <a:buClr>
                <a:srgbClr val="D0447A"/>
              </a:buClr>
            </a:pPr>
            <a:r>
              <a:rPr lang="ru-RU" dirty="0">
                <a:solidFill>
                  <a:srgbClr val="00B050"/>
                </a:solidFill>
              </a:rPr>
              <a:t>- наделения полномочиями на проведение НОК по квалификациям Совета  ЦОК и ЭЦ  других СПК, находящихся в регионах;</a:t>
            </a:r>
          </a:p>
          <a:p>
            <a:pPr algn="just">
              <a:buClr>
                <a:srgbClr val="D0447A"/>
              </a:buClr>
            </a:pPr>
            <a:r>
              <a:rPr lang="ru-RU" dirty="0">
                <a:solidFill>
                  <a:srgbClr val="00B050"/>
                </a:solidFill>
              </a:rPr>
              <a:t>- участия в совместных мероприятиях по продвижению и популяризации НОК в регионах .</a:t>
            </a:r>
          </a:p>
          <a:p>
            <a:pPr algn="just">
              <a:buClr>
                <a:srgbClr val="D0447A"/>
              </a:buClr>
            </a:pPr>
            <a:endParaRPr lang="ru-RU" sz="800" dirty="0">
              <a:solidFill>
                <a:srgbClr val="00B050"/>
              </a:solidFill>
            </a:endParaRPr>
          </a:p>
          <a:p>
            <a:pPr algn="just">
              <a:buClr>
                <a:srgbClr val="D0447A"/>
              </a:buClr>
            </a:pPr>
            <a:r>
              <a:rPr lang="ru-RU" dirty="0">
                <a:solidFill>
                  <a:srgbClr val="00B050"/>
                </a:solidFill>
              </a:rPr>
              <a:t>2</a:t>
            </a:r>
            <a:r>
              <a:rPr lang="ru-RU" b="1" dirty="0">
                <a:solidFill>
                  <a:srgbClr val="00B050"/>
                </a:solidFill>
              </a:rPr>
              <a:t>. Увеличение количества соискателей в межотраслевом ЦОК, что обеспечивает его более устойчивую экономическую модель.</a:t>
            </a:r>
          </a:p>
          <a:p>
            <a:pPr algn="just">
              <a:buClr>
                <a:srgbClr val="D0447A"/>
              </a:buClr>
            </a:pPr>
            <a:endParaRPr lang="ru-RU" sz="800" b="1" dirty="0">
              <a:solidFill>
                <a:srgbClr val="00B050"/>
              </a:solidFill>
            </a:endParaRPr>
          </a:p>
          <a:p>
            <a:pPr algn="just">
              <a:buClr>
                <a:srgbClr val="D0447A"/>
              </a:buClr>
            </a:pPr>
            <a:r>
              <a:rPr lang="ru-RU" b="1" dirty="0">
                <a:solidFill>
                  <a:srgbClr val="00B050"/>
                </a:solidFill>
              </a:rPr>
              <a:t>3. Возможность объединить экспертное сообщество для:</a:t>
            </a:r>
          </a:p>
          <a:p>
            <a:pPr algn="just">
              <a:buClr>
                <a:srgbClr val="D0447A"/>
              </a:buClr>
            </a:pPr>
            <a:r>
              <a:rPr lang="ru-RU" dirty="0">
                <a:solidFill>
                  <a:srgbClr val="00B050"/>
                </a:solidFill>
              </a:rPr>
              <a:t>- проведения профессиональных экзаменов;</a:t>
            </a:r>
          </a:p>
          <a:p>
            <a:pPr algn="just">
              <a:buClr>
                <a:srgbClr val="D0447A"/>
              </a:buClr>
            </a:pPr>
            <a:r>
              <a:rPr lang="ru-RU" dirty="0">
                <a:solidFill>
                  <a:srgbClr val="00B050"/>
                </a:solidFill>
              </a:rPr>
              <a:t>- разработки и валидации оценочных средств и квалификаций;</a:t>
            </a:r>
          </a:p>
          <a:p>
            <a:pPr algn="just">
              <a:buClr>
                <a:srgbClr val="D0447A"/>
              </a:buClr>
            </a:pPr>
            <a:r>
              <a:rPr lang="ru-RU" dirty="0">
                <a:solidFill>
                  <a:srgbClr val="00B050"/>
                </a:solidFill>
              </a:rPr>
              <a:t>- подготовки и обсуждения нормативных документов в целях внесения изменений в законодательную базу НОК.</a:t>
            </a:r>
          </a:p>
          <a:p>
            <a:pPr algn="just">
              <a:buClr>
                <a:srgbClr val="D0447A"/>
              </a:buClr>
            </a:pPr>
            <a:endParaRPr lang="ru-RU" sz="800" dirty="0">
              <a:solidFill>
                <a:srgbClr val="00B050"/>
              </a:solidFill>
            </a:endParaRPr>
          </a:p>
          <a:p>
            <a:pPr algn="just">
              <a:buClr>
                <a:srgbClr val="D0447A"/>
              </a:buClr>
            </a:pPr>
            <a:r>
              <a:rPr lang="ru-RU" b="1" dirty="0">
                <a:solidFill>
                  <a:srgbClr val="00B050"/>
                </a:solidFill>
              </a:rPr>
              <a:t>4. Возможность совместного проведения мониторинга рынка труда</a:t>
            </a:r>
          </a:p>
          <a:p>
            <a:pPr algn="just">
              <a:buClr>
                <a:srgbClr val="D0447A"/>
              </a:buClr>
            </a:pPr>
            <a:endParaRPr lang="ru-RU" b="1" dirty="0">
              <a:solidFill>
                <a:srgbClr val="00B050"/>
              </a:solidFill>
            </a:endParaRPr>
          </a:p>
          <a:p>
            <a:pPr algn="just">
              <a:buClr>
                <a:srgbClr val="D0447A"/>
              </a:buClr>
            </a:pPr>
            <a:r>
              <a:rPr lang="ru-RU" b="1" dirty="0">
                <a:solidFill>
                  <a:srgbClr val="00B050"/>
                </a:solidFill>
              </a:rPr>
              <a:t>5. Взаимодействие с образовательными организациями, в том числе совместное проведение профессионально-общественной аккредитации.</a:t>
            </a:r>
          </a:p>
          <a:p>
            <a:pPr algn="just">
              <a:buClr>
                <a:srgbClr val="D0447A"/>
              </a:buClr>
            </a:pPr>
            <a:endParaRPr lang="ru-RU" b="1" dirty="0">
              <a:solidFill>
                <a:srgbClr val="00B050"/>
              </a:solidFill>
            </a:endParaRPr>
          </a:p>
          <a:p>
            <a:pPr algn="just">
              <a:buClr>
                <a:srgbClr val="D0447A"/>
              </a:buClr>
            </a:pPr>
            <a:r>
              <a:rPr lang="ru-RU" b="1" dirty="0">
                <a:solidFill>
                  <a:srgbClr val="00B050"/>
                </a:solidFill>
              </a:rPr>
              <a:t>6. Совместная работа с профессиональным и студенческим сообществами, в том числе в социальных сетях.</a:t>
            </a:r>
          </a:p>
          <a:p>
            <a:pPr marL="285750" indent="-285750">
              <a:buClr>
                <a:srgbClr val="D0447A"/>
              </a:buClr>
              <a:buFont typeface="Wingdings" pitchFamily="2" charset="2"/>
              <a:buChar char="§"/>
            </a:pPr>
            <a:endParaRPr lang="ru-RU" sz="1600" dirty="0">
              <a:latin typeface="Museo Sans Cyrl 100" panose="02000000000000000000" pitchFamily="2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06F5986-BE49-DC49-92BA-746931D0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48B9158-B641-CB41-96B9-249930DC4FD8}" type="slidenum">
              <a:rPr lang="ru-RU" smtClean="0"/>
              <a:t>8</a:t>
            </a:fld>
            <a:endParaRPr lang="ru-RU" dirty="0"/>
          </a:p>
        </p:txBody>
      </p:sp>
      <p:pic>
        <p:nvPicPr>
          <p:cNvPr id="5" name="Изображение 35" descr="backGround">
            <a:extLst>
              <a:ext uri="{FF2B5EF4-FFF2-40B4-BE49-F238E27FC236}">
                <a16:creationId xmlns:a16="http://schemas.microsoft.com/office/drawing/2014/main" xmlns="" id="{69DB5DCF-257A-BD4E-A2F7-5635A61ACC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20"/>
          <a:stretch/>
        </p:blipFill>
        <p:spPr>
          <a:xfrm rot="16200000">
            <a:off x="5978827" y="-5141954"/>
            <a:ext cx="234340" cy="12192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DD0BA1-FA66-BF49-8C55-1EE7F44477D2}"/>
              </a:ext>
            </a:extLst>
          </p:cNvPr>
          <p:cNvSpPr txBox="1"/>
          <p:nvPr/>
        </p:nvSpPr>
        <p:spPr>
          <a:xfrm>
            <a:off x="2773284" y="215352"/>
            <a:ext cx="5700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atin typeface="Museo Sans Cyrl 100" panose="02000000000000000000" pitchFamily="2" charset="0"/>
              </a:rPr>
              <a:t>Плюсы межотраслевого взаимодействия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2B91970-9586-4808-BC8F-2228AB985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56" y="1310085"/>
            <a:ext cx="598008" cy="59800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7A8F2E5-09EE-422D-A1C4-BE1CDA376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56" y="2498816"/>
            <a:ext cx="598008" cy="59800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8B44518-C902-4841-BDFA-A74103E940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744" y="3236620"/>
            <a:ext cx="598008" cy="5980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7AB41AF-FFBE-4979-9C2A-15B3FC8AB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00" y="4524423"/>
            <a:ext cx="598008" cy="59800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A3DAD1D-9293-4C5A-999C-AB86CD29F3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744" y="5214218"/>
            <a:ext cx="598008" cy="5980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5340D2F-2113-4FCE-B9F0-14FF60FD6F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648" y="5952022"/>
            <a:ext cx="598008" cy="59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68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06F5986-BE49-DC49-92BA-746931D0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9158-B641-CB41-96B9-249930DC4FD8}" type="slidenum">
              <a:rPr lang="ru-RU" smtClean="0"/>
              <a:t>9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903116-EFFC-4343-9B22-670D02253C0D}"/>
              </a:ext>
            </a:extLst>
          </p:cNvPr>
          <p:cNvSpPr txBox="1"/>
          <p:nvPr/>
        </p:nvSpPr>
        <p:spPr>
          <a:xfrm>
            <a:off x="4801607" y="2748381"/>
            <a:ext cx="228139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latin typeface="PT Serif" panose="020A0603040505020204" pitchFamily="18" charset="0"/>
            </a:endParaRPr>
          </a:p>
          <a:p>
            <a:r>
              <a:rPr lang="ru-RU" sz="3600" b="1" dirty="0">
                <a:latin typeface="PT Serif" panose="020A0603040505020204" pitchFamily="18" charset="0"/>
              </a:rPr>
              <a:t>Спасибо!</a:t>
            </a:r>
          </a:p>
          <a:p>
            <a:endParaRPr lang="ru-RU" dirty="0">
              <a:latin typeface="PT Serif" panose="020A0603040505020204" pitchFamily="18" charset="0"/>
            </a:endParaRPr>
          </a:p>
        </p:txBody>
      </p:sp>
      <p:pic>
        <p:nvPicPr>
          <p:cNvPr id="7" name="Изображение 3" descr="backGround">
            <a:extLst>
              <a:ext uri="{FF2B5EF4-FFF2-40B4-BE49-F238E27FC236}">
                <a16:creationId xmlns:a16="http://schemas.microsoft.com/office/drawing/2014/main" xmlns="" id="{B44C4B3D-08C9-B745-B7C4-6CCF16A30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6308" y="1108911"/>
            <a:ext cx="11660892" cy="2844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ABF5CF5-5DD4-7048-9241-0D6D0C4B4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5229" y="301840"/>
            <a:ext cx="661971" cy="6859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755B596-874D-B94C-B871-9F100FBCF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08" y="235687"/>
            <a:ext cx="2641179" cy="8716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F0CC81E-4215-4727-B8E3-6F6B13A16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1254" y="230110"/>
            <a:ext cx="2402032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203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12-10 - 12-20 Крюкова ОА,[20190228092420911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9397</TotalTime>
  <Words>932</Words>
  <Application>Microsoft Office PowerPoint</Application>
  <PresentationFormat>Произвольный</PresentationFormat>
  <Paragraphs>171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МЕЖОТРАСЛЕВОЙ ЦОК - НОВЫЙ ФОРМАТ ВЗАИМОДЕЙСТВИЯ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Evgeny Akintev</dc:creator>
  <cp:lastModifiedBy>Анна</cp:lastModifiedBy>
  <cp:revision>500</cp:revision>
  <cp:lastPrinted>2018-11-01T13:30:38Z</cp:lastPrinted>
  <dcterms:created xsi:type="dcterms:W3CDTF">2015-11-18T16:22:16Z</dcterms:created>
  <dcterms:modified xsi:type="dcterms:W3CDTF">2019-02-28T17:10:22Z</dcterms:modified>
</cp:coreProperties>
</file>