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2" r:id="rId2"/>
    <p:sldId id="341" r:id="rId3"/>
    <p:sldId id="328" r:id="rId4"/>
    <p:sldId id="307" r:id="rId5"/>
    <p:sldId id="331" r:id="rId6"/>
    <p:sldId id="306" r:id="rId7"/>
    <p:sldId id="308" r:id="rId8"/>
    <p:sldId id="330" r:id="rId9"/>
    <p:sldId id="311" r:id="rId10"/>
    <p:sldId id="312" r:id="rId11"/>
    <p:sldId id="313" r:id="rId12"/>
    <p:sldId id="335" r:id="rId13"/>
    <p:sldId id="338" r:id="rId14"/>
    <p:sldId id="314" r:id="rId15"/>
    <p:sldId id="317" r:id="rId16"/>
    <p:sldId id="337" r:id="rId17"/>
    <p:sldId id="336" r:id="rId18"/>
    <p:sldId id="319" r:id="rId19"/>
    <p:sldId id="320" r:id="rId20"/>
    <p:sldId id="321" r:id="rId21"/>
    <p:sldId id="293" r:id="rId22"/>
    <p:sldId id="322" r:id="rId23"/>
    <p:sldId id="324" r:id="rId24"/>
    <p:sldId id="325" r:id="rId25"/>
    <p:sldId id="339" r:id="rId26"/>
    <p:sldId id="340" r:id="rId27"/>
    <p:sldId id="326" r:id="rId28"/>
    <p:sldId id="30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C0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764" autoAdjust="0"/>
    <p:restoredTop sz="94660"/>
  </p:normalViewPr>
  <p:slideViewPr>
    <p:cSldViewPr>
      <p:cViewPr varScale="1">
        <p:scale>
          <a:sx n="93" d="100"/>
          <a:sy n="93" d="100"/>
        </p:scale>
        <p:origin x="-9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18ECF-4F53-43F1-8005-2D07452616EA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88BC6-F2A0-4FBF-B1C5-EFEEB2B6E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336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81022-2AF9-4DFD-B3CE-9AFEFBE63DC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24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81022-2AF9-4DFD-B3CE-9AFEFBE63DC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4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27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8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0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51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0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0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41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0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16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1DAE3-2A6E-4116-AD9F-6D64B527E1E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9430-C74E-440D-8F1F-30F0B311D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2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3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gi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10" Type="http://schemas.openxmlformats.org/officeDocument/2006/relationships/image" Target="../media/image3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4"/>
          <p:cNvSpPr/>
          <p:nvPr/>
        </p:nvSpPr>
        <p:spPr>
          <a:xfrm rot="10800000">
            <a:off x="0" y="33265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" y="692696"/>
            <a:ext cx="4657550" cy="349316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-1" y="1932972"/>
            <a:ext cx="9153704" cy="4520364"/>
            <a:chOff x="0" y="1819412"/>
            <a:chExt cx="12201833" cy="4520364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0" y="1819412"/>
              <a:ext cx="12198467" cy="4188159"/>
              <a:chOff x="-18545" y="1525784"/>
              <a:chExt cx="12198468" cy="4188159"/>
            </a:xfrm>
          </p:grpSpPr>
          <p:grpSp>
            <p:nvGrpSpPr>
              <p:cNvPr id="13" name="Группа 12"/>
              <p:cNvGrpSpPr/>
              <p:nvPr/>
            </p:nvGrpSpPr>
            <p:grpSpPr>
              <a:xfrm>
                <a:off x="-18545" y="3527958"/>
                <a:ext cx="12198468" cy="2185985"/>
                <a:chOff x="-6468" y="1199335"/>
                <a:chExt cx="12198468" cy="2185985"/>
              </a:xfrm>
            </p:grpSpPr>
            <p:sp>
              <p:nvSpPr>
                <p:cNvPr id="15" name="Прямоугольник 14"/>
                <p:cNvSpPr/>
                <p:nvPr/>
              </p:nvSpPr>
              <p:spPr>
                <a:xfrm>
                  <a:off x="0" y="1199335"/>
                  <a:ext cx="12192000" cy="2185985"/>
                </a:xfrm>
                <a:prstGeom prst="rect">
                  <a:avLst/>
                </a:prstGeom>
                <a:solidFill>
                  <a:srgbClr val="0931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Блок-схема: данные 10"/>
                <p:cNvSpPr/>
                <p:nvPr/>
              </p:nvSpPr>
              <p:spPr>
                <a:xfrm flipV="1">
                  <a:off x="-6468" y="1199357"/>
                  <a:ext cx="4006189" cy="2185961"/>
                </a:xfrm>
                <a:custGeom>
                  <a:avLst/>
                  <a:gdLst>
                    <a:gd name="connsiteX0" fmla="*/ 0 w 10000"/>
                    <a:gd name="connsiteY0" fmla="*/ 10000 h 10000"/>
                    <a:gd name="connsiteX1" fmla="*/ 2000 w 10000"/>
                    <a:gd name="connsiteY1" fmla="*/ 0 h 10000"/>
                    <a:gd name="connsiteX2" fmla="*/ 10000 w 10000"/>
                    <a:gd name="connsiteY2" fmla="*/ 0 h 10000"/>
                    <a:gd name="connsiteX3" fmla="*/ 8000 w 10000"/>
                    <a:gd name="connsiteY3" fmla="*/ 10000 h 10000"/>
                    <a:gd name="connsiteX4" fmla="*/ 0 w 10000"/>
                    <a:gd name="connsiteY4" fmla="*/ 10000 h 10000"/>
                    <a:gd name="connsiteX0" fmla="*/ 0 w 10000"/>
                    <a:gd name="connsiteY0" fmla="*/ 10000 h 10180"/>
                    <a:gd name="connsiteX1" fmla="*/ 2000 w 10000"/>
                    <a:gd name="connsiteY1" fmla="*/ 0 h 10180"/>
                    <a:gd name="connsiteX2" fmla="*/ 10000 w 10000"/>
                    <a:gd name="connsiteY2" fmla="*/ 0 h 10180"/>
                    <a:gd name="connsiteX3" fmla="*/ 6152 w 10000"/>
                    <a:gd name="connsiteY3" fmla="*/ 10180 h 10180"/>
                    <a:gd name="connsiteX4" fmla="*/ 0 w 10000"/>
                    <a:gd name="connsiteY4" fmla="*/ 10000 h 10180"/>
                    <a:gd name="connsiteX0" fmla="*/ 0 w 8152"/>
                    <a:gd name="connsiteY0" fmla="*/ 10135 h 10180"/>
                    <a:gd name="connsiteX1" fmla="*/ 152 w 8152"/>
                    <a:gd name="connsiteY1" fmla="*/ 0 h 10180"/>
                    <a:gd name="connsiteX2" fmla="*/ 8152 w 8152"/>
                    <a:gd name="connsiteY2" fmla="*/ 0 h 10180"/>
                    <a:gd name="connsiteX3" fmla="*/ 4304 w 8152"/>
                    <a:gd name="connsiteY3" fmla="*/ 10180 h 10180"/>
                    <a:gd name="connsiteX4" fmla="*/ 0 w 8152"/>
                    <a:gd name="connsiteY4" fmla="*/ 10135 h 10180"/>
                    <a:gd name="connsiteX0" fmla="*/ 14 w 9833"/>
                    <a:gd name="connsiteY0" fmla="*/ 10001 h 10001"/>
                    <a:gd name="connsiteX1" fmla="*/ 19 w 9833"/>
                    <a:gd name="connsiteY1" fmla="*/ 0 h 10001"/>
                    <a:gd name="connsiteX2" fmla="*/ 9833 w 9833"/>
                    <a:gd name="connsiteY2" fmla="*/ 0 h 10001"/>
                    <a:gd name="connsiteX3" fmla="*/ 5113 w 9833"/>
                    <a:gd name="connsiteY3" fmla="*/ 10000 h 10001"/>
                    <a:gd name="connsiteX4" fmla="*/ 14 w 9833"/>
                    <a:gd name="connsiteY4" fmla="*/ 10001 h 10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3" h="10001">
                      <a:moveTo>
                        <a:pt x="14" y="10001"/>
                      </a:moveTo>
                      <a:cubicBezTo>
                        <a:pt x="77" y="6683"/>
                        <a:pt x="-43" y="3318"/>
                        <a:pt x="19" y="0"/>
                      </a:cubicBezTo>
                      <a:lnTo>
                        <a:pt x="9833" y="0"/>
                      </a:lnTo>
                      <a:lnTo>
                        <a:pt x="5113" y="10000"/>
                      </a:lnTo>
                      <a:lnTo>
                        <a:pt x="14" y="10001"/>
                      </a:lnTo>
                      <a:close/>
                    </a:path>
                  </a:pathLst>
                </a:custGeom>
                <a:solidFill>
                  <a:srgbClr val="0A1D6E">
                    <a:alpha val="6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Изображение 13" descr="ETU_main_logo_GoldHorizontal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666" y="2147346"/>
                  <a:ext cx="3170000" cy="4772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" name="TextBox 28"/>
              <p:cNvSpPr txBox="1">
                <a:spLocks noChangeArrowheads="1"/>
              </p:cNvSpPr>
              <p:nvPr/>
            </p:nvSpPr>
            <p:spPr bwMode="auto">
              <a:xfrm>
                <a:off x="5404002" y="1525784"/>
                <a:ext cx="662775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buNone/>
                </a:pPr>
                <a:r>
                  <a:rPr lang="ru-RU" b="1" dirty="0" smtClean="0">
                    <a:solidFill>
                      <a:srgbClr val="003399"/>
                    </a:solidFill>
                    <a:latin typeface="VantaBold" pitchFamily="34" charset="0"/>
                  </a:rPr>
                  <a:t>ИНТЕРНЕТ ЛЮДЕЙ</a:t>
                </a:r>
                <a:endParaRPr lang="ru-RU" dirty="0">
                  <a:solidFill>
                    <a:srgbClr val="003399"/>
                  </a:solidFill>
                  <a:latin typeface="VantaBold" pitchFamily="34" charset="0"/>
                </a:endParaRPr>
              </a:p>
            </p:txBody>
          </p:sp>
        </p:grpSp>
        <p:sp>
          <p:nvSpPr>
            <p:cNvPr id="11" name="Прямоугольник 24"/>
            <p:cNvSpPr/>
            <p:nvPr/>
          </p:nvSpPr>
          <p:spPr>
            <a:xfrm>
              <a:off x="4346702" y="3495272"/>
              <a:ext cx="7854420" cy="334924"/>
            </a:xfrm>
            <a:custGeom>
              <a:avLst/>
              <a:gdLst>
                <a:gd name="connsiteX0" fmla="*/ 0 w 7854421"/>
                <a:gd name="connsiteY0" fmla="*/ 0 h 334924"/>
                <a:gd name="connsiteX1" fmla="*/ 7854421 w 7854421"/>
                <a:gd name="connsiteY1" fmla="*/ 0 h 334924"/>
                <a:gd name="connsiteX2" fmla="*/ 7854421 w 7854421"/>
                <a:gd name="connsiteY2" fmla="*/ 334924 h 334924"/>
                <a:gd name="connsiteX3" fmla="*/ 0 w 7854421"/>
                <a:gd name="connsiteY3" fmla="*/ 334924 h 334924"/>
                <a:gd name="connsiteX4" fmla="*/ 0 w 7854421"/>
                <a:gd name="connsiteY4" fmla="*/ 0 h 334924"/>
                <a:gd name="connsiteX0" fmla="*/ 383458 w 7854421"/>
                <a:gd name="connsiteY0" fmla="*/ 0 h 334924"/>
                <a:gd name="connsiteX1" fmla="*/ 7854421 w 7854421"/>
                <a:gd name="connsiteY1" fmla="*/ 0 h 334924"/>
                <a:gd name="connsiteX2" fmla="*/ 7854421 w 7854421"/>
                <a:gd name="connsiteY2" fmla="*/ 334924 h 334924"/>
                <a:gd name="connsiteX3" fmla="*/ 0 w 7854421"/>
                <a:gd name="connsiteY3" fmla="*/ 334924 h 334924"/>
                <a:gd name="connsiteX4" fmla="*/ 383458 w 7854421"/>
                <a:gd name="connsiteY4" fmla="*/ 0 h 33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421" h="334924">
                  <a:moveTo>
                    <a:pt x="383458" y="0"/>
                  </a:moveTo>
                  <a:lnTo>
                    <a:pt x="7854421" y="0"/>
                  </a:lnTo>
                  <a:lnTo>
                    <a:pt x="7854421" y="334924"/>
                  </a:lnTo>
                  <a:lnTo>
                    <a:pt x="0" y="334924"/>
                  </a:lnTo>
                  <a:lnTo>
                    <a:pt x="383458" y="0"/>
                  </a:lnTo>
                  <a:close/>
                </a:path>
              </a:pathLst>
            </a:custGeom>
            <a:gradFill flip="none" rotWithShape="1">
              <a:gsLst>
                <a:gs pos="43000">
                  <a:srgbClr val="E5C394"/>
                </a:gs>
                <a:gs pos="31000">
                  <a:srgbClr val="F0CE9E"/>
                </a:gs>
                <a:gs pos="0">
                  <a:srgbClr val="624021"/>
                </a:gs>
                <a:gs pos="68000">
                  <a:srgbClr val="876542"/>
                </a:gs>
                <a:gs pos="93000">
                  <a:srgbClr val="4D2B0F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24"/>
            <p:cNvSpPr/>
            <p:nvPr/>
          </p:nvSpPr>
          <p:spPr>
            <a:xfrm>
              <a:off x="2271253" y="6004852"/>
              <a:ext cx="9930580" cy="334924"/>
            </a:xfrm>
            <a:custGeom>
              <a:avLst/>
              <a:gdLst>
                <a:gd name="connsiteX0" fmla="*/ 0 w 7854421"/>
                <a:gd name="connsiteY0" fmla="*/ 0 h 334924"/>
                <a:gd name="connsiteX1" fmla="*/ 7854421 w 7854421"/>
                <a:gd name="connsiteY1" fmla="*/ 0 h 334924"/>
                <a:gd name="connsiteX2" fmla="*/ 7854421 w 7854421"/>
                <a:gd name="connsiteY2" fmla="*/ 334924 h 334924"/>
                <a:gd name="connsiteX3" fmla="*/ 0 w 7854421"/>
                <a:gd name="connsiteY3" fmla="*/ 334924 h 334924"/>
                <a:gd name="connsiteX4" fmla="*/ 0 w 7854421"/>
                <a:gd name="connsiteY4" fmla="*/ 0 h 334924"/>
                <a:gd name="connsiteX0" fmla="*/ 383458 w 7854421"/>
                <a:gd name="connsiteY0" fmla="*/ 0 h 334924"/>
                <a:gd name="connsiteX1" fmla="*/ 7854421 w 7854421"/>
                <a:gd name="connsiteY1" fmla="*/ 0 h 334924"/>
                <a:gd name="connsiteX2" fmla="*/ 7854421 w 7854421"/>
                <a:gd name="connsiteY2" fmla="*/ 334924 h 334924"/>
                <a:gd name="connsiteX3" fmla="*/ 0 w 7854421"/>
                <a:gd name="connsiteY3" fmla="*/ 334924 h 334924"/>
                <a:gd name="connsiteX4" fmla="*/ 383458 w 7854421"/>
                <a:gd name="connsiteY4" fmla="*/ 0 h 33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421" h="334924">
                  <a:moveTo>
                    <a:pt x="383458" y="0"/>
                  </a:moveTo>
                  <a:lnTo>
                    <a:pt x="7854421" y="0"/>
                  </a:lnTo>
                  <a:lnTo>
                    <a:pt x="7854421" y="334924"/>
                  </a:lnTo>
                  <a:lnTo>
                    <a:pt x="0" y="334924"/>
                  </a:lnTo>
                  <a:lnTo>
                    <a:pt x="383458" y="0"/>
                  </a:lnTo>
                  <a:close/>
                </a:path>
              </a:pathLst>
            </a:custGeom>
            <a:gradFill flip="none" rotWithShape="1">
              <a:gsLst>
                <a:gs pos="43000">
                  <a:srgbClr val="E5C394"/>
                </a:gs>
                <a:gs pos="31000">
                  <a:srgbClr val="F0CE9E"/>
                </a:gs>
                <a:gs pos="0">
                  <a:srgbClr val="624021"/>
                </a:gs>
                <a:gs pos="68000">
                  <a:srgbClr val="876542"/>
                </a:gs>
                <a:gs pos="93000">
                  <a:srgbClr val="4D2B0F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88197" y="4581128"/>
            <a:ext cx="61482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ru-RU" sz="2000" b="1" dirty="0" smtClean="0">
                <a:solidFill>
                  <a:srgbClr val="FFFF00"/>
                </a:solidFill>
              </a:rPr>
              <a:t>САНКТ-ПЕТЕРБУРГСКИЙ МЕЖДУНАРОДНЫЙ 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ФОРУМ ТРУДА, 1.03.2019</a:t>
            </a:r>
          </a:p>
          <a:p>
            <a:pPr>
              <a:buNone/>
            </a:pPr>
            <a:r>
              <a:rPr lang="ru-RU" sz="2000" b="1" dirty="0" err="1" smtClean="0">
                <a:solidFill>
                  <a:schemeClr val="bg1"/>
                </a:solidFill>
              </a:rPr>
              <a:t>В.В.Лучинин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>
                <a:solidFill>
                  <a:schemeClr val="bg1"/>
                </a:solidFill>
              </a:rPr>
              <a:t>директор департамента науки </a:t>
            </a:r>
            <a:r>
              <a:rPr lang="ru-RU" sz="2000" b="1" dirty="0" err="1">
                <a:solidFill>
                  <a:schemeClr val="bg1"/>
                </a:solidFill>
              </a:rPr>
              <a:t>СПбГЭТУ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ОСОБЕННОСТИ </a:t>
            </a:r>
            <a:r>
              <a:rPr lang="ru-RU" dirty="0"/>
              <a:t>ОБЪЕКТА (ВЕЩИ)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ИНТЕРНЕТА ВЕЩЕЙ»: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1541398"/>
            <a:ext cx="784887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должен быть </a:t>
            </a:r>
            <a:r>
              <a:rPr lang="ru-RU" b="1" dirty="0" smtClean="0">
                <a:solidFill>
                  <a:srgbClr val="0033CC"/>
                </a:solidFill>
              </a:rPr>
              <a:t>идентифицирован</a:t>
            </a:r>
            <a:r>
              <a:rPr lang="ru-RU" b="1" dirty="0">
                <a:solidFill>
                  <a:srgbClr val="0033CC"/>
                </a:solidFill>
              </a:rPr>
              <a:t>;</a:t>
            </a: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должен выполнять сенсорные, моторные, процессорные или информационные </a:t>
            </a:r>
            <a:r>
              <a:rPr lang="ru-RU" b="1" dirty="0" smtClean="0">
                <a:solidFill>
                  <a:srgbClr val="0033CC"/>
                </a:solidFill>
              </a:rPr>
              <a:t>функции;</a:t>
            </a:r>
            <a:endParaRPr lang="ru-RU" b="1" dirty="0">
              <a:solidFill>
                <a:srgbClr val="0033CC"/>
              </a:solidFill>
            </a:endParaRP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должен иметь интерфейс для интеграции в коммуникационную среду, обладающую возможностью адаптивной </a:t>
            </a:r>
            <a:r>
              <a:rPr lang="ru-RU" b="1" dirty="0" smtClean="0">
                <a:solidFill>
                  <a:srgbClr val="0033CC"/>
                </a:solidFill>
              </a:rPr>
              <a:t>реконструкции;</a:t>
            </a:r>
            <a:endParaRPr lang="ru-RU" b="1" dirty="0">
              <a:solidFill>
                <a:srgbClr val="0033CC"/>
              </a:solidFill>
            </a:endParaRP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должен общаться через универсальную унифицированную инфокоммуникационную </a:t>
            </a:r>
            <a:r>
              <a:rPr lang="ru-RU" b="1" dirty="0" smtClean="0">
                <a:solidFill>
                  <a:srgbClr val="0033CC"/>
                </a:solidFill>
              </a:rPr>
              <a:t>среду;</a:t>
            </a:r>
            <a:endParaRPr lang="ru-RU" b="1" dirty="0">
              <a:solidFill>
                <a:srgbClr val="0033CC"/>
              </a:solidFill>
            </a:endParaRP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должен иметь систему энергообеспечения (интегрально-сетевую, </a:t>
            </a:r>
            <a:r>
              <a:rPr lang="ru-RU" b="1" dirty="0" smtClean="0">
                <a:solidFill>
                  <a:srgbClr val="0033CC"/>
                </a:solidFill>
              </a:rPr>
              <a:t>локальную автономную</a:t>
            </a:r>
            <a:r>
              <a:rPr lang="ru-RU" b="1" dirty="0">
                <a:solidFill>
                  <a:srgbClr val="0033CC"/>
                </a:solidFill>
              </a:rPr>
              <a:t>, рекуперирующую</a:t>
            </a:r>
            <a:r>
              <a:rPr lang="ru-RU" b="1" dirty="0" smtClean="0">
                <a:solidFill>
                  <a:srgbClr val="0033CC"/>
                </a:solidFill>
              </a:rPr>
              <a:t>).</a:t>
            </a:r>
            <a:endParaRPr lang="ru-RU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ОСОБЕННОСТИ </a:t>
            </a:r>
            <a:r>
              <a:rPr lang="ru-RU" dirty="0"/>
              <a:t>ОБЪЕКТА (ЧЕЛОВЕКА)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ИНТЕРНЕТА ЛЮДЕЙ»: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895" y="1728628"/>
            <a:ext cx="820891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наличие когнитивных функций (опыт, память, ассоциативное мышление, обучение</a:t>
            </a:r>
            <a:r>
              <a:rPr lang="ru-RU" b="1" dirty="0" smtClean="0">
                <a:solidFill>
                  <a:srgbClr val="0033CC"/>
                </a:solidFill>
              </a:rPr>
              <a:t>);</a:t>
            </a:r>
            <a:endParaRPr lang="ru-RU" b="1" dirty="0">
              <a:solidFill>
                <a:srgbClr val="0033CC"/>
              </a:solidFill>
            </a:endParaRP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развитая </a:t>
            </a:r>
            <a:r>
              <a:rPr lang="ru-RU" b="1" dirty="0" err="1" smtClean="0">
                <a:solidFill>
                  <a:srgbClr val="0033CC"/>
                </a:solidFill>
              </a:rPr>
              <a:t>мультисенсорика</a:t>
            </a:r>
            <a:r>
              <a:rPr lang="ru-RU" b="1" dirty="0" smtClean="0">
                <a:solidFill>
                  <a:srgbClr val="0033CC"/>
                </a:solidFill>
              </a:rPr>
              <a:t>;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 smtClean="0">
                <a:solidFill>
                  <a:srgbClr val="0033CC"/>
                </a:solidFill>
              </a:rPr>
              <a:t>автономное энергообеспечение, определяемое жизнедеятельностью;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33CC"/>
                </a:solidFill>
              </a:rPr>
              <a:t>_____________________________________________________________________</a:t>
            </a: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 smtClean="0">
                <a:solidFill>
                  <a:srgbClr val="0033CC"/>
                </a:solidFill>
              </a:rPr>
              <a:t>спектрально- </a:t>
            </a:r>
            <a:r>
              <a:rPr lang="ru-RU" b="1" dirty="0">
                <a:solidFill>
                  <a:srgbClr val="0033CC"/>
                </a:solidFill>
              </a:rPr>
              <a:t>и энергетически ограниченная </a:t>
            </a:r>
            <a:r>
              <a:rPr lang="ru-RU" b="1" dirty="0" err="1" smtClean="0">
                <a:solidFill>
                  <a:srgbClr val="0033CC"/>
                </a:solidFill>
              </a:rPr>
              <a:t>сенсорика</a:t>
            </a:r>
            <a:r>
              <a:rPr lang="ru-RU" b="1" dirty="0" smtClean="0">
                <a:solidFill>
                  <a:srgbClr val="0033CC"/>
                </a:solidFill>
              </a:rPr>
              <a:t>;</a:t>
            </a:r>
            <a:endParaRPr lang="ru-RU" b="1" dirty="0">
              <a:solidFill>
                <a:srgbClr val="0033CC"/>
              </a:solidFill>
            </a:endParaRP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 smtClean="0">
                <a:solidFill>
                  <a:srgbClr val="0033CC"/>
                </a:solidFill>
              </a:rPr>
              <a:t>ограниченные </a:t>
            </a:r>
            <a:r>
              <a:rPr lang="ru-RU" b="1" dirty="0">
                <a:solidFill>
                  <a:srgbClr val="0033CC"/>
                </a:solidFill>
              </a:rPr>
              <a:t>каналы информационного общения (звук, жесты</a:t>
            </a:r>
            <a:r>
              <a:rPr lang="ru-RU" b="1" dirty="0" smtClean="0">
                <a:solidFill>
                  <a:srgbClr val="0033CC"/>
                </a:solidFill>
              </a:rPr>
              <a:t>);</a:t>
            </a:r>
            <a:endParaRPr lang="ru-RU" b="1" dirty="0">
              <a:solidFill>
                <a:srgbClr val="0033CC"/>
              </a:solidFill>
            </a:endParaRP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ограниченные температурные условия </a:t>
            </a:r>
            <a:r>
              <a:rPr lang="ru-RU" b="1" dirty="0" smtClean="0">
                <a:solidFill>
                  <a:srgbClr val="0033CC"/>
                </a:solidFill>
              </a:rPr>
              <a:t>эксплуатации;</a:t>
            </a:r>
            <a:endParaRPr lang="ru-RU" b="1" dirty="0">
              <a:solidFill>
                <a:srgbClr val="0033CC"/>
              </a:solidFill>
            </a:endParaRP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ограниченные временные (суточные) условия </a:t>
            </a:r>
            <a:r>
              <a:rPr lang="ru-RU" b="1" dirty="0" smtClean="0">
                <a:solidFill>
                  <a:srgbClr val="0033CC"/>
                </a:solidFill>
              </a:rPr>
              <a:t>функционирования.</a:t>
            </a:r>
            <a:endParaRPr lang="ru-RU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h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1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676275"/>
            <a:ext cx="8661400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WordArt 6"/>
          <p:cNvSpPr>
            <a:spLocks noChangeArrowheads="1" noChangeShapeType="1" noTextEdit="1"/>
          </p:cNvSpPr>
          <p:nvPr/>
        </p:nvSpPr>
        <p:spPr bwMode="auto">
          <a:xfrm>
            <a:off x="206375" y="103188"/>
            <a:ext cx="8658225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28398" dir="3806097" algn="ctr" rotWithShape="0">
                    <a:srgbClr val="800080"/>
                  </a:outerShdw>
                </a:effectLst>
                <a:latin typeface="Arial"/>
              </a:rPr>
              <a:t>КОНВЕРГЕНТНАЯ БИОНЕЙРОЭЛЕКТРОНИКА "НЕЙРОН НА ЧИПЕ"</a:t>
            </a:r>
          </a:p>
        </p:txBody>
      </p:sp>
      <p:pic>
        <p:nvPicPr>
          <p:cNvPr id="32773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868363"/>
            <a:ext cx="27035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265863" y="781050"/>
            <a:ext cx="25701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FF0000"/>
                </a:solidFill>
              </a:rPr>
              <a:t>Природная нейронная сеть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27000" y="4659313"/>
            <a:ext cx="4319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</a:rPr>
              <a:t>Формальные модели нейронной сети</a:t>
            </a:r>
          </a:p>
        </p:txBody>
      </p:sp>
      <p:pic>
        <p:nvPicPr>
          <p:cNvPr id="32776" name="Picture 8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116513"/>
            <a:ext cx="2147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5105400"/>
            <a:ext cx="1951037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556125" y="4659313"/>
            <a:ext cx="216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</a:rPr>
              <a:t>Сеть Хопфилда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778625" y="4487863"/>
            <a:ext cx="2162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</a:rPr>
              <a:t>Распределение потенциала в сети</a:t>
            </a:r>
          </a:p>
        </p:txBody>
      </p:sp>
      <p:pic>
        <p:nvPicPr>
          <p:cNvPr id="32780" name="Picture 12" descr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5097463"/>
            <a:ext cx="13541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5094288"/>
            <a:ext cx="13430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2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600" b="1">
                <a:solidFill>
                  <a:srgbClr val="FF0000"/>
                </a:solidFill>
              </a:rPr>
              <a:t>Эпидермальные и имплантированные микро-  и наносистемы гибкой электроники и фотоники. </a:t>
            </a:r>
            <a:br>
              <a:rPr lang="ru-RU" sz="2600" b="1">
                <a:solidFill>
                  <a:srgbClr val="FF0000"/>
                </a:solidFill>
              </a:rPr>
            </a:br>
            <a:r>
              <a:rPr lang="ru-RU" sz="2600" b="1">
                <a:solidFill>
                  <a:srgbClr val="FF0000"/>
                </a:solidFill>
              </a:rPr>
              <a:t>Сенсорика, моторика, энергетика, управление.</a:t>
            </a:r>
          </a:p>
        </p:txBody>
      </p:sp>
    </p:spTree>
    <p:extLst>
      <p:ext uri="{BB962C8B-B14F-4D97-AF65-F5344CB8AC3E}">
        <p14:creationId xmlns:p14="http://schemas.microsoft.com/office/powerpoint/2010/main" val="169495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ОТ </a:t>
            </a:r>
            <a:r>
              <a:rPr lang="ru-RU" dirty="0"/>
              <a:t>«ИНТЕРНЕТА ВЕЩЕЙ»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 </a:t>
            </a:r>
            <a:r>
              <a:rPr lang="ru-RU" dirty="0"/>
              <a:t>«ИНТЕРНЕТУ ЛЮДЕЙ»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8984" y="1541398"/>
            <a:ext cx="842493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Биометрическая идентификация личности</a:t>
            </a: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Контроль биологических показателей человека</a:t>
            </a: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Анализ его поведения и активности</a:t>
            </a: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Формирование управляющего воздействия на окружающую среду и объекты на основании анализа </a:t>
            </a:r>
            <a:r>
              <a:rPr lang="ru-RU" b="1" dirty="0" err="1">
                <a:solidFill>
                  <a:srgbClr val="0033CC"/>
                </a:solidFill>
              </a:rPr>
              <a:t>биоданных</a:t>
            </a:r>
            <a:r>
              <a:rPr lang="ru-RU" b="1" dirty="0">
                <a:solidFill>
                  <a:srgbClr val="0033CC"/>
                </a:solidFill>
              </a:rPr>
              <a:t> без непосредственного участия человека</a:t>
            </a: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Возможность активного фармакологического и нефармакологического воздействия на человека на основе удаленного анализа его </a:t>
            </a:r>
            <a:r>
              <a:rPr lang="ru-RU" b="1" dirty="0" err="1">
                <a:solidFill>
                  <a:srgbClr val="0033CC"/>
                </a:solidFill>
              </a:rPr>
              <a:t>биоданных</a:t>
            </a:r>
            <a:endParaRPr lang="ru-RU" b="1" dirty="0">
              <a:solidFill>
                <a:srgbClr val="0033CC"/>
              </a:solidFill>
            </a:endParaRPr>
          </a:p>
          <a:p>
            <a:pPr marL="285750" lvl="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Возможность дистанционного управления окружающей средой и объектами за счет воздействия формируемого в виде мыслей, эмоций, движений</a:t>
            </a:r>
          </a:p>
        </p:txBody>
      </p:sp>
    </p:spTree>
    <p:extLst>
      <p:ext uri="{BB962C8B-B14F-4D97-AF65-F5344CB8AC3E}">
        <p14:creationId xmlns:p14="http://schemas.microsoft.com/office/powerpoint/2010/main" val="37852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ТЕЛЕМЕДИЦИНА</a:t>
            </a:r>
            <a:r>
              <a:rPr lang="ru-RU" dirty="0"/>
              <a:t>. ИНТЕРФЕЙС МЕЖДУ ГЛОБАЛЬНЫМ </a:t>
            </a:r>
            <a:br>
              <a:rPr lang="ru-RU" dirty="0"/>
            </a:br>
            <a:r>
              <a:rPr lang="ru-RU" dirty="0"/>
              <a:t>БАНКОМ ДАННЫХ И ПАЦИЕНТОМ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79512" y="1222809"/>
            <a:ext cx="7992887" cy="5520012"/>
            <a:chOff x="-222161" y="-31750"/>
            <a:chExt cx="9808231" cy="6773717"/>
          </a:xfrm>
        </p:grpSpPr>
        <p:sp>
          <p:nvSpPr>
            <p:cNvPr id="9" name="Text Box 108"/>
            <p:cNvSpPr txBox="1">
              <a:spLocks noChangeArrowheads="1"/>
            </p:cNvSpPr>
            <p:nvPr/>
          </p:nvSpPr>
          <p:spPr bwMode="auto">
            <a:xfrm>
              <a:off x="0" y="1412875"/>
              <a:ext cx="91440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18900000" algn="ctr" rotWithShape="0">
                <a:srgbClr val="1C1C1C">
                  <a:alpha val="50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buClr>
                  <a:srgbClr val="FF9900"/>
                </a:buClr>
                <a:buSzPct val="70000"/>
                <a:buFont typeface="Wingdings" pitchFamily="2" charset="2"/>
                <a:buNone/>
                <a:defRPr/>
              </a:pPr>
              <a:endParaRPr lang="ru-RU" sz="2800" b="1">
                <a:solidFill>
                  <a:srgbClr val="FFFFCC"/>
                </a:solidFill>
                <a:latin typeface="Arial Narrow" pitchFamily="34" charset="0"/>
              </a:endParaRPr>
            </a:p>
          </p:txBody>
        </p:sp>
        <p:pic>
          <p:nvPicPr>
            <p:cNvPr id="10" name="Picture 109" descr="Рисунок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41" t="-15858" r="3874"/>
            <a:stretch>
              <a:fillRect/>
            </a:stretch>
          </p:blipFill>
          <p:spPr bwMode="auto">
            <a:xfrm>
              <a:off x="1511300" y="476250"/>
              <a:ext cx="6119813" cy="608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0" descr="Fotolia,анатомия,биология,забота о здоровье,здоровье,кардиология,коронарный,лекарства,люди,медицинский,наука,недуги,пульс,сердца,сердцебиение,стресс,трехмерный,физиология,физический,частота сердцебиений,электрокардиограммы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1" t="13948" b="11641"/>
            <a:stretch>
              <a:fillRect/>
            </a:stretch>
          </p:blipFill>
          <p:spPr bwMode="auto">
            <a:xfrm>
              <a:off x="2819400" y="2689225"/>
              <a:ext cx="493713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1" descr="MH90043837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8" b="17180"/>
            <a:stretch>
              <a:fillRect/>
            </a:stretch>
          </p:blipFill>
          <p:spPr bwMode="auto">
            <a:xfrm>
              <a:off x="4997450" y="3586163"/>
              <a:ext cx="723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2" descr="здравоохранение,костыли,руки,трости,фотографии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925" y="4694238"/>
              <a:ext cx="7207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3" descr="бизнес,головные телефоны,изображения людей,изображения мужчин,мужчины,общение,операторы,телекоммуникации,телесвязь,телефонные аппараты,телефоны,технология,фотографии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8" r="19743"/>
            <a:stretch>
              <a:fillRect/>
            </a:stretch>
          </p:blipFill>
          <p:spPr bwMode="auto">
            <a:xfrm>
              <a:off x="6062663" y="3365500"/>
              <a:ext cx="576262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4" descr="Просмотреть подробности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4697413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115"/>
            <p:cNvSpPr>
              <a:spLocks noChangeShapeType="1"/>
            </p:cNvSpPr>
            <p:nvPr/>
          </p:nvSpPr>
          <p:spPr bwMode="auto">
            <a:xfrm flipH="1">
              <a:off x="2346325" y="5197475"/>
              <a:ext cx="4318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Oval 116"/>
            <p:cNvSpPr>
              <a:spLocks noChangeArrowheads="1"/>
            </p:cNvSpPr>
            <p:nvPr/>
          </p:nvSpPr>
          <p:spPr bwMode="auto">
            <a:xfrm>
              <a:off x="2132013" y="5557838"/>
              <a:ext cx="215900" cy="193675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Oval 117"/>
            <p:cNvSpPr>
              <a:spLocks noChangeArrowheads="1"/>
            </p:cNvSpPr>
            <p:nvPr/>
          </p:nvSpPr>
          <p:spPr bwMode="auto">
            <a:xfrm>
              <a:off x="1698625" y="6062663"/>
              <a:ext cx="215900" cy="193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118"/>
            <p:cNvSpPr>
              <a:spLocks noChangeArrowheads="1"/>
            </p:cNvSpPr>
            <p:nvPr/>
          </p:nvSpPr>
          <p:spPr bwMode="auto">
            <a:xfrm>
              <a:off x="2635250" y="5270500"/>
              <a:ext cx="215900" cy="193675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Oval 119"/>
            <p:cNvSpPr>
              <a:spLocks noChangeArrowheads="1"/>
            </p:cNvSpPr>
            <p:nvPr/>
          </p:nvSpPr>
          <p:spPr bwMode="auto">
            <a:xfrm>
              <a:off x="3355975" y="5173663"/>
              <a:ext cx="215900" cy="193675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Oval 120"/>
            <p:cNvSpPr>
              <a:spLocks noChangeArrowheads="1"/>
            </p:cNvSpPr>
            <p:nvPr/>
          </p:nvSpPr>
          <p:spPr bwMode="auto">
            <a:xfrm>
              <a:off x="1627188" y="5630863"/>
              <a:ext cx="215900" cy="193675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121"/>
            <p:cNvSpPr>
              <a:spLocks noChangeArrowheads="1"/>
            </p:cNvSpPr>
            <p:nvPr/>
          </p:nvSpPr>
          <p:spPr bwMode="auto">
            <a:xfrm>
              <a:off x="2419350" y="5918200"/>
              <a:ext cx="215900" cy="193675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Oval 122"/>
            <p:cNvSpPr>
              <a:spLocks noChangeArrowheads="1"/>
            </p:cNvSpPr>
            <p:nvPr/>
          </p:nvSpPr>
          <p:spPr bwMode="auto">
            <a:xfrm>
              <a:off x="2922588" y="5702300"/>
              <a:ext cx="215900" cy="193675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Oval 123"/>
            <p:cNvSpPr>
              <a:spLocks noChangeArrowheads="1"/>
            </p:cNvSpPr>
            <p:nvPr/>
          </p:nvSpPr>
          <p:spPr bwMode="auto">
            <a:xfrm>
              <a:off x="2132013" y="6207125"/>
              <a:ext cx="215900" cy="193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Oval 124"/>
            <p:cNvSpPr>
              <a:spLocks noChangeArrowheads="1"/>
            </p:cNvSpPr>
            <p:nvPr/>
          </p:nvSpPr>
          <p:spPr bwMode="auto">
            <a:xfrm>
              <a:off x="2851150" y="4838700"/>
              <a:ext cx="215900" cy="193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Oval 125"/>
            <p:cNvSpPr>
              <a:spLocks noChangeArrowheads="1"/>
            </p:cNvSpPr>
            <p:nvPr/>
          </p:nvSpPr>
          <p:spPr bwMode="auto">
            <a:xfrm>
              <a:off x="1266825" y="5630863"/>
              <a:ext cx="215900" cy="193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Oval 126"/>
            <p:cNvSpPr>
              <a:spLocks noChangeArrowheads="1"/>
            </p:cNvSpPr>
            <p:nvPr/>
          </p:nvSpPr>
          <p:spPr bwMode="auto">
            <a:xfrm>
              <a:off x="2706688" y="6134100"/>
              <a:ext cx="215900" cy="193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Oval 127"/>
            <p:cNvSpPr>
              <a:spLocks noChangeArrowheads="1"/>
            </p:cNvSpPr>
            <p:nvPr/>
          </p:nvSpPr>
          <p:spPr bwMode="auto">
            <a:xfrm>
              <a:off x="3355975" y="5486400"/>
              <a:ext cx="215900" cy="193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29" name="AutoShape 128"/>
            <p:cNvCxnSpPr>
              <a:cxnSpLocks noChangeShapeType="1"/>
            </p:cNvCxnSpPr>
            <p:nvPr/>
          </p:nvCxnSpPr>
          <p:spPr bwMode="auto">
            <a:xfrm flipV="1">
              <a:off x="2851150" y="5270500"/>
              <a:ext cx="504825" cy="7143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129"/>
            <p:cNvCxnSpPr>
              <a:cxnSpLocks noChangeShapeType="1"/>
              <a:stCxn id="21" idx="6"/>
              <a:endCxn id="17" idx="3"/>
            </p:cNvCxnSpPr>
            <p:nvPr/>
          </p:nvCxnSpPr>
          <p:spPr bwMode="auto">
            <a:xfrm flipV="1">
              <a:off x="1843088" y="5722938"/>
              <a:ext cx="320675" cy="47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130"/>
            <p:cNvCxnSpPr>
              <a:cxnSpLocks noChangeShapeType="1"/>
              <a:stCxn id="17" idx="6"/>
              <a:endCxn id="19" idx="3"/>
            </p:cNvCxnSpPr>
            <p:nvPr/>
          </p:nvCxnSpPr>
          <p:spPr bwMode="auto">
            <a:xfrm flipV="1">
              <a:off x="2347913" y="5435600"/>
              <a:ext cx="319087" cy="21907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131"/>
            <p:cNvCxnSpPr>
              <a:cxnSpLocks noChangeShapeType="1"/>
              <a:stCxn id="17" idx="5"/>
              <a:endCxn id="22" idx="1"/>
            </p:cNvCxnSpPr>
            <p:nvPr/>
          </p:nvCxnSpPr>
          <p:spPr bwMode="auto">
            <a:xfrm>
              <a:off x="2316163" y="5722938"/>
              <a:ext cx="134937" cy="223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132"/>
            <p:cNvCxnSpPr>
              <a:cxnSpLocks noChangeShapeType="1"/>
              <a:stCxn id="19" idx="5"/>
              <a:endCxn id="23" idx="1"/>
            </p:cNvCxnSpPr>
            <p:nvPr/>
          </p:nvCxnSpPr>
          <p:spPr bwMode="auto">
            <a:xfrm>
              <a:off x="2819400" y="5435600"/>
              <a:ext cx="134938" cy="29527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133"/>
            <p:cNvCxnSpPr>
              <a:cxnSpLocks noChangeShapeType="1"/>
              <a:stCxn id="23" idx="6"/>
            </p:cNvCxnSpPr>
            <p:nvPr/>
          </p:nvCxnSpPr>
          <p:spPr bwMode="auto">
            <a:xfrm flipV="1">
              <a:off x="3138488" y="5341938"/>
              <a:ext cx="290512" cy="4572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134"/>
            <p:cNvCxnSpPr>
              <a:cxnSpLocks noChangeShapeType="1"/>
              <a:stCxn id="21" idx="5"/>
              <a:endCxn id="22" idx="2"/>
            </p:cNvCxnSpPr>
            <p:nvPr/>
          </p:nvCxnSpPr>
          <p:spPr bwMode="auto">
            <a:xfrm>
              <a:off x="1811338" y="5795963"/>
              <a:ext cx="608012" cy="21907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135"/>
            <p:cNvCxnSpPr>
              <a:cxnSpLocks noChangeShapeType="1"/>
              <a:stCxn id="22" idx="6"/>
              <a:endCxn id="23" idx="3"/>
            </p:cNvCxnSpPr>
            <p:nvPr/>
          </p:nvCxnSpPr>
          <p:spPr bwMode="auto">
            <a:xfrm flipV="1">
              <a:off x="2635250" y="5867400"/>
              <a:ext cx="319088" cy="14763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136"/>
            <p:cNvCxnSpPr>
              <a:cxnSpLocks noChangeShapeType="1"/>
              <a:stCxn id="22" idx="0"/>
              <a:endCxn id="19" idx="4"/>
            </p:cNvCxnSpPr>
            <p:nvPr/>
          </p:nvCxnSpPr>
          <p:spPr bwMode="auto">
            <a:xfrm flipV="1">
              <a:off x="2527300" y="5464175"/>
              <a:ext cx="215900" cy="4540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Line 137"/>
            <p:cNvSpPr>
              <a:spLocks noChangeShapeType="1"/>
            </p:cNvSpPr>
            <p:nvPr/>
          </p:nvSpPr>
          <p:spPr bwMode="auto">
            <a:xfrm flipV="1">
              <a:off x="1771650" y="5270500"/>
              <a:ext cx="215900" cy="43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Line 138"/>
            <p:cNvSpPr>
              <a:spLocks noChangeShapeType="1"/>
            </p:cNvSpPr>
            <p:nvPr/>
          </p:nvSpPr>
          <p:spPr bwMode="auto">
            <a:xfrm flipH="1" flipV="1">
              <a:off x="2058988" y="5270500"/>
              <a:ext cx="144462" cy="287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Line 139"/>
            <p:cNvSpPr>
              <a:spLocks noChangeShapeType="1"/>
            </p:cNvSpPr>
            <p:nvPr/>
          </p:nvSpPr>
          <p:spPr bwMode="auto">
            <a:xfrm flipH="1">
              <a:off x="2203450" y="5270500"/>
              <a:ext cx="43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Line 140"/>
            <p:cNvSpPr>
              <a:spLocks noChangeShapeType="1"/>
            </p:cNvSpPr>
            <p:nvPr/>
          </p:nvSpPr>
          <p:spPr bwMode="auto">
            <a:xfrm flipV="1">
              <a:off x="2184400" y="3284538"/>
              <a:ext cx="2100263" cy="1557337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42" name="Picture 141" descr="автомобили скорой помощи,выражения,выражения лиц,девушки,занятия,здравоохранение,лекарство,лица,люди,машины,мужчины,парамедик,специалисты неотложной помощи,специалисты по оказанию первой медицинской помощи,средство транспортировки,улыбки,фотографы,экстренные ситуации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260350"/>
              <a:ext cx="900112" cy="90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42" descr="всемирная сеть,всемирные соединения,всемирный,глобальный,глобусы,земля,изображения,компьютерная техника,компьютерные экраны,компьютеры,международный,миры,мониторы,ПК,соединения,технологии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9" t="21077" r="33897" b="23692"/>
            <a:stretch>
              <a:fillRect/>
            </a:stretch>
          </p:blipFill>
          <p:spPr bwMode="auto">
            <a:xfrm>
              <a:off x="8108950" y="3470275"/>
              <a:ext cx="776288" cy="97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43" descr="врачи,выражения,девушки,женщины,занятия,изображения людей,лекарственный препарат,медики,стетоскопы,улыбающиеся лица,улыбки,фотографии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688" y="3759200"/>
              <a:ext cx="792162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AutoShape 144"/>
            <p:cNvCxnSpPr>
              <a:cxnSpLocks noChangeShapeType="1"/>
            </p:cNvCxnSpPr>
            <p:nvPr/>
          </p:nvCxnSpPr>
          <p:spPr bwMode="auto">
            <a:xfrm rot="5400000" flipH="1" flipV="1">
              <a:off x="5383213" y="3738562"/>
              <a:ext cx="2014538" cy="3636963"/>
            </a:xfrm>
            <a:prstGeom prst="bentConnector4">
              <a:avLst>
                <a:gd name="adj1" fmla="val -11347"/>
                <a:gd name="adj2" fmla="val 99866"/>
              </a:avLst>
            </a:prstGeom>
            <a:noFill/>
            <a:ln w="38100">
              <a:solidFill>
                <a:schemeClr val="accent2"/>
              </a:solidFill>
              <a:prstDash val="dash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AutoShape 145"/>
            <p:cNvCxnSpPr>
              <a:cxnSpLocks noChangeShapeType="1"/>
              <a:endCxn id="47" idx="3"/>
            </p:cNvCxnSpPr>
            <p:nvPr/>
          </p:nvCxnSpPr>
          <p:spPr bwMode="auto">
            <a:xfrm rot="5400000" flipH="1">
              <a:off x="7745413" y="2717800"/>
              <a:ext cx="539750" cy="965200"/>
            </a:xfrm>
            <a:prstGeom prst="bentConnector2">
              <a:avLst/>
            </a:prstGeom>
            <a:noFill/>
            <a:ln w="38100">
              <a:solidFill>
                <a:srgbClr val="000066"/>
              </a:solidFill>
              <a:prstDash val="dash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Rectangle 146"/>
            <p:cNvSpPr>
              <a:spLocks noChangeArrowheads="1"/>
            </p:cNvSpPr>
            <p:nvPr/>
          </p:nvSpPr>
          <p:spPr bwMode="auto">
            <a:xfrm>
              <a:off x="7388225" y="2749550"/>
              <a:ext cx="144463" cy="360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8" name="Picture 147" descr="врачи,выражения,группы,девушки,женщины,здравоохранение,изображения мужчин,лекарства,люди,медики,мужчины,профессии,сотрудники,фотографические снимки,халаты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" t="5795"/>
            <a:stretch>
              <a:fillRect/>
            </a:stretch>
          </p:blipFill>
          <p:spPr bwMode="auto">
            <a:xfrm>
              <a:off x="7308850" y="188913"/>
              <a:ext cx="1008063" cy="100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148"/>
            <p:cNvSpPr>
              <a:spLocks noChangeArrowheads="1"/>
            </p:cNvSpPr>
            <p:nvPr/>
          </p:nvSpPr>
          <p:spPr bwMode="auto">
            <a:xfrm>
              <a:off x="7419975" y="2154238"/>
              <a:ext cx="144463" cy="360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50" name="AutoShape 149"/>
            <p:cNvCxnSpPr>
              <a:cxnSpLocks noChangeShapeType="1"/>
              <a:endCxn id="49" idx="3"/>
            </p:cNvCxnSpPr>
            <p:nvPr/>
          </p:nvCxnSpPr>
          <p:spPr bwMode="auto">
            <a:xfrm rot="5400000">
              <a:off x="7119938" y="1641475"/>
              <a:ext cx="1138238" cy="249237"/>
            </a:xfrm>
            <a:prstGeom prst="bentConnector2">
              <a:avLst/>
            </a:prstGeom>
            <a:noFill/>
            <a:ln w="38100">
              <a:solidFill>
                <a:srgbClr val="000066"/>
              </a:solidFill>
              <a:prstDash val="dash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1" name="Picture 150" descr="автомашины,автомобили скорой помощи,Европа,европейские,Италия,итальянские,кареты скорой помощи,машины,скорая помощь,средство транспортировки,текст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6" b="9853"/>
            <a:stretch>
              <a:fillRect/>
            </a:stretch>
          </p:blipFill>
          <p:spPr bwMode="auto">
            <a:xfrm>
              <a:off x="2779713" y="590550"/>
              <a:ext cx="1079500" cy="86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51" descr="врачи,девушки,записи,здравоохранение,лекарства,люди,медики,мужчины,пациенты,профессии,работающие люди,специальности,стетоскопы,фотографические снимки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7" r="13948"/>
            <a:stretch>
              <a:fillRect/>
            </a:stretch>
          </p:blipFill>
          <p:spPr bwMode="auto">
            <a:xfrm>
              <a:off x="3571875" y="14288"/>
              <a:ext cx="6540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PubCross"/>
            <p:cNvSpPr>
              <a:spLocks noEditPoints="1" noChangeArrowheads="1"/>
            </p:cNvSpPr>
            <p:nvPr/>
          </p:nvSpPr>
          <p:spPr bwMode="auto">
            <a:xfrm>
              <a:off x="3140075" y="158750"/>
              <a:ext cx="360363" cy="338138"/>
            </a:xfrm>
            <a:custGeom>
              <a:avLst/>
              <a:gdLst>
                <a:gd name="T0" fmla="*/ 836700921 w 21600"/>
                <a:gd name="T1" fmla="*/ 0 h 21600"/>
                <a:gd name="T2" fmla="*/ 0 w 21600"/>
                <a:gd name="T3" fmla="*/ 648611318 h 21600"/>
                <a:gd name="T4" fmla="*/ 836700921 w 21600"/>
                <a:gd name="T5" fmla="*/ 1297222636 h 21600"/>
                <a:gd name="T6" fmla="*/ 1673397572 w 21600"/>
                <a:gd name="T7" fmla="*/ 6486113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400 h 21600"/>
                <a:gd name="T14" fmla="*/ 162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0"/>
                  </a:moveTo>
                  <a:lnTo>
                    <a:pt x="54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5400" y="162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21600" y="5400"/>
                  </a:lnTo>
                  <a:lnTo>
                    <a:pt x="16200" y="54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54" name="Picture 153" descr="аварийные службы,девушки,женщины,здравоохранение,изображения мужчин,искусственное дыхание рот в рот,люди,мужчины,первая помощь,рот в рот,сердечно-легочная реанимация,СЛР,фотографические снимки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620713"/>
              <a:ext cx="1042987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Line 154"/>
            <p:cNvSpPr>
              <a:spLocks noChangeShapeType="1"/>
            </p:cNvSpPr>
            <p:nvPr/>
          </p:nvSpPr>
          <p:spPr bwMode="auto">
            <a:xfrm flipV="1">
              <a:off x="5219700" y="1176338"/>
              <a:ext cx="2057400" cy="1173162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Line 155"/>
            <p:cNvSpPr>
              <a:spLocks noChangeShapeType="1"/>
            </p:cNvSpPr>
            <p:nvPr/>
          </p:nvSpPr>
          <p:spPr bwMode="auto">
            <a:xfrm flipV="1">
              <a:off x="1835150" y="3213100"/>
              <a:ext cx="2449513" cy="86360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57" name="Picture 156" descr="Fotolia,анатомия,биология,забота о здоровье,здоровье,кардиология,коронарный,лекарства,люди,медицинский,наука,недуги,пульс,сердца,сердцебиение,стресс,трехмерный,физиология,физический,частота сердцебиений,электрокардиограммы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1" t="13948" b="11641"/>
            <a:stretch>
              <a:fillRect/>
            </a:stretch>
          </p:blipFill>
          <p:spPr bwMode="auto">
            <a:xfrm>
              <a:off x="2339975" y="4797425"/>
              <a:ext cx="4064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Line 157"/>
            <p:cNvSpPr>
              <a:spLocks noChangeShapeType="1"/>
            </p:cNvSpPr>
            <p:nvPr/>
          </p:nvSpPr>
          <p:spPr bwMode="auto">
            <a:xfrm>
              <a:off x="1555750" y="1022350"/>
              <a:ext cx="2879725" cy="100806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59" name="Picture 158" descr="области науки,связь,спутниковые антенны,спутниковые тарелки,техника,технологии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2" t="8031" b="11969"/>
            <a:stretch>
              <a:fillRect/>
            </a:stretch>
          </p:blipFill>
          <p:spPr bwMode="auto">
            <a:xfrm>
              <a:off x="2563813" y="374650"/>
              <a:ext cx="428625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59" descr="канцелярские товары,ноутбуки,образование,офисные принадлежности,преподаватели,скоросшиватели,школьные принадлежности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0" r="15128"/>
            <a:stretch>
              <a:fillRect/>
            </a:stretch>
          </p:blipFill>
          <p:spPr bwMode="auto">
            <a:xfrm>
              <a:off x="8015288" y="1403350"/>
              <a:ext cx="752475" cy="104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61"/>
            <p:cNvSpPr txBox="1">
              <a:spLocks noChangeArrowheads="1"/>
            </p:cNvSpPr>
            <p:nvPr/>
          </p:nvSpPr>
          <p:spPr bwMode="auto">
            <a:xfrm>
              <a:off x="7188199" y="4533900"/>
              <a:ext cx="1461295" cy="64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latin typeface="Arial Narrow" pitchFamily="34" charset="0"/>
                </a:rPr>
                <a:t>Участковый врач</a:t>
              </a:r>
            </a:p>
          </p:txBody>
        </p:sp>
        <p:sp>
          <p:nvSpPr>
            <p:cNvPr id="62" name="Text Box 162"/>
            <p:cNvSpPr txBox="1">
              <a:spLocks noChangeArrowheads="1"/>
            </p:cNvSpPr>
            <p:nvPr/>
          </p:nvSpPr>
          <p:spPr bwMode="auto">
            <a:xfrm>
              <a:off x="6804024" y="-23813"/>
              <a:ext cx="2339976" cy="64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latin typeface="Arial Narrow" pitchFamily="34" charset="0"/>
                </a:rPr>
                <a:t>Консилиум специалистов</a:t>
              </a:r>
            </a:p>
          </p:txBody>
        </p:sp>
        <p:sp>
          <p:nvSpPr>
            <p:cNvPr id="63" name="Line 163"/>
            <p:cNvSpPr>
              <a:spLocks noChangeShapeType="1"/>
            </p:cNvSpPr>
            <p:nvPr/>
          </p:nvSpPr>
          <p:spPr bwMode="auto">
            <a:xfrm>
              <a:off x="3767138" y="1268413"/>
              <a:ext cx="812800" cy="617537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Text Box 164"/>
            <p:cNvSpPr txBox="1">
              <a:spLocks noChangeArrowheads="1"/>
            </p:cNvSpPr>
            <p:nvPr/>
          </p:nvSpPr>
          <p:spPr bwMode="auto">
            <a:xfrm>
              <a:off x="1908175" y="1588"/>
              <a:ext cx="1648805" cy="64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>
                  <a:latin typeface="Arial Narrow" pitchFamily="34" charset="0"/>
                </a:rPr>
                <a:t>Бригада скорой</a:t>
              </a:r>
            </a:p>
            <a:p>
              <a:pPr eaLnBrk="1" hangingPunct="1"/>
              <a:r>
                <a:rPr lang="ru-RU" sz="1400" b="1">
                  <a:latin typeface="Arial Narrow" pitchFamily="34" charset="0"/>
                </a:rPr>
                <a:t>помощи</a:t>
              </a:r>
            </a:p>
          </p:txBody>
        </p:sp>
        <p:pic>
          <p:nvPicPr>
            <p:cNvPr id="65" name="Picture 165" descr="врачи,занятия,здравоохранение,изображения людей,изображения мужчин,лабораторные халаты,лекарственный препарат,люди в очках,медики,мужчины,скрещенные руки,стетоскопы,фотографии,часы наручные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8" r="17384" b="1128"/>
            <a:stretch>
              <a:fillRect/>
            </a:stretch>
          </p:blipFill>
          <p:spPr bwMode="auto">
            <a:xfrm>
              <a:off x="8329613" y="269875"/>
              <a:ext cx="639762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 Box 166"/>
            <p:cNvSpPr txBox="1">
              <a:spLocks noChangeArrowheads="1"/>
            </p:cNvSpPr>
            <p:nvPr/>
          </p:nvSpPr>
          <p:spPr bwMode="auto">
            <a:xfrm>
              <a:off x="0" y="63500"/>
              <a:ext cx="1060450" cy="64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>
                  <a:latin typeface="Arial Narrow" pitchFamily="34" charset="0"/>
                </a:rPr>
                <a:t>Первая помощь</a:t>
              </a:r>
            </a:p>
          </p:txBody>
        </p:sp>
        <p:sp>
          <p:nvSpPr>
            <p:cNvPr id="67" name="Text Box 167"/>
            <p:cNvSpPr txBox="1">
              <a:spLocks noChangeArrowheads="1"/>
            </p:cNvSpPr>
            <p:nvPr/>
          </p:nvSpPr>
          <p:spPr bwMode="auto">
            <a:xfrm>
              <a:off x="5497513" y="-31750"/>
              <a:ext cx="1178672" cy="37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>
                  <a:latin typeface="Arial Narrow" pitchFamily="34" charset="0"/>
                </a:rPr>
                <a:t>Спасатели</a:t>
              </a:r>
            </a:p>
          </p:txBody>
        </p:sp>
        <p:sp>
          <p:nvSpPr>
            <p:cNvPr id="68" name="Text Box 168"/>
            <p:cNvSpPr txBox="1">
              <a:spLocks noChangeArrowheads="1"/>
            </p:cNvSpPr>
            <p:nvPr/>
          </p:nvSpPr>
          <p:spPr bwMode="auto">
            <a:xfrm>
              <a:off x="900113" y="4437063"/>
              <a:ext cx="1111792" cy="37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>
                  <a:latin typeface="Arial Narrow" pitchFamily="34" charset="0"/>
                </a:rPr>
                <a:t>Интернат</a:t>
              </a:r>
              <a:r>
                <a:rPr lang="en-US" sz="1400" b="1">
                  <a:latin typeface="Arial Narrow" pitchFamily="34" charset="0"/>
                </a:rPr>
                <a:t> </a:t>
              </a:r>
              <a:endParaRPr lang="ru-RU" sz="1400" b="1">
                <a:latin typeface="Arial Narrow" pitchFamily="34" charset="0"/>
              </a:endParaRPr>
            </a:p>
          </p:txBody>
        </p:sp>
        <p:sp>
          <p:nvSpPr>
            <p:cNvPr id="69" name="Text Box 170"/>
            <p:cNvSpPr txBox="1">
              <a:spLocks noChangeArrowheads="1"/>
            </p:cNvSpPr>
            <p:nvPr/>
          </p:nvSpPr>
          <p:spPr bwMode="auto">
            <a:xfrm>
              <a:off x="-222161" y="1628775"/>
              <a:ext cx="2592388" cy="82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ru-RU" sz="1400" b="1" dirty="0">
                  <a:latin typeface="Arial Narrow" pitchFamily="34" charset="0"/>
                </a:rPr>
                <a:t>Умная одежда </a:t>
              </a:r>
              <a:r>
                <a:rPr lang="en-US" sz="1400" b="1" dirty="0">
                  <a:latin typeface="Arial Narrow" pitchFamily="34" charset="0"/>
                </a:rPr>
                <a:t>─ </a:t>
              </a:r>
              <a:r>
                <a:rPr lang="ru-RU" sz="1400" b="1" dirty="0">
                  <a:latin typeface="Arial Narrow" pitchFamily="34" charset="0"/>
                </a:rPr>
                <a:t>мониторинг параметров организма</a:t>
              </a:r>
              <a:endParaRPr lang="en-US" sz="1400" b="1" dirty="0">
                <a:latin typeface="Arial Narrow" pitchFamily="34" charset="0"/>
              </a:endParaRPr>
            </a:p>
          </p:txBody>
        </p:sp>
        <p:sp>
          <p:nvSpPr>
            <p:cNvPr id="70" name="AutoShape 171"/>
            <p:cNvSpPr>
              <a:spLocks noChangeArrowheads="1"/>
            </p:cNvSpPr>
            <p:nvPr/>
          </p:nvSpPr>
          <p:spPr bwMode="auto">
            <a:xfrm>
              <a:off x="6864350" y="5778500"/>
              <a:ext cx="647700" cy="565150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rgbClr val="996633"/>
                </a:gs>
                <a:gs pos="100000">
                  <a:schemeClr val="tx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latin typeface="Arial Narrow" pitchFamily="34" charset="0"/>
              </a:endParaRPr>
            </a:p>
            <a:p>
              <a:pPr algn="ctr"/>
              <a:endParaRPr lang="ru-RU" sz="1400" b="1">
                <a:latin typeface="Arial Narrow" pitchFamily="34" charset="0"/>
              </a:endParaRPr>
            </a:p>
            <a:p>
              <a:pPr algn="ctr"/>
              <a:endParaRPr lang="ru-RU" sz="1400" b="1">
                <a:latin typeface="Arial Narrow" pitchFamily="34" charset="0"/>
              </a:endParaRPr>
            </a:p>
            <a:p>
              <a:pPr algn="ctr"/>
              <a:r>
                <a:rPr lang="ru-RU" sz="1400" b="1">
                  <a:latin typeface="Arial Narrow" pitchFamily="34" charset="0"/>
                </a:rPr>
                <a:t>Жилище</a:t>
              </a:r>
            </a:p>
          </p:txBody>
        </p:sp>
        <p:sp>
          <p:nvSpPr>
            <p:cNvPr id="71" name="AutoShape 172"/>
            <p:cNvSpPr>
              <a:spLocks noChangeArrowheads="1"/>
            </p:cNvSpPr>
            <p:nvPr/>
          </p:nvSpPr>
          <p:spPr bwMode="auto">
            <a:xfrm>
              <a:off x="6804025" y="5516563"/>
              <a:ext cx="647700" cy="4826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rgbClr val="996633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2" name="Line 173"/>
            <p:cNvSpPr>
              <a:spLocks noChangeShapeType="1"/>
            </p:cNvSpPr>
            <p:nvPr/>
          </p:nvSpPr>
          <p:spPr bwMode="auto">
            <a:xfrm>
              <a:off x="5927725" y="5921375"/>
              <a:ext cx="936625" cy="2889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Text Box 174"/>
            <p:cNvSpPr txBox="1">
              <a:spLocks noChangeArrowheads="1"/>
            </p:cNvSpPr>
            <p:nvPr/>
          </p:nvSpPr>
          <p:spPr bwMode="auto">
            <a:xfrm>
              <a:off x="5435600" y="4005263"/>
              <a:ext cx="1800226" cy="90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ru-RU" sz="1400" b="1">
                  <a:latin typeface="Arial Narrow" pitchFamily="34" charset="0"/>
                </a:rPr>
                <a:t>Медицинский справочный центр (МТСЦ)</a:t>
              </a:r>
            </a:p>
          </p:txBody>
        </p:sp>
        <p:sp>
          <p:nvSpPr>
            <p:cNvPr id="74" name="Line 175"/>
            <p:cNvSpPr>
              <a:spLocks noChangeShapeType="1"/>
            </p:cNvSpPr>
            <p:nvPr/>
          </p:nvSpPr>
          <p:spPr bwMode="auto">
            <a:xfrm flipH="1" flipV="1">
              <a:off x="5076825" y="2708275"/>
              <a:ext cx="947738" cy="7604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75" name="Picture 176" descr="болезни,дети,домашнее хозяйство,заболевания,здравоохранение,изображения людей,изображения мужчин,кровати,лбы,люди в очках,малыши,мальчики,мужчины,отцы,подушки,простуда,сыновья,фотографии,часы,часы-будильники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050" y="5849938"/>
              <a:ext cx="649288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Line 177"/>
            <p:cNvSpPr>
              <a:spLocks noChangeShapeType="1"/>
            </p:cNvSpPr>
            <p:nvPr/>
          </p:nvSpPr>
          <p:spPr bwMode="auto">
            <a:xfrm flipH="1">
              <a:off x="5148263" y="1268413"/>
              <a:ext cx="1079500" cy="1008062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Rectangle 178"/>
            <p:cNvSpPr>
              <a:spLocks noChangeArrowheads="1"/>
            </p:cNvSpPr>
            <p:nvPr/>
          </p:nvSpPr>
          <p:spPr bwMode="auto">
            <a:xfrm>
              <a:off x="6659563" y="1557338"/>
              <a:ext cx="8636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Arial" pitchFamily="34" charset="0"/>
                </a:rPr>
                <a:t>Server</a:t>
              </a:r>
              <a:endParaRPr lang="ru-RU">
                <a:latin typeface="Arial" pitchFamily="34" charset="0"/>
              </a:endParaRPr>
            </a:p>
          </p:txBody>
        </p:sp>
        <p:pic>
          <p:nvPicPr>
            <p:cNvPr id="78" name="Picture 179" descr="07_04_13---Herd-of-cattle_web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7" t="31084" r="3389" b="17876"/>
            <a:stretch>
              <a:fillRect/>
            </a:stretch>
          </p:blipFill>
          <p:spPr bwMode="auto">
            <a:xfrm>
              <a:off x="153988" y="3800475"/>
              <a:ext cx="16557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180" descr="zj102v3yfbet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1" t="15820" r="22742" b="22943"/>
            <a:stretch>
              <a:fillRect/>
            </a:stretch>
          </p:blipFill>
          <p:spPr bwMode="auto">
            <a:xfrm>
              <a:off x="395288" y="5734050"/>
              <a:ext cx="863600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181" descr="img_2879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5" t="8833" r="22362" b="13055"/>
            <a:stretch>
              <a:fillRect/>
            </a:stretch>
          </p:blipFill>
          <p:spPr bwMode="auto">
            <a:xfrm>
              <a:off x="6443663" y="1533525"/>
              <a:ext cx="1087437" cy="182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434975" y="6364288"/>
              <a:ext cx="822632" cy="37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>
                  <a:latin typeface="Arial Narrow" pitchFamily="34" charset="0"/>
                </a:rPr>
                <a:t>Школа</a:t>
              </a:r>
            </a:p>
          </p:txBody>
        </p:sp>
        <p:sp>
          <p:nvSpPr>
            <p:cNvPr id="82" name="Text Box 183"/>
            <p:cNvSpPr txBox="1">
              <a:spLocks noChangeArrowheads="1"/>
            </p:cNvSpPr>
            <p:nvPr/>
          </p:nvSpPr>
          <p:spPr bwMode="auto">
            <a:xfrm>
              <a:off x="725488" y="3521075"/>
              <a:ext cx="875743" cy="37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>
                  <a:latin typeface="Arial Narrow" pitchFamily="34" charset="0"/>
                </a:rPr>
                <a:t>Ферма</a:t>
              </a:r>
              <a:r>
                <a:rPr lang="en-US" sz="1400" b="1">
                  <a:latin typeface="Arial Narrow" pitchFamily="34" charset="0"/>
                </a:rPr>
                <a:t> </a:t>
              </a:r>
              <a:endParaRPr lang="ru-RU" sz="1400" b="1">
                <a:latin typeface="Arial Narrow" pitchFamily="34" charset="0"/>
              </a:endParaRPr>
            </a:p>
          </p:txBody>
        </p:sp>
        <p:pic>
          <p:nvPicPr>
            <p:cNvPr id="83" name="Picture 184" descr="Dogs%20in%20Snow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6"/>
            <a:stretch>
              <a:fillRect/>
            </a:stretch>
          </p:blipFill>
          <p:spPr bwMode="auto">
            <a:xfrm>
              <a:off x="755650" y="2924175"/>
              <a:ext cx="792163" cy="61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 Box 185"/>
            <p:cNvSpPr txBox="1">
              <a:spLocks noChangeArrowheads="1"/>
            </p:cNvSpPr>
            <p:nvPr/>
          </p:nvSpPr>
          <p:spPr bwMode="auto">
            <a:xfrm>
              <a:off x="-19050" y="2635249"/>
              <a:ext cx="1547813" cy="64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>
                  <a:latin typeface="Arial Narrow" pitchFamily="34" charset="0"/>
                </a:rPr>
                <a:t>Ветеринарная станция</a:t>
              </a:r>
            </a:p>
          </p:txBody>
        </p:sp>
        <p:grpSp>
          <p:nvGrpSpPr>
            <p:cNvPr id="85" name="Group 186"/>
            <p:cNvGrpSpPr>
              <a:grpSpLocks/>
            </p:cNvGrpSpPr>
            <p:nvPr/>
          </p:nvGrpSpPr>
          <p:grpSpPr bwMode="auto">
            <a:xfrm>
              <a:off x="971550" y="188913"/>
              <a:ext cx="803275" cy="681037"/>
              <a:chOff x="0" y="572"/>
              <a:chExt cx="506" cy="429"/>
            </a:xfrm>
          </p:grpSpPr>
          <p:sp>
            <p:nvSpPr>
              <p:cNvPr id="108" name="AutoShape 187"/>
              <p:cNvSpPr>
                <a:spLocks noChangeArrowheads="1"/>
              </p:cNvSpPr>
              <p:nvPr/>
            </p:nvSpPr>
            <p:spPr bwMode="auto">
              <a:xfrm>
                <a:off x="45" y="572"/>
                <a:ext cx="397" cy="429"/>
              </a:xfrm>
              <a:prstGeom prst="cube">
                <a:avLst>
                  <a:gd name="adj" fmla="val 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" name="Text Box 188"/>
              <p:cNvSpPr txBox="1">
                <a:spLocks noChangeArrowheads="1"/>
              </p:cNvSpPr>
              <p:nvPr/>
            </p:nvSpPr>
            <p:spPr bwMode="auto">
              <a:xfrm>
                <a:off x="0" y="708"/>
                <a:ext cx="506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altLang="ko-KR" sz="1400" b="1">
                    <a:latin typeface="Arial Narrow" pitchFamily="34" charset="0"/>
                    <a:ea typeface="Gulim" pitchFamily="34" charset="-127"/>
                  </a:rPr>
                  <a:t>POCT</a:t>
                </a:r>
                <a:r>
                  <a:rPr lang="ru-RU" altLang="ko-KR" sz="1400">
                    <a:latin typeface="Verdana" pitchFamily="34" charset="0"/>
                  </a:rPr>
                  <a:t> </a:t>
                </a:r>
                <a:endParaRPr lang="ru-RU" sz="1400">
                  <a:latin typeface="Verdana" pitchFamily="34" charset="0"/>
                </a:endParaRPr>
              </a:p>
            </p:txBody>
          </p:sp>
        </p:grpSp>
        <p:grpSp>
          <p:nvGrpSpPr>
            <p:cNvPr id="86" name="Group 189"/>
            <p:cNvGrpSpPr>
              <a:grpSpLocks/>
            </p:cNvGrpSpPr>
            <p:nvPr/>
          </p:nvGrpSpPr>
          <p:grpSpPr bwMode="auto">
            <a:xfrm>
              <a:off x="468313" y="5013325"/>
              <a:ext cx="803275" cy="681038"/>
              <a:chOff x="0" y="572"/>
              <a:chExt cx="506" cy="429"/>
            </a:xfrm>
          </p:grpSpPr>
          <p:sp>
            <p:nvSpPr>
              <p:cNvPr id="106" name="AutoShape 190"/>
              <p:cNvSpPr>
                <a:spLocks noChangeArrowheads="1"/>
              </p:cNvSpPr>
              <p:nvPr/>
            </p:nvSpPr>
            <p:spPr bwMode="auto">
              <a:xfrm>
                <a:off x="45" y="572"/>
                <a:ext cx="397" cy="429"/>
              </a:xfrm>
              <a:prstGeom prst="cube">
                <a:avLst>
                  <a:gd name="adj" fmla="val 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" name="Text Box 191"/>
              <p:cNvSpPr txBox="1">
                <a:spLocks noChangeArrowheads="1"/>
              </p:cNvSpPr>
              <p:nvPr/>
            </p:nvSpPr>
            <p:spPr bwMode="auto">
              <a:xfrm>
                <a:off x="0" y="708"/>
                <a:ext cx="506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altLang="ko-KR" sz="1400" b="1">
                    <a:latin typeface="Arial Narrow" pitchFamily="34" charset="0"/>
                    <a:ea typeface="Gulim" pitchFamily="34" charset="-127"/>
                  </a:rPr>
                  <a:t>POCT</a:t>
                </a:r>
                <a:r>
                  <a:rPr lang="ru-RU" altLang="ko-KR" sz="1400">
                    <a:latin typeface="Verdana" pitchFamily="34" charset="0"/>
                  </a:rPr>
                  <a:t> </a:t>
                </a:r>
                <a:endParaRPr lang="ru-RU" sz="1400">
                  <a:latin typeface="Verdana" pitchFamily="34" charset="0"/>
                </a:endParaRPr>
              </a:p>
            </p:txBody>
          </p:sp>
        </p:grpSp>
        <p:grpSp>
          <p:nvGrpSpPr>
            <p:cNvPr id="87" name="Group 192"/>
            <p:cNvGrpSpPr>
              <a:grpSpLocks/>
            </p:cNvGrpSpPr>
            <p:nvPr/>
          </p:nvGrpSpPr>
          <p:grpSpPr bwMode="auto">
            <a:xfrm>
              <a:off x="7380288" y="5229225"/>
              <a:ext cx="701675" cy="681038"/>
              <a:chOff x="0" y="572"/>
              <a:chExt cx="442" cy="429"/>
            </a:xfrm>
          </p:grpSpPr>
          <p:sp>
            <p:nvSpPr>
              <p:cNvPr id="104" name="AutoShape 193"/>
              <p:cNvSpPr>
                <a:spLocks noChangeArrowheads="1"/>
              </p:cNvSpPr>
              <p:nvPr/>
            </p:nvSpPr>
            <p:spPr bwMode="auto">
              <a:xfrm>
                <a:off x="45" y="572"/>
                <a:ext cx="397" cy="429"/>
              </a:xfrm>
              <a:prstGeom prst="cube">
                <a:avLst>
                  <a:gd name="adj" fmla="val 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" name="Text Box 194"/>
              <p:cNvSpPr txBox="1">
                <a:spLocks noChangeArrowheads="1"/>
              </p:cNvSpPr>
              <p:nvPr/>
            </p:nvSpPr>
            <p:spPr bwMode="auto">
              <a:xfrm>
                <a:off x="0" y="708"/>
                <a:ext cx="40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altLang="ko-KR" sz="1400" b="1" dirty="0">
                    <a:latin typeface="Arial Narrow" pitchFamily="34" charset="0"/>
                    <a:ea typeface="Gulim" pitchFamily="34" charset="-127"/>
                  </a:rPr>
                  <a:t>POCT</a:t>
                </a:r>
                <a:r>
                  <a:rPr lang="ru-RU" altLang="ko-KR" sz="1400" dirty="0">
                    <a:latin typeface="Verdana" pitchFamily="34" charset="0"/>
                  </a:rPr>
                  <a:t> </a:t>
                </a:r>
                <a:endParaRPr lang="ru-RU" sz="1400" dirty="0">
                  <a:latin typeface="Verdana" pitchFamily="34" charset="0"/>
                </a:endParaRPr>
              </a:p>
            </p:txBody>
          </p:sp>
        </p:grpSp>
        <p:grpSp>
          <p:nvGrpSpPr>
            <p:cNvPr id="88" name="Group 195"/>
            <p:cNvGrpSpPr>
              <a:grpSpLocks/>
            </p:cNvGrpSpPr>
            <p:nvPr/>
          </p:nvGrpSpPr>
          <p:grpSpPr bwMode="auto">
            <a:xfrm>
              <a:off x="8316913" y="4508500"/>
              <a:ext cx="803275" cy="681038"/>
              <a:chOff x="0" y="572"/>
              <a:chExt cx="506" cy="429"/>
            </a:xfrm>
          </p:grpSpPr>
          <p:sp>
            <p:nvSpPr>
              <p:cNvPr id="102" name="AutoShape 196"/>
              <p:cNvSpPr>
                <a:spLocks noChangeArrowheads="1"/>
              </p:cNvSpPr>
              <p:nvPr/>
            </p:nvSpPr>
            <p:spPr bwMode="auto">
              <a:xfrm>
                <a:off x="45" y="572"/>
                <a:ext cx="397" cy="429"/>
              </a:xfrm>
              <a:prstGeom prst="cube">
                <a:avLst>
                  <a:gd name="adj" fmla="val 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" name="Text Box 197"/>
              <p:cNvSpPr txBox="1">
                <a:spLocks noChangeArrowheads="1"/>
              </p:cNvSpPr>
              <p:nvPr/>
            </p:nvSpPr>
            <p:spPr bwMode="auto">
              <a:xfrm>
                <a:off x="0" y="708"/>
                <a:ext cx="506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altLang="ko-KR" sz="1400" b="1">
                    <a:latin typeface="Arial Narrow" pitchFamily="34" charset="0"/>
                    <a:ea typeface="Gulim" pitchFamily="34" charset="-127"/>
                  </a:rPr>
                  <a:t>POCT</a:t>
                </a:r>
                <a:r>
                  <a:rPr lang="ru-RU" altLang="ko-KR" sz="1400">
                    <a:latin typeface="Verdana" pitchFamily="34" charset="0"/>
                  </a:rPr>
                  <a:t> </a:t>
                </a:r>
                <a:endParaRPr lang="ru-RU" sz="1400">
                  <a:latin typeface="Verdana" pitchFamily="34" charset="0"/>
                </a:endParaRPr>
              </a:p>
            </p:txBody>
          </p:sp>
        </p:grpSp>
        <p:sp>
          <p:nvSpPr>
            <p:cNvPr id="89" name="AutoShape 198"/>
            <p:cNvSpPr>
              <a:spLocks noChangeArrowheads="1"/>
            </p:cNvSpPr>
            <p:nvPr/>
          </p:nvSpPr>
          <p:spPr bwMode="auto">
            <a:xfrm>
              <a:off x="5405438" y="611188"/>
              <a:ext cx="630237" cy="681037"/>
            </a:xfrm>
            <a:prstGeom prst="cube">
              <a:avLst>
                <a:gd name="adj" fmla="val 25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Text Box 199"/>
            <p:cNvSpPr txBox="1">
              <a:spLocks noChangeArrowheads="1"/>
            </p:cNvSpPr>
            <p:nvPr/>
          </p:nvSpPr>
          <p:spPr bwMode="auto">
            <a:xfrm>
              <a:off x="5334000" y="827088"/>
              <a:ext cx="802961" cy="37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altLang="ko-KR" sz="1400" b="1">
                  <a:latin typeface="Arial Narrow" pitchFamily="34" charset="0"/>
                  <a:ea typeface="Gulim" pitchFamily="34" charset="-127"/>
                </a:rPr>
                <a:t>POCT</a:t>
              </a:r>
              <a:r>
                <a:rPr lang="ru-RU" altLang="ko-KR" sz="1400">
                  <a:latin typeface="Verdana" pitchFamily="34" charset="0"/>
                </a:rPr>
                <a:t> </a:t>
              </a:r>
              <a:endParaRPr lang="ru-RU" sz="1400">
                <a:latin typeface="Verdana" pitchFamily="34" charset="0"/>
              </a:endParaRPr>
            </a:p>
          </p:txBody>
        </p:sp>
        <p:grpSp>
          <p:nvGrpSpPr>
            <p:cNvPr id="91" name="Group 200"/>
            <p:cNvGrpSpPr>
              <a:grpSpLocks/>
            </p:cNvGrpSpPr>
            <p:nvPr/>
          </p:nvGrpSpPr>
          <p:grpSpPr bwMode="auto">
            <a:xfrm>
              <a:off x="3995738" y="620713"/>
              <a:ext cx="803275" cy="681037"/>
              <a:chOff x="0" y="572"/>
              <a:chExt cx="506" cy="429"/>
            </a:xfrm>
          </p:grpSpPr>
          <p:sp>
            <p:nvSpPr>
              <p:cNvPr id="100" name="AutoShape 201"/>
              <p:cNvSpPr>
                <a:spLocks noChangeArrowheads="1"/>
              </p:cNvSpPr>
              <p:nvPr/>
            </p:nvSpPr>
            <p:spPr bwMode="auto">
              <a:xfrm>
                <a:off x="45" y="572"/>
                <a:ext cx="397" cy="429"/>
              </a:xfrm>
              <a:prstGeom prst="cube">
                <a:avLst>
                  <a:gd name="adj" fmla="val 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1" name="Text Box 202"/>
              <p:cNvSpPr txBox="1">
                <a:spLocks noChangeArrowheads="1"/>
              </p:cNvSpPr>
              <p:nvPr/>
            </p:nvSpPr>
            <p:spPr bwMode="auto">
              <a:xfrm>
                <a:off x="0" y="708"/>
                <a:ext cx="506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altLang="ko-KR" sz="1400" b="1">
                    <a:latin typeface="Arial Narrow" pitchFamily="34" charset="0"/>
                    <a:ea typeface="Gulim" pitchFamily="34" charset="-127"/>
                  </a:rPr>
                  <a:t>POCT</a:t>
                </a:r>
                <a:r>
                  <a:rPr lang="ru-RU" altLang="ko-KR" sz="1400">
                    <a:latin typeface="Verdana" pitchFamily="34" charset="0"/>
                  </a:rPr>
                  <a:t> </a:t>
                </a:r>
                <a:endParaRPr lang="ru-RU" sz="1400">
                  <a:latin typeface="Verdana" pitchFamily="34" charset="0"/>
                </a:endParaRPr>
              </a:p>
            </p:txBody>
          </p:sp>
        </p:grpSp>
        <p:sp>
          <p:nvSpPr>
            <p:cNvPr id="92" name="Rectangle 203"/>
            <p:cNvSpPr>
              <a:spLocks noChangeArrowheads="1"/>
            </p:cNvSpPr>
            <p:nvPr/>
          </p:nvSpPr>
          <p:spPr bwMode="auto">
            <a:xfrm>
              <a:off x="3419475" y="3893362"/>
              <a:ext cx="1560513" cy="90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ru-RU" altLang="ko-KR" sz="1400" b="1">
                  <a:latin typeface="Arial Narrow" pitchFamily="34" charset="0"/>
                </a:rPr>
                <a:t>Провайдер прикладных услуг (ППУ)</a:t>
              </a:r>
            </a:p>
          </p:txBody>
        </p:sp>
        <p:sp>
          <p:nvSpPr>
            <p:cNvPr id="93" name="Line 204"/>
            <p:cNvSpPr>
              <a:spLocks noChangeShapeType="1"/>
            </p:cNvSpPr>
            <p:nvPr/>
          </p:nvSpPr>
          <p:spPr bwMode="auto">
            <a:xfrm flipV="1">
              <a:off x="1654175" y="3141663"/>
              <a:ext cx="2557463" cy="382587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Rectangle 205"/>
            <p:cNvSpPr>
              <a:spLocks noChangeArrowheads="1"/>
            </p:cNvSpPr>
            <p:nvPr/>
          </p:nvSpPr>
          <p:spPr bwMode="auto">
            <a:xfrm>
              <a:off x="7518400" y="2654300"/>
              <a:ext cx="177800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5" name="Group 206"/>
            <p:cNvGrpSpPr>
              <a:grpSpLocks/>
            </p:cNvGrpSpPr>
            <p:nvPr/>
          </p:nvGrpSpPr>
          <p:grpSpPr bwMode="auto">
            <a:xfrm>
              <a:off x="0" y="3173413"/>
              <a:ext cx="803275" cy="681037"/>
              <a:chOff x="0" y="572"/>
              <a:chExt cx="506" cy="429"/>
            </a:xfrm>
          </p:grpSpPr>
          <p:sp>
            <p:nvSpPr>
              <p:cNvPr id="98" name="AutoShape 207"/>
              <p:cNvSpPr>
                <a:spLocks noChangeArrowheads="1"/>
              </p:cNvSpPr>
              <p:nvPr/>
            </p:nvSpPr>
            <p:spPr bwMode="auto">
              <a:xfrm>
                <a:off x="45" y="572"/>
                <a:ext cx="397" cy="429"/>
              </a:xfrm>
              <a:prstGeom prst="cube">
                <a:avLst>
                  <a:gd name="adj" fmla="val 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" name="Text Box 208"/>
              <p:cNvSpPr txBox="1">
                <a:spLocks noChangeArrowheads="1"/>
              </p:cNvSpPr>
              <p:nvPr/>
            </p:nvSpPr>
            <p:spPr bwMode="auto">
              <a:xfrm>
                <a:off x="0" y="708"/>
                <a:ext cx="506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altLang="ko-KR" sz="1400" b="1">
                    <a:latin typeface="Arial Narrow" pitchFamily="34" charset="0"/>
                    <a:ea typeface="Gulim" pitchFamily="34" charset="-127"/>
                  </a:rPr>
                  <a:t>POCT</a:t>
                </a:r>
                <a:r>
                  <a:rPr lang="ru-RU" altLang="ko-KR" sz="1400">
                    <a:latin typeface="Verdana" pitchFamily="34" charset="0"/>
                  </a:rPr>
                  <a:t> </a:t>
                </a:r>
                <a:endParaRPr lang="ru-RU" sz="1400">
                  <a:latin typeface="Verdana" pitchFamily="34" charset="0"/>
                </a:endParaRPr>
              </a:p>
            </p:txBody>
          </p:sp>
        </p:grpSp>
        <p:sp>
          <p:nvSpPr>
            <p:cNvPr id="96" name="Text Box 169"/>
            <p:cNvSpPr txBox="1">
              <a:spLocks noChangeArrowheads="1"/>
            </p:cNvSpPr>
            <p:nvPr/>
          </p:nvSpPr>
          <p:spPr bwMode="auto">
            <a:xfrm>
              <a:off x="7451724" y="2322061"/>
              <a:ext cx="2134346" cy="64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 dirty="0" smtClean="0">
                  <a:latin typeface="Arial Narrow" pitchFamily="34" charset="0"/>
                </a:rPr>
                <a:t>Конфиденциальная  </a:t>
              </a:r>
              <a:r>
                <a:rPr lang="ru-RU" sz="1400" b="1" dirty="0">
                  <a:latin typeface="Arial Narrow" pitchFamily="34" charset="0"/>
                </a:rPr>
                <a:t>база данных</a:t>
              </a:r>
            </a:p>
          </p:txBody>
        </p:sp>
        <p:sp>
          <p:nvSpPr>
            <p:cNvPr id="97" name="Text Box 160"/>
            <p:cNvSpPr txBox="1">
              <a:spLocks noChangeArrowheads="1"/>
            </p:cNvSpPr>
            <p:nvPr/>
          </p:nvSpPr>
          <p:spPr bwMode="auto">
            <a:xfrm>
              <a:off x="6973063" y="3355975"/>
              <a:ext cx="12890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600" b="1" dirty="0">
                  <a:latin typeface="Arial Narrow" pitchFamily="34" charset="0"/>
                </a:rPr>
                <a:t>Поликлиника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8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dirty="0"/>
              <a:t>ЧИПЫ ДЛЯ БИОТЕХНОСФЕРЫ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84213" y="1844824"/>
            <a:ext cx="7920037" cy="368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  </a:t>
            </a:r>
            <a:r>
              <a:rPr lang="ru-RU" sz="2800" b="1" dirty="0">
                <a:solidFill>
                  <a:srgbClr val="003399"/>
                </a:solidFill>
                <a:latin typeface="Times New Roman" pitchFamily="18" charset="0"/>
              </a:rPr>
              <a:t>Чипы (устройства):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 паспортно-визовых документов,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 биометрические,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 глобальной навигации,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 локальной навигации,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 медико-биологические,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ru-RU" sz="2800" dirty="0" err="1">
                <a:solidFill>
                  <a:srgbClr val="003399"/>
                </a:solidFill>
                <a:latin typeface="Times New Roman" pitchFamily="18" charset="0"/>
              </a:rPr>
              <a:t>радиокоммуникационные</a:t>
            </a: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 сенсорные (чипы-кластеры типа </a:t>
            </a:r>
            <a:r>
              <a:rPr lang="en-US" sz="2800" dirty="0">
                <a:solidFill>
                  <a:srgbClr val="003399"/>
                </a:solidFill>
                <a:latin typeface="Times New Roman" pitchFamily="18" charset="0"/>
              </a:rPr>
              <a:t>“</a:t>
            </a:r>
            <a:r>
              <a:rPr lang="ru-RU" sz="2800" dirty="0">
                <a:solidFill>
                  <a:srgbClr val="003399"/>
                </a:solidFill>
                <a:latin typeface="Times New Roman" pitchFamily="18" charset="0"/>
              </a:rPr>
              <a:t>умная пыль</a:t>
            </a:r>
            <a:r>
              <a:rPr lang="en-US" sz="2800" dirty="0">
                <a:solidFill>
                  <a:srgbClr val="003399"/>
                </a:solidFill>
                <a:latin typeface="Times New Roman" pitchFamily="18" charset="0"/>
              </a:rPr>
              <a:t>”</a:t>
            </a:r>
            <a:r>
              <a:rPr lang="ru-RU" sz="2800" dirty="0" smtClean="0">
                <a:solidFill>
                  <a:srgbClr val="003399"/>
                </a:solidFill>
                <a:latin typeface="Times New Roman" pitchFamily="18" charset="0"/>
              </a:rPr>
              <a:t>).</a:t>
            </a:r>
            <a:endParaRPr lang="ru-RU" sz="2800" dirty="0">
              <a:solidFill>
                <a:srgbClr val="00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dirty="0"/>
              <a:t>МОЛЕКУЛЯРНАЯ ЭКСПРЕСС-ДИАГНОСТИКА “</a:t>
            </a:r>
            <a:r>
              <a:rPr lang="en-GB" dirty="0"/>
              <a:t>IN</a:t>
            </a:r>
            <a:r>
              <a:rPr lang="ru-RU" dirty="0"/>
              <a:t>-</a:t>
            </a:r>
            <a:r>
              <a:rPr lang="en-GB" dirty="0"/>
              <a:t>VITRO</a:t>
            </a:r>
            <a:r>
              <a:rPr lang="ru-RU" dirty="0"/>
              <a:t>”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787744" y="1730723"/>
            <a:ext cx="1601788" cy="1028700"/>
            <a:chOff x="1443" y="838"/>
            <a:chExt cx="1939" cy="1254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443" y="838"/>
              <a:ext cx="1939" cy="1254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674" y="954"/>
              <a:ext cx="1525" cy="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chemeClr val="accent2"/>
                  </a:solidFill>
                  <a:latin typeface="Calibri" pitchFamily="34" charset="0"/>
                </a:rPr>
                <a:t>Конструкции:</a:t>
              </a:r>
            </a:p>
            <a:p>
              <a:pPr algn="ctr" eaLnBrk="1" hangingPunct="1"/>
              <a:r>
                <a:rPr lang="ru-RU" sz="1200" dirty="0">
                  <a:solidFill>
                    <a:schemeClr val="accent2"/>
                  </a:solidFill>
                  <a:latin typeface="Calibri" pitchFamily="34" charset="0"/>
                </a:rPr>
                <a:t>картриджи:</a:t>
              </a:r>
            </a:p>
            <a:p>
              <a:pPr algn="ctr" eaLnBrk="1" hangingPunct="1"/>
              <a:r>
                <a:rPr lang="ru-RU" sz="1200" dirty="0">
                  <a:solidFill>
                    <a:schemeClr val="accent2"/>
                  </a:solidFill>
                  <a:latin typeface="Calibri" pitchFamily="34" charset="0"/>
                </a:rPr>
                <a:t>матричные,</a:t>
              </a:r>
            </a:p>
            <a:p>
              <a:pPr algn="ctr" eaLnBrk="1" hangingPunct="1"/>
              <a:r>
                <a:rPr lang="ru-RU" sz="1200" dirty="0">
                  <a:solidFill>
                    <a:schemeClr val="accent2"/>
                  </a:solidFill>
                  <a:latin typeface="Calibri" pitchFamily="34" charset="0"/>
                </a:rPr>
                <a:t>капиллярные</a:t>
              </a:r>
              <a:endParaRPr lang="ru-RU" dirty="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448187" y="1749607"/>
            <a:ext cx="1603375" cy="1030288"/>
            <a:chOff x="6289" y="1059"/>
            <a:chExt cx="1940" cy="1255"/>
          </a:xfrm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289" y="1059"/>
              <a:ext cx="1940" cy="1254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497" y="1128"/>
              <a:ext cx="1584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200" b="1">
                  <a:solidFill>
                    <a:schemeClr val="accent2"/>
                  </a:solidFill>
                  <a:latin typeface="Calibri" pitchFamily="34" charset="0"/>
                </a:rPr>
                <a:t>Материалы:</a:t>
              </a:r>
            </a:p>
            <a:p>
              <a:pPr algn="ctr" eaLnBrk="1" hangingPunct="1"/>
              <a:r>
                <a:rPr lang="ru-RU" sz="1200">
                  <a:solidFill>
                    <a:schemeClr val="accent2"/>
                  </a:solidFill>
                  <a:latin typeface="Calibri" pitchFamily="34" charset="0"/>
                </a:rPr>
                <a:t>сорбенты,</a:t>
              </a:r>
            </a:p>
            <a:p>
              <a:pPr algn="ctr" eaLnBrk="1" hangingPunct="1"/>
              <a:r>
                <a:rPr lang="ru-RU" sz="1200">
                  <a:solidFill>
                    <a:schemeClr val="accent2"/>
                  </a:solidFill>
                  <a:latin typeface="Calibri" pitchFamily="34" charset="0"/>
                </a:rPr>
                <a:t>кремний,</a:t>
              </a:r>
            </a:p>
            <a:p>
              <a:pPr algn="ctr" eaLnBrk="1" hangingPunct="1"/>
              <a:r>
                <a:rPr lang="ru-RU" sz="1200">
                  <a:solidFill>
                    <a:schemeClr val="accent2"/>
                  </a:solidFill>
                  <a:latin typeface="Calibri" pitchFamily="34" charset="0"/>
                </a:rPr>
                <a:t>полимеры,</a:t>
              </a:r>
            </a:p>
            <a:p>
              <a:pPr algn="ctr" eaLnBrk="1" hangingPunct="1"/>
              <a:r>
                <a:rPr lang="ru-RU" sz="1200">
                  <a:solidFill>
                    <a:schemeClr val="accent2"/>
                  </a:solidFill>
                  <a:latin typeface="Calibri" pitchFamily="34" charset="0"/>
                </a:rPr>
                <a:t>стекло.</a:t>
              </a:r>
              <a:endParaRPr lang="ru-RU">
                <a:solidFill>
                  <a:schemeClr val="accent2"/>
                </a:solidFill>
                <a:latin typeface="Calibri" pitchFamily="34" charset="0"/>
              </a:endParaRPr>
            </a:p>
          </p:txBody>
        </p:sp>
      </p:grp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8182" y="5949280"/>
            <a:ext cx="4433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 dirty="0">
                <a:solidFill>
                  <a:srgbClr val="000099"/>
                </a:solidFill>
                <a:latin typeface="Calibri" pitchFamily="34" charset="0"/>
              </a:rPr>
              <a:t>Анализируемые среды</a:t>
            </a:r>
            <a:r>
              <a:rPr lang="ru-RU" sz="1400" dirty="0">
                <a:solidFill>
                  <a:srgbClr val="000099"/>
                </a:solidFill>
                <a:latin typeface="Calibri" pitchFamily="34" charset="0"/>
              </a:rPr>
              <a:t>: кровь, моча, слюна, газы в жидких средах, выдыхаемый воздух.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182" y="5019675"/>
            <a:ext cx="45184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 dirty="0">
                <a:solidFill>
                  <a:srgbClr val="990099"/>
                </a:solidFill>
                <a:latin typeface="Calibri" pitchFamily="34" charset="0"/>
              </a:rPr>
              <a:t>Процессы:</a:t>
            </a:r>
            <a:r>
              <a:rPr lang="ru-RU" sz="1400" dirty="0">
                <a:solidFill>
                  <a:srgbClr val="990099"/>
                </a:solidFill>
                <a:latin typeface="Calibri" pitchFamily="34" charset="0"/>
              </a:rPr>
              <a:t> сорбция, </a:t>
            </a:r>
            <a:r>
              <a:rPr lang="ru-RU" sz="1400" dirty="0" err="1">
                <a:solidFill>
                  <a:srgbClr val="990099"/>
                </a:solidFill>
                <a:latin typeface="Calibri" pitchFamily="34" charset="0"/>
              </a:rPr>
              <a:t>хроматографическое</a:t>
            </a:r>
            <a:r>
              <a:rPr lang="ru-RU" sz="1400" dirty="0">
                <a:solidFill>
                  <a:srgbClr val="990099"/>
                </a:solidFill>
                <a:latin typeface="Calibri" pitchFamily="34" charset="0"/>
              </a:rPr>
              <a:t> разделение, электрофорез, </a:t>
            </a:r>
            <a:r>
              <a:rPr lang="ru-RU" sz="1400" dirty="0" err="1">
                <a:solidFill>
                  <a:srgbClr val="990099"/>
                </a:solidFill>
                <a:latin typeface="Calibri" pitchFamily="34" charset="0"/>
              </a:rPr>
              <a:t>термоциклирование</a:t>
            </a:r>
            <a:r>
              <a:rPr lang="ru-RU" sz="1400" dirty="0">
                <a:solidFill>
                  <a:srgbClr val="990099"/>
                </a:solidFill>
                <a:latin typeface="Calibri" pitchFamily="34" charset="0"/>
              </a:rPr>
              <a:t>, полимеразная цепная реакция (ПЦР), оптическое рассеяние, флюоресценция.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125" y="2778307"/>
            <a:ext cx="3657600" cy="2220913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2" t="31279" b="18983"/>
          <a:stretch/>
        </p:blipFill>
        <p:spPr bwMode="auto">
          <a:xfrm>
            <a:off x="4631271" y="3502469"/>
            <a:ext cx="4394200" cy="268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461933" y="5949280"/>
            <a:ext cx="46002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rgbClr val="000099"/>
                </a:solidFill>
                <a:latin typeface="Calibri" pitchFamily="34" charset="0"/>
              </a:rPr>
              <a:t>ФСР </a:t>
            </a: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– ферментативная система рестрикции;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b="1" dirty="0" smtClean="0">
                <a:solidFill>
                  <a:srgbClr val="000099"/>
                </a:solidFill>
                <a:latin typeface="Calibri" pitchFamily="34" charset="0"/>
              </a:rPr>
              <a:t>ПЦР</a:t>
            </a: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 – полимеразная цепная реакция; </a:t>
            </a:r>
            <a:r>
              <a:rPr lang="ru-RU" sz="1400" b="1" dirty="0" smtClean="0">
                <a:solidFill>
                  <a:srgbClr val="000099"/>
                </a:solidFill>
                <a:latin typeface="Calibri" pitchFamily="34" charset="0"/>
              </a:rPr>
              <a:t>ЭФ</a:t>
            </a: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 - электрофорез</a:t>
            </a:r>
            <a:endParaRPr lang="ru-RU" sz="1400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42" y="1655780"/>
            <a:ext cx="2768348" cy="155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0" t="50305" r="50000" b="38309"/>
          <a:stretch/>
        </p:blipFill>
        <p:spPr bwMode="auto">
          <a:xfrm rot="5400000">
            <a:off x="6554570" y="3124224"/>
            <a:ext cx="441765" cy="49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2089" y="1268760"/>
            <a:ext cx="436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ЛАБОРАТОРИИ НА ЧИПЕ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6233" y="1124744"/>
            <a:ext cx="4364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</a:rPr>
              <a:t>ОТ МИКРОФЛЮИДНОГО ЧИПА</a:t>
            </a:r>
            <a:br>
              <a:rPr lang="ru-RU" sz="1400" b="1" dirty="0" smtClean="0">
                <a:solidFill>
                  <a:srgbClr val="000099"/>
                </a:solidFill>
              </a:rPr>
            </a:br>
            <a:r>
              <a:rPr lang="ru-RU" sz="1400" b="1" dirty="0" smtClean="0">
                <a:solidFill>
                  <a:srgbClr val="000099"/>
                </a:solidFill>
              </a:rPr>
              <a:t>К ГИБРИДНО-ИНТЕГРИРОВАННОЙ</a:t>
            </a:r>
            <a:br>
              <a:rPr lang="ru-RU" sz="1400" b="1" dirty="0" smtClean="0">
                <a:solidFill>
                  <a:srgbClr val="000099"/>
                </a:solidFill>
              </a:rPr>
            </a:br>
            <a:r>
              <a:rPr lang="ru-RU" sz="1400" b="1" dirty="0" smtClean="0">
                <a:solidFill>
                  <a:srgbClr val="000099"/>
                </a:solidFill>
              </a:rPr>
              <a:t>АНАЛИТИЧЕСКОЙ СИСТЕМЕ</a:t>
            </a:r>
            <a:endParaRPr lang="ru-RU" sz="1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СОВРЕМЕННЫЕ </a:t>
            </a:r>
            <a:r>
              <a:rPr lang="ru-RU" dirty="0"/>
              <a:t>НАПРАВЛЕНИЯ РАЗВИТИЯ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ТЕХНОЛОГИЙ </a:t>
            </a:r>
            <a:r>
              <a:rPr lang="ru-RU" dirty="0"/>
              <a:t>«ИНТЕРНЕТ </a:t>
            </a:r>
            <a:r>
              <a:rPr lang="ru-RU" dirty="0" smtClean="0"/>
              <a:t>ЛЮДЕЙ»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1268762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ИНФОТЕХНОБИОИНТЕРФЕЙС</a:t>
            </a:r>
            <a:endParaRPr lang="ru-RU" sz="2800" b="1" dirty="0">
              <a:solidFill>
                <a:srgbClr val="000099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163541"/>
              </p:ext>
            </p:extLst>
          </p:nvPr>
        </p:nvGraphicFramePr>
        <p:xfrm>
          <a:off x="374849" y="1916834"/>
          <a:ext cx="8229599" cy="4176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726"/>
                <a:gridCol w="3392358"/>
                <a:gridCol w="4382515"/>
              </a:tblGrid>
              <a:tr h="696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 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Функции, </a:t>
                      </a:r>
                      <a:r>
                        <a:rPr lang="ru-RU" sz="1600" dirty="0">
                          <a:effectLst/>
                        </a:rPr>
                        <a:t>назначение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  <a:tr h="696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Биометрическая идентификация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Идентификация личности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  <a:tr h="696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Биомедицинская </a:t>
                      </a:r>
                      <a:r>
                        <a:rPr lang="ru-RU" sz="1600" b="1" dirty="0" err="1">
                          <a:effectLst/>
                        </a:rPr>
                        <a:t>сенсорика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Контроль физического состояния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  <a:tr h="696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Биоэлектронное управление 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Нефармакологическая коррекция состояния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  <a:tr h="696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Бионическое замещение</a:t>
                      </a:r>
                      <a:endParaRPr lang="ru-RU" sz="16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Искусственные органы, </a:t>
                      </a:r>
                      <a:r>
                        <a:rPr lang="ru-RU" sz="1600" b="1" dirty="0" err="1">
                          <a:effectLst/>
                        </a:rPr>
                        <a:t>биомиметика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  <a:tr h="696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Биоинформационная интеграция 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Персонифицированные </a:t>
                      </a:r>
                      <a:r>
                        <a:rPr lang="ru-RU" sz="1600" b="1" dirty="0" err="1">
                          <a:effectLst/>
                        </a:rPr>
                        <a:t>инфосетевые</a:t>
                      </a:r>
                      <a:r>
                        <a:rPr lang="ru-RU" sz="1600" b="1" dirty="0">
                          <a:effectLst/>
                        </a:rPr>
                        <a:t> системы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dirty="0"/>
              <a:t>ДИСТАНЦИОННОЕ УПРАВЛЕНИЕ МОТОРИКОЙ БИООБЪЕКТА</a:t>
            </a:r>
          </a:p>
        </p:txBody>
      </p:sp>
      <p:pic>
        <p:nvPicPr>
          <p:cNvPr id="7" name="Picture 6" descr="lucc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9" t="11705"/>
          <a:stretch>
            <a:fillRect/>
          </a:stretch>
        </p:blipFill>
        <p:spPr bwMode="auto">
          <a:xfrm>
            <a:off x="3278188" y="1457847"/>
            <a:ext cx="20161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476"/>
            <a:ext cx="2413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89" y="3277658"/>
            <a:ext cx="8493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/>
          <p:cNvSpPr/>
          <p:nvPr/>
        </p:nvSpPr>
        <p:spPr>
          <a:xfrm rot="17958504">
            <a:off x="2969419" y="2261394"/>
            <a:ext cx="333375" cy="13890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-107950" y="1104925"/>
            <a:ext cx="368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Электронная система </a:t>
            </a:r>
          </a:p>
          <a:p>
            <a:pPr algn="ct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(радиоканал, вычислительный блок)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44396"/>
              </p:ext>
            </p:extLst>
          </p:nvPr>
        </p:nvGraphicFramePr>
        <p:xfrm>
          <a:off x="6155184" y="1334541"/>
          <a:ext cx="2881312" cy="3265486"/>
        </p:xfrm>
        <a:graphic>
          <a:graphicData uri="http://schemas.openxmlformats.org/drawingml/2006/table">
            <a:tbl>
              <a:tblPr/>
              <a:tblGrid>
                <a:gridCol w="1728371"/>
                <a:gridCol w="1152941"/>
              </a:tblGrid>
              <a:tr h="3715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5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системы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≤2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518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Дальность действия команд управления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 500 м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51821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Сенсорно-Исполнительный модуль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511"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Акустический канал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371511"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Видеоканал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371511"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Блок управления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371511"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Исполнительный блок</a:t>
                      </a:r>
                    </a:p>
                  </a:txBody>
                  <a:tcPr marL="91449" marR="9144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39688" y="4221088"/>
            <a:ext cx="3095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925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Электронная система </a:t>
            </a:r>
          </a:p>
          <a:p>
            <a:pPr algn="ctr" eaLnBrk="1" hangingPunct="1">
              <a:lnSpc>
                <a:spcPts val="1925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управления моторикой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>
            <a:fillRect/>
          </a:stretch>
        </p:blipFill>
        <p:spPr bwMode="auto">
          <a:xfrm>
            <a:off x="225425" y="4762500"/>
            <a:ext cx="28162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трелка вниз 15"/>
          <p:cNvSpPr/>
          <p:nvPr/>
        </p:nvSpPr>
        <p:spPr>
          <a:xfrm rot="13536904">
            <a:off x="3111500" y="4035426"/>
            <a:ext cx="331787" cy="138906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7" name="Рисунок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11856" r="60088" b="13876"/>
          <a:stretch>
            <a:fillRect/>
          </a:stretch>
        </p:blipFill>
        <p:spPr bwMode="auto">
          <a:xfrm>
            <a:off x="6932530" y="5297141"/>
            <a:ext cx="1080558" cy="86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5996434" y="4619049"/>
            <a:ext cx="29527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Сверхлегкий литий-полимерный аккумулятор</a:t>
            </a:r>
          </a:p>
          <a:p>
            <a:pPr algn="ct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повышенной емкости</a:t>
            </a:r>
          </a:p>
        </p:txBody>
      </p:sp>
      <p:sp>
        <p:nvSpPr>
          <p:cNvPr id="19" name="Стрелка вниз 18"/>
          <p:cNvSpPr/>
          <p:nvPr/>
        </p:nvSpPr>
        <p:spPr>
          <a:xfrm rot="7434565">
            <a:off x="5248605" y="3492209"/>
            <a:ext cx="333375" cy="1682646"/>
          </a:xfrm>
          <a:prstGeom prst="downArrow">
            <a:avLst>
              <a:gd name="adj1" fmla="val 50000"/>
              <a:gd name="adj2" fmla="val 4685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0" name="Рисунок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00896"/>
            <a:ext cx="2413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низ 20"/>
          <p:cNvSpPr/>
          <p:nvPr/>
        </p:nvSpPr>
        <p:spPr>
          <a:xfrm rot="2819323">
            <a:off x="5243513" y="2152650"/>
            <a:ext cx="331787" cy="13890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7411" y="2420888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ИННОВАЦИИ – </a:t>
            </a:r>
            <a:br>
              <a:rPr lang="ru-RU" sz="3200" b="1" dirty="0" smtClean="0">
                <a:solidFill>
                  <a:srgbClr val="000099"/>
                </a:solidFill>
              </a:rPr>
            </a:br>
            <a:r>
              <a:rPr lang="ru-RU" sz="3200" b="1" dirty="0" smtClean="0">
                <a:solidFill>
                  <a:srgbClr val="000099"/>
                </a:solidFill>
              </a:rPr>
              <a:t>ЭТО МОТИВИРОВАННЫЕ ИНВЕСТИЦИИ</a:t>
            </a:r>
            <a:br>
              <a:rPr lang="ru-RU" sz="3200" b="1" dirty="0" smtClean="0">
                <a:solidFill>
                  <a:srgbClr val="000099"/>
                </a:solidFill>
              </a:rPr>
            </a:br>
            <a:r>
              <a:rPr lang="ru-RU" sz="3200" b="1" dirty="0" smtClean="0">
                <a:solidFill>
                  <a:srgbClr val="000099"/>
                </a:solidFill>
              </a:rPr>
              <a:t>В ЧЕЛОВЕЧЕСКИЙ КАПИТАЛ</a:t>
            </a:r>
            <a:endParaRPr lang="ru-RU" sz="3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ТЕРАГЕРЦОВЫЕ </a:t>
            </a:r>
            <a:r>
              <a:rPr lang="ru-RU" dirty="0"/>
              <a:t>ТЕХНОЛОГИИ</a:t>
            </a:r>
            <a:br>
              <a:rPr lang="ru-RU" dirty="0"/>
            </a:br>
            <a:r>
              <a:rPr lang="ru-RU" dirty="0"/>
              <a:t>НЕФОРМАКОЛОГИЧЕСКОЙ </a:t>
            </a:r>
            <a:r>
              <a:rPr lang="ru-RU" dirty="0" smtClean="0"/>
              <a:t>КОРРЕКЦИИ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363515"/>
            <a:ext cx="5876271" cy="23883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67" y="3878846"/>
            <a:ext cx="2260338" cy="2276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83" y="1820332"/>
            <a:ext cx="2867037" cy="40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107504" y="77723"/>
            <a:ext cx="8465203" cy="830997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600" dirty="0" smtClean="0"/>
              <a:t>ПЕРСОНИФИЦИРОВАННЫЕ </a:t>
            </a:r>
            <a:r>
              <a:rPr lang="ru-RU" sz="1600" dirty="0"/>
              <a:t>НОСИМЫЕ ГИБКИЕ КОНФОРМНЫЕ АВТОНОМНЫЕ ИНТЕЛЛЕКТУАЛЬНЫЕ СЕНСОРНЫЕ И КОРРЕКТИРУЮЩИЕ (УПРАВЛЯЮЩИЕ) СИСТЕМЫ </a:t>
            </a:r>
            <a:r>
              <a:rPr lang="ru-RU" sz="1600" dirty="0" smtClean="0"/>
              <a:t>ДЛЯ </a:t>
            </a:r>
            <a:r>
              <a:rPr lang="ru-RU" sz="1600" dirty="0"/>
              <a:t>«ИНТЕРНЕТА ЛЮДЕЙ»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143879"/>
              </p:ext>
            </p:extLst>
          </p:nvPr>
        </p:nvGraphicFramePr>
        <p:xfrm>
          <a:off x="467544" y="1700808"/>
          <a:ext cx="8280920" cy="4229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562"/>
                <a:gridCol w="3207764"/>
                <a:gridCol w="4615594"/>
              </a:tblGrid>
              <a:tr h="72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№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Эволюция сенсорных и корректирующих систем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Функциональные возможности, особенности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  <a:tr h="421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Умная одежда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Пассивный субстрат с размещенныеми функциональными модулями</a:t>
                      </a:r>
                      <a:endParaRPr lang="ru-RU" sz="16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  <a:tr h="421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Интеллектуальный текстиль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Активный гетерогенный субстрат – носитель функциональных свойств</a:t>
                      </a:r>
                      <a:endParaRPr lang="ru-RU" sz="16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  <a:tr h="1184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Искусственная электронная и фотонная кожа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Эпидермальные</a:t>
                      </a:r>
                      <a:r>
                        <a:rPr lang="ru-RU" sz="1600" b="1" dirty="0">
                          <a:effectLst/>
                        </a:rPr>
                        <a:t> и </a:t>
                      </a:r>
                      <a:r>
                        <a:rPr lang="ru-RU" sz="1600" b="1" dirty="0" err="1">
                          <a:effectLst/>
                        </a:rPr>
                        <a:t>трансэпидермальные</a:t>
                      </a:r>
                      <a:r>
                        <a:rPr lang="ru-RU" sz="1600" b="1" dirty="0">
                          <a:effectLst/>
                        </a:rPr>
                        <a:t> мультифункциональные гибридные интерактивные платформы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  <a:tr h="13494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Биоинтегрируемые импланты</a:t>
                      </a:r>
                      <a:endParaRPr lang="ru-RU" sz="16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Идентификаторы, стимуляторы, корректоры состояния, искусственные органы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7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NFC </a:t>
            </a:r>
            <a:r>
              <a:rPr lang="ru-RU" dirty="0"/>
              <a:t>И UHF </a:t>
            </a:r>
            <a:br>
              <a:rPr lang="ru-RU" dirty="0"/>
            </a:br>
            <a:r>
              <a:rPr lang="ru-RU" dirty="0"/>
              <a:t>RFID МЕТКИ НА ГИБКОМ НОСИТЕЛЕ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69" y="1265858"/>
            <a:ext cx="4464496" cy="260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33056"/>
            <a:ext cx="4896544" cy="23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СИСТЕМА </a:t>
            </a:r>
            <a:r>
              <a:rPr lang="ru-RU" dirty="0"/>
              <a:t>БИО- И ГЕОМОНИТОРИНГА,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ИНТЕГРИРУЕМАЯ </a:t>
            </a:r>
            <a:r>
              <a:rPr lang="ru-RU" dirty="0"/>
              <a:t>В ОДЕЖДУ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1268760"/>
            <a:ext cx="212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</a:rPr>
              <a:t>УМНАЯ ОДЕЖДА</a:t>
            </a:r>
            <a:endParaRPr lang="ru-RU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9"/>
          <a:stretch/>
        </p:blipFill>
        <p:spPr>
          <a:xfrm>
            <a:off x="1070219" y="1628800"/>
            <a:ext cx="7777457" cy="4716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7" y="1628800"/>
            <a:ext cx="2463800" cy="144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ГИБКИЕ ПЕЧАТНЫЕ И МИКРОСБОРОЧНЫЕ Т</a:t>
            </a:r>
            <a:r>
              <a:rPr lang="ru-RU" dirty="0" smtClean="0"/>
              <a:t>ЕХНОЛОГИИ </a:t>
            </a:r>
          </a:p>
          <a:p>
            <a:r>
              <a:rPr lang="ru-RU" dirty="0" smtClean="0"/>
              <a:t>ДЛЯ </a:t>
            </a:r>
            <a:r>
              <a:rPr lang="en-GB" dirty="0" smtClean="0"/>
              <a:t>“</a:t>
            </a:r>
            <a:r>
              <a:rPr lang="ru-RU" dirty="0" smtClean="0"/>
              <a:t>УМНОЙ ОДЕЖДЫ</a:t>
            </a:r>
            <a:r>
              <a:rPr lang="en-GB" dirty="0" smtClean="0"/>
              <a:t>”</a:t>
            </a:r>
            <a:endParaRPr lang="ru-RU" dirty="0"/>
          </a:p>
        </p:txBody>
      </p:sp>
      <p:sp>
        <p:nvSpPr>
          <p:cNvPr id="5" name="Прямоугольник 24"/>
          <p:cNvSpPr/>
          <p:nvPr/>
        </p:nvSpPr>
        <p:spPr>
          <a:xfrm>
            <a:off x="3253185" y="6091311"/>
            <a:ext cx="5890816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rot="10800000">
            <a:off x="0" y="996069"/>
            <a:ext cx="7447935" cy="191283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D87C0D0-F33A-475E-8190-D051DB621B93}"/>
              </a:ext>
            </a:extLst>
          </p:cNvPr>
          <p:cNvSpPr txBox="1"/>
          <p:nvPr/>
        </p:nvSpPr>
        <p:spPr>
          <a:xfrm>
            <a:off x="3003147" y="1556792"/>
            <a:ext cx="5457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печатной электроники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утоненных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бескорпусных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прецизионной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ибридной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сборки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гибкого источника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="" xmlns:a16="http://schemas.microsoft.com/office/drawing/2014/main" id="{DE4551AE-33F0-4EA1-9248-33AB1F065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68" r="51310" b="1"/>
          <a:stretch/>
        </p:blipFill>
        <p:spPr bwMode="auto">
          <a:xfrm>
            <a:off x="3275856" y="3358530"/>
            <a:ext cx="1397791" cy="151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84933FE9-3FBE-429D-A76A-2667A987F3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7199" y="3287051"/>
            <a:ext cx="1280985" cy="1617728"/>
          </a:xfrm>
          <a:prstGeom prst="rect">
            <a:avLst/>
          </a:prstGeom>
        </p:spPr>
      </p:pic>
      <p:pic>
        <p:nvPicPr>
          <p:cNvPr id="48" name="Рисунок 18" descr="C:\Users\Oleg\Documents\Bitrix24\BOXDROP\Work\Work\11_ПРЕЗЕНТАЦИИ\фото Кластер применения\81.jpg">
            <a:extLst>
              <a:ext uri="{FF2B5EF4-FFF2-40B4-BE49-F238E27FC236}">
                <a16:creationId xmlns="" xmlns:a16="http://schemas.microsoft.com/office/drawing/2014/main" id="{F3635335-9D2C-46FA-9943-51074AB9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2693"/>
            <a:ext cx="1021665" cy="90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8CDC299F-CDEE-4881-AD0F-F579D74852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19" y="3283382"/>
            <a:ext cx="1758389" cy="1621397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84B2FA40-4259-4ED4-893B-7910D70AA3A6}"/>
              </a:ext>
            </a:extLst>
          </p:cNvPr>
          <p:cNvSpPr/>
          <p:nvPr/>
        </p:nvSpPr>
        <p:spPr>
          <a:xfrm>
            <a:off x="1691680" y="4996554"/>
            <a:ext cx="13028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БК/утоненный 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</a:t>
            </a:r>
            <a:endParaRPr lang="ru-RU" sz="1350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183E4F47-4D58-4999-A237-080C60EE78E1}"/>
              </a:ext>
            </a:extLst>
          </p:cNvPr>
          <p:cNvSpPr/>
          <p:nvPr/>
        </p:nvSpPr>
        <p:spPr>
          <a:xfrm>
            <a:off x="3377315" y="4935449"/>
            <a:ext cx="126669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Печатная 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многослойная 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коммутация</a:t>
            </a:r>
            <a:endParaRPr lang="ru-RU" sz="1350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F558CEFD-5A3E-4F8D-8C78-C3FF5F87149F}"/>
              </a:ext>
            </a:extLst>
          </p:cNvPr>
          <p:cNvSpPr/>
          <p:nvPr/>
        </p:nvSpPr>
        <p:spPr>
          <a:xfrm>
            <a:off x="5004048" y="5042701"/>
            <a:ext cx="1271502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Гибридный 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прецизионный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</a:t>
            </a:r>
            <a:endParaRPr lang="ru-RU" sz="1350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E6612420-45F7-4971-BB81-3BD56AD1EAF1}"/>
              </a:ext>
            </a:extLst>
          </p:cNvPr>
          <p:cNvSpPr/>
          <p:nvPr/>
        </p:nvSpPr>
        <p:spPr>
          <a:xfrm>
            <a:off x="6444208" y="5022313"/>
            <a:ext cx="188083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Печатные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RLC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на гибкой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подложке</a:t>
            </a:r>
            <a:endParaRPr lang="ru-RU" sz="135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5B1649DB-E09A-4683-B3F0-99B449381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3368972"/>
            <a:ext cx="1500609" cy="150018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2C12D569-3D31-4A0D-91B7-CE1FA5913E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041" r="22971" b="26717"/>
          <a:stretch/>
        </p:blipFill>
        <p:spPr>
          <a:xfrm>
            <a:off x="696405" y="1477583"/>
            <a:ext cx="2078162" cy="1542615"/>
          </a:xfrm>
          <a:prstGeom prst="rect">
            <a:avLst/>
          </a:prstGeom>
        </p:spPr>
      </p:pic>
      <p:pic>
        <p:nvPicPr>
          <p:cNvPr id="1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368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ГИБКИЕ ПЕЧАТНЫЕ ТЕХНОЛОГИИ ДЛЯ ИНТЕРНЕТА ЛЮДЕЙ</a:t>
            </a:r>
            <a:endParaRPr lang="ru-RU" dirty="0"/>
          </a:p>
        </p:txBody>
      </p:sp>
      <p:sp>
        <p:nvSpPr>
          <p:cNvPr id="5" name="Прямоугольник 24"/>
          <p:cNvSpPr/>
          <p:nvPr/>
        </p:nvSpPr>
        <p:spPr>
          <a:xfrm>
            <a:off x="3253185" y="6091311"/>
            <a:ext cx="5890816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rot="10800000">
            <a:off x="0" y="996069"/>
            <a:ext cx="7447935" cy="191283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Afbeelding 20">
            <a:extLst>
              <a:ext uri="{FF2B5EF4-FFF2-40B4-BE49-F238E27FC236}">
                <a16:creationId xmlns="" xmlns:a16="http://schemas.microsoft.com/office/drawing/2014/main" id="{A761607F-EACA-47B7-BB21-5F082B235A3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44" y="1571171"/>
            <a:ext cx="3130688" cy="2204709"/>
          </a:xfrm>
          <a:prstGeom prst="rect">
            <a:avLst/>
          </a:prstGeom>
        </p:spPr>
      </p:pic>
      <p:pic>
        <p:nvPicPr>
          <p:cNvPr id="16" name="Afbeelding 17">
            <a:extLst>
              <a:ext uri="{FF2B5EF4-FFF2-40B4-BE49-F238E27FC236}">
                <a16:creationId xmlns="" xmlns:a16="http://schemas.microsoft.com/office/drawing/2014/main" id="{5F6FB1CE-8351-41E6-8338-C0A01520C5C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401" y="1323062"/>
            <a:ext cx="2635995" cy="3145573"/>
          </a:xfrm>
          <a:prstGeom prst="rect">
            <a:avLst/>
          </a:prstGeom>
        </p:spPr>
      </p:pic>
      <p:pic>
        <p:nvPicPr>
          <p:cNvPr id="17" name="Afbeelding 38" descr="C:\Users\h.vanbroekhuyzen\AppData\Local\Microsoft\Windows\INetCache\Content.Word\20170529_154907 (002).jpg">
            <a:extLst>
              <a:ext uri="{FF2B5EF4-FFF2-40B4-BE49-F238E27FC236}">
                <a16:creationId xmlns="" xmlns:a16="http://schemas.microsoft.com/office/drawing/2014/main" id="{3E4F3D6B-8347-444E-B5AD-9840C007A865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9" t="5491" r="12643" b="4598"/>
          <a:stretch/>
        </p:blipFill>
        <p:spPr bwMode="auto">
          <a:xfrm>
            <a:off x="6333285" y="2038485"/>
            <a:ext cx="2681192" cy="2830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Afbeelding 28" descr="C:\Users\h.vanbroekhuyzen\AppData\Local\Microsoft\Windows\INetCache\Content.Word\20170529_110335.jpg">
            <a:extLst>
              <a:ext uri="{FF2B5EF4-FFF2-40B4-BE49-F238E27FC236}">
                <a16:creationId xmlns="" xmlns:a16="http://schemas.microsoft.com/office/drawing/2014/main" id="{5A843047-D3CD-4023-A81F-4282CECDEE5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7" b="23602"/>
          <a:stretch/>
        </p:blipFill>
        <p:spPr bwMode="auto">
          <a:xfrm rot="10800000">
            <a:off x="3124854" y="4537680"/>
            <a:ext cx="2672529" cy="119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Afbeelding 37" descr="C:\Users\h.vanbroekhuyzen\AppData\Local\Microsoft\Windows\INetCache\Content.Word\20170529_120235.jpg">
            <a:extLst>
              <a:ext uri="{FF2B5EF4-FFF2-40B4-BE49-F238E27FC236}">
                <a16:creationId xmlns="" xmlns:a16="http://schemas.microsoft.com/office/drawing/2014/main" id="{9759A60D-8291-4509-9885-D8BB81227409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3" t="49533" b="14348"/>
          <a:stretch/>
        </p:blipFill>
        <p:spPr bwMode="auto">
          <a:xfrm>
            <a:off x="274003" y="4537681"/>
            <a:ext cx="2669305" cy="119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84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dirty="0" smtClean="0"/>
              <a:t>ЗАКЛЮЧЕНИЕ: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404640"/>
            <a:ext cx="86409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800" b="1" dirty="0" smtClean="0">
                <a:solidFill>
                  <a:srgbClr val="0033CC"/>
                </a:solidFill>
              </a:rPr>
              <a:t>“</a:t>
            </a:r>
            <a:r>
              <a:rPr lang="ru-RU" sz="2800" b="1" dirty="0" smtClean="0">
                <a:solidFill>
                  <a:srgbClr val="0033CC"/>
                </a:solidFill>
              </a:rPr>
              <a:t>Доброта </a:t>
            </a:r>
            <a:r>
              <a:rPr lang="ru-RU" sz="2800" b="1" dirty="0">
                <a:solidFill>
                  <a:srgbClr val="0033CC"/>
                </a:solidFill>
              </a:rPr>
              <a:t>– это то, что слышит глухой и видит </a:t>
            </a:r>
            <a:r>
              <a:rPr lang="ru-RU" sz="2800" b="1" dirty="0" smtClean="0">
                <a:solidFill>
                  <a:srgbClr val="0033CC"/>
                </a:solidFill>
              </a:rPr>
              <a:t>слепой</a:t>
            </a:r>
            <a:r>
              <a:rPr lang="en-GB" sz="2800" b="1" dirty="0" smtClean="0">
                <a:solidFill>
                  <a:srgbClr val="0033CC"/>
                </a:solidFill>
              </a:rPr>
              <a:t>”</a:t>
            </a:r>
            <a:r>
              <a:rPr lang="en-GB" sz="2800" b="1" dirty="0">
                <a:solidFill>
                  <a:srgbClr val="0033CC"/>
                </a:solidFill>
              </a:rPr>
              <a:t/>
            </a:r>
            <a:br>
              <a:rPr lang="en-GB" sz="2800" b="1" dirty="0">
                <a:solidFill>
                  <a:srgbClr val="0033CC"/>
                </a:solidFill>
              </a:rPr>
            </a:br>
            <a:r>
              <a:rPr lang="ru-RU" sz="2800" b="1" dirty="0" smtClean="0"/>
              <a:t>Марк </a:t>
            </a:r>
            <a:r>
              <a:rPr lang="ru-RU" sz="2800" b="1" dirty="0"/>
              <a:t>Твен</a:t>
            </a:r>
          </a:p>
          <a:p>
            <a:pPr>
              <a:lnSpc>
                <a:spcPct val="150000"/>
              </a:lnSpc>
            </a:pPr>
            <a:endParaRPr lang="en-GB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Интернет людей» - это технология социально ориентированной </a:t>
            </a:r>
            <a:r>
              <a:rPr lang="ru-RU" sz="2800" b="1" dirty="0" smtClean="0">
                <a:solidFill>
                  <a:srgbClr val="FF0000"/>
                </a:solidFill>
              </a:rPr>
              <a:t>биоинформационной </a:t>
            </a:r>
            <a:r>
              <a:rPr lang="ru-RU" sz="2800" b="1" dirty="0">
                <a:solidFill>
                  <a:srgbClr val="FF0000"/>
                </a:solidFill>
              </a:rPr>
              <a:t>интеллектуальной «доброты» ноосферы, то есть сферы разума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dirty="0"/>
              <a:t>СПАСИБО  ЗА  ВНИМАНИЕ</a:t>
            </a:r>
          </a:p>
        </p:txBody>
      </p:sp>
      <p:pic>
        <p:nvPicPr>
          <p:cNvPr id="7" name="Рисунок 5" descr="IMG_02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38" y="1412776"/>
            <a:ext cx="7056462" cy="470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0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44000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16632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СОЦИАЛЬНО-ОРИЕНТИРОВАННЫЕ</a:t>
            </a:r>
            <a:br>
              <a:rPr lang="ru-RU" dirty="0"/>
            </a:br>
            <a:r>
              <a:rPr lang="ru-RU" dirty="0"/>
              <a:t>НАЦИОНАЛЬНЫЕ ПРИОРИТЕТЫ</a:t>
            </a:r>
          </a:p>
        </p:txBody>
      </p:sp>
      <p:sp>
        <p:nvSpPr>
          <p:cNvPr id="4" name="Прямоугольник 24"/>
          <p:cNvSpPr/>
          <p:nvPr/>
        </p:nvSpPr>
        <p:spPr>
          <a:xfrm>
            <a:off x="2771800" y="669504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4688035" y="548681"/>
            <a:ext cx="3484365" cy="20012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6372225" y="2852738"/>
            <a:ext cx="1728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>
                <a:solidFill>
                  <a:srgbClr val="FF0000"/>
                </a:solidFill>
              </a:rPr>
              <a:t>Эффективность человека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600" y="2924944"/>
            <a:ext cx="1908212" cy="64633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Качество жизни человека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563938" y="3714576"/>
            <a:ext cx="19446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 dirty="0">
                <a:solidFill>
                  <a:srgbClr val="FF0000"/>
                </a:solidFill>
              </a:rPr>
              <a:t>Освоение территорий. Обеспечение человека ресурсами</a:t>
            </a:r>
          </a:p>
        </p:txBody>
      </p:sp>
      <p:sp>
        <p:nvSpPr>
          <p:cNvPr id="15" name="Блок-схема: узел 14"/>
          <p:cNvSpPr/>
          <p:nvPr/>
        </p:nvSpPr>
        <p:spPr>
          <a:xfrm>
            <a:off x="533400" y="876300"/>
            <a:ext cx="1146175" cy="1146175"/>
          </a:xfrm>
          <a:prstGeom prst="flowChartConnector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36575" y="1125538"/>
            <a:ext cx="1081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/>
              <a:t>Персонифи-цированная медицина</a:t>
            </a:r>
          </a:p>
        </p:txBody>
      </p:sp>
      <p:sp>
        <p:nvSpPr>
          <p:cNvPr id="17" name="Блок-схема: узел 16"/>
          <p:cNvSpPr/>
          <p:nvPr/>
        </p:nvSpPr>
        <p:spPr>
          <a:xfrm>
            <a:off x="2268538" y="836613"/>
            <a:ext cx="1150937" cy="1152525"/>
          </a:xfrm>
          <a:prstGeom prst="flowChartConnector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2303463" y="1052513"/>
            <a:ext cx="1081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 dirty="0"/>
              <a:t>Безопасность </a:t>
            </a:r>
            <a:r>
              <a:rPr lang="ru-RU" sz="1200" b="1" dirty="0" err="1"/>
              <a:t>жизнедея-тельности</a:t>
            </a:r>
            <a:endParaRPr lang="ru-RU" sz="1200" b="1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3132138" y="1989138"/>
            <a:ext cx="1152525" cy="1152525"/>
          </a:xfrm>
          <a:prstGeom prst="flowChartConnector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3203575" y="2276475"/>
            <a:ext cx="108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/>
              <a:t>Информаци-онная безопасность</a:t>
            </a:r>
          </a:p>
        </p:txBody>
      </p:sp>
      <p:sp>
        <p:nvSpPr>
          <p:cNvPr id="21" name="Блок-схема: узел 20"/>
          <p:cNvSpPr/>
          <p:nvPr/>
        </p:nvSpPr>
        <p:spPr>
          <a:xfrm>
            <a:off x="5940425" y="871538"/>
            <a:ext cx="1152525" cy="1150937"/>
          </a:xfrm>
          <a:prstGeom prst="flowChartConnector">
            <a:avLst/>
          </a:prstGeom>
          <a:noFill/>
          <a:ln>
            <a:solidFill>
              <a:srgbClr val="0FB1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5975350" y="1044575"/>
            <a:ext cx="1117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/>
              <a:t>Цифровые</a:t>
            </a:r>
            <a:br>
              <a:rPr lang="ru-RU" sz="1200" b="1"/>
            </a:br>
            <a:r>
              <a:rPr lang="ru-RU" sz="1200" b="1"/>
              <a:t>роботизиро-ванные производства</a:t>
            </a:r>
          </a:p>
        </p:txBody>
      </p:sp>
      <p:sp>
        <p:nvSpPr>
          <p:cNvPr id="23" name="Блок-схема: узел 22"/>
          <p:cNvSpPr/>
          <p:nvPr/>
        </p:nvSpPr>
        <p:spPr>
          <a:xfrm>
            <a:off x="7667625" y="855663"/>
            <a:ext cx="1133475" cy="1133475"/>
          </a:xfrm>
          <a:prstGeom prst="flowChartConnector">
            <a:avLst/>
          </a:prstGeom>
          <a:noFill/>
          <a:ln>
            <a:solidFill>
              <a:srgbClr val="0FB1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7596188" y="1127125"/>
            <a:ext cx="1241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/>
              <a:t>Человеко-</a:t>
            </a:r>
            <a:br>
              <a:rPr lang="ru-RU" sz="1200" b="1"/>
            </a:br>
            <a:r>
              <a:rPr lang="ru-RU" sz="1200" b="1"/>
              <a:t>замещающие</a:t>
            </a:r>
            <a:br>
              <a:rPr lang="ru-RU" sz="1200" b="1"/>
            </a:br>
            <a:r>
              <a:rPr lang="ru-RU" sz="1200" b="1"/>
              <a:t>технологии</a:t>
            </a:r>
          </a:p>
        </p:txBody>
      </p:sp>
      <p:sp>
        <p:nvSpPr>
          <p:cNvPr id="25" name="Блок-схема: узел 24"/>
          <p:cNvSpPr/>
          <p:nvPr/>
        </p:nvSpPr>
        <p:spPr>
          <a:xfrm>
            <a:off x="4932363" y="1987550"/>
            <a:ext cx="1152525" cy="1154113"/>
          </a:xfrm>
          <a:prstGeom prst="flowChartConnector">
            <a:avLst/>
          </a:prstGeom>
          <a:noFill/>
          <a:ln>
            <a:solidFill>
              <a:srgbClr val="0FB1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TextBox 29"/>
          <p:cNvSpPr txBox="1">
            <a:spLocks noChangeArrowheads="1"/>
          </p:cNvSpPr>
          <p:nvPr/>
        </p:nvSpPr>
        <p:spPr bwMode="auto">
          <a:xfrm>
            <a:off x="4964113" y="2165350"/>
            <a:ext cx="1079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/>
              <a:t>Гармонизи-рованная </a:t>
            </a:r>
            <a:br>
              <a:rPr lang="ru-RU" sz="1200" b="1"/>
            </a:br>
            <a:r>
              <a:rPr lang="ru-RU" sz="1200" b="1"/>
              <a:t>инфотехно-сфера</a:t>
            </a:r>
          </a:p>
        </p:txBody>
      </p:sp>
      <p:sp>
        <p:nvSpPr>
          <p:cNvPr id="27" name="Блок-схема: узел 26"/>
          <p:cNvSpPr/>
          <p:nvPr/>
        </p:nvSpPr>
        <p:spPr>
          <a:xfrm>
            <a:off x="2674938" y="5335414"/>
            <a:ext cx="1068387" cy="1069975"/>
          </a:xfrm>
          <a:prstGeom prst="flowChartConnector">
            <a:avLst/>
          </a:prstGeom>
          <a:noFill/>
          <a:ln>
            <a:solidFill>
              <a:srgbClr val="E76C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2700338" y="5551314"/>
            <a:ext cx="1079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/>
              <a:t>Жилище. Энерго-обеспечение</a:t>
            </a:r>
          </a:p>
        </p:txBody>
      </p:sp>
      <p:sp>
        <p:nvSpPr>
          <p:cNvPr id="29" name="Блок-схема: узел 28"/>
          <p:cNvSpPr/>
          <p:nvPr/>
        </p:nvSpPr>
        <p:spPr>
          <a:xfrm>
            <a:off x="3995738" y="5695776"/>
            <a:ext cx="1117600" cy="1117600"/>
          </a:xfrm>
          <a:prstGeom prst="flowChartConnector">
            <a:avLst/>
          </a:prstGeom>
          <a:noFill/>
          <a:ln>
            <a:solidFill>
              <a:srgbClr val="E76C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TextBox 37"/>
          <p:cNvSpPr txBox="1">
            <a:spLocks noChangeArrowheads="1"/>
          </p:cNvSpPr>
          <p:nvPr/>
        </p:nvSpPr>
        <p:spPr bwMode="auto">
          <a:xfrm>
            <a:off x="4032250" y="5922789"/>
            <a:ext cx="10810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/>
              <a:t>Производст-</a:t>
            </a:r>
            <a:br>
              <a:rPr lang="ru-RU" sz="1200" b="1"/>
            </a:br>
            <a:r>
              <a:rPr lang="ru-RU" sz="1200" b="1"/>
              <a:t>венная</a:t>
            </a:r>
            <a:br>
              <a:rPr lang="ru-RU" sz="1200" b="1"/>
            </a:br>
            <a:r>
              <a:rPr lang="ru-RU" sz="1200" b="1"/>
              <a:t>инфра-структура</a:t>
            </a:r>
          </a:p>
        </p:txBody>
      </p:sp>
      <p:sp>
        <p:nvSpPr>
          <p:cNvPr id="31" name="Блок-схема: узел 30"/>
          <p:cNvSpPr/>
          <p:nvPr/>
        </p:nvSpPr>
        <p:spPr>
          <a:xfrm>
            <a:off x="5329238" y="5289376"/>
            <a:ext cx="1114425" cy="1116013"/>
          </a:xfrm>
          <a:prstGeom prst="flowChartConnector">
            <a:avLst/>
          </a:prstGeom>
          <a:noFill/>
          <a:ln>
            <a:solidFill>
              <a:srgbClr val="E76C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TextBox 39"/>
          <p:cNvSpPr txBox="1">
            <a:spLocks noChangeArrowheads="1"/>
          </p:cNvSpPr>
          <p:nvPr/>
        </p:nvSpPr>
        <p:spPr bwMode="auto">
          <a:xfrm>
            <a:off x="5292725" y="5554489"/>
            <a:ext cx="1223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/>
              <a:t>Транспортная</a:t>
            </a:r>
            <a:br>
              <a:rPr lang="ru-RU" sz="1200" b="1"/>
            </a:br>
            <a:r>
              <a:rPr lang="ru-RU" sz="1200" b="1"/>
              <a:t>инфра-структура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 rot="9565576">
            <a:off x="1196975" y="2022475"/>
            <a:ext cx="269875" cy="190500"/>
          </a:xfrm>
          <a:prstGeom prst="triangl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Равнобедренный треугольник 33"/>
          <p:cNvSpPr/>
          <p:nvPr/>
        </p:nvSpPr>
        <p:spPr>
          <a:xfrm rot="12063298">
            <a:off x="2436813" y="1958975"/>
            <a:ext cx="269875" cy="190500"/>
          </a:xfrm>
          <a:prstGeom prst="triangl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 rot="2333585">
            <a:off x="3548063" y="5289376"/>
            <a:ext cx="269875" cy="190500"/>
          </a:xfrm>
          <a:prstGeom prst="triangl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4402138" y="5479876"/>
            <a:ext cx="268287" cy="190500"/>
          </a:xfrm>
          <a:prstGeom prst="triangl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 rot="19020988">
            <a:off x="5286375" y="5224289"/>
            <a:ext cx="269875" cy="188912"/>
          </a:xfrm>
          <a:prstGeom prst="triangl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 rot="9115087">
            <a:off x="6616700" y="1962150"/>
            <a:ext cx="269875" cy="190500"/>
          </a:xfrm>
          <a:prstGeom prst="triangl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 rot="7252812">
            <a:off x="5979319" y="2867819"/>
            <a:ext cx="268288" cy="190500"/>
          </a:xfrm>
          <a:prstGeom prst="triangl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Равнобедренный треугольник 39"/>
          <p:cNvSpPr/>
          <p:nvPr/>
        </p:nvSpPr>
        <p:spPr>
          <a:xfrm rot="14198894">
            <a:off x="2988469" y="2850357"/>
            <a:ext cx="268287" cy="190500"/>
          </a:xfrm>
          <a:prstGeom prst="triangl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Равнобедренный треугольник 40"/>
          <p:cNvSpPr/>
          <p:nvPr/>
        </p:nvSpPr>
        <p:spPr>
          <a:xfrm rot="12325622">
            <a:off x="7804150" y="1965325"/>
            <a:ext cx="268288" cy="190500"/>
          </a:xfrm>
          <a:prstGeom prst="triangl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3590925" y="836613"/>
            <a:ext cx="2276475" cy="93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1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Стратегия </a:t>
            </a:r>
            <a:br>
              <a:rPr lang="ru-RU" sz="11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научно-технологического  развития </a:t>
            </a:r>
            <a:br>
              <a:rPr lang="ru-RU" sz="11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br>
              <a:rPr lang="ru-RU" sz="11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 декабря 2016</a:t>
            </a: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971550" y="3500438"/>
            <a:ext cx="179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>
                <a:solidFill>
                  <a:srgbClr val="00B050"/>
                </a:solidFill>
              </a:rPr>
              <a:t>Здоровье</a:t>
            </a:r>
          </a:p>
          <a:p>
            <a:pPr algn="ctr"/>
            <a:r>
              <a:rPr lang="ru-RU" sz="1200" b="1">
                <a:solidFill>
                  <a:srgbClr val="00B050"/>
                </a:solidFill>
              </a:rPr>
              <a:t>Коммуникабельность</a:t>
            </a:r>
          </a:p>
        </p:txBody>
      </p:sp>
      <p:sp>
        <p:nvSpPr>
          <p:cNvPr id="44" name="TextBox 53"/>
          <p:cNvSpPr txBox="1">
            <a:spLocks noChangeArrowheads="1"/>
          </p:cNvSpPr>
          <p:nvPr/>
        </p:nvSpPr>
        <p:spPr bwMode="auto">
          <a:xfrm>
            <a:off x="6372225" y="3471863"/>
            <a:ext cx="1728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200" b="1">
                <a:solidFill>
                  <a:srgbClr val="0000FF"/>
                </a:solidFill>
              </a:rPr>
              <a:t>Призводительность труда</a:t>
            </a:r>
          </a:p>
        </p:txBody>
      </p:sp>
    </p:spTree>
    <p:extLst>
      <p:ext uri="{BB962C8B-B14F-4D97-AF65-F5344CB8AC3E}">
        <p14:creationId xmlns:p14="http://schemas.microsoft.com/office/powerpoint/2010/main" val="20422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«</a:t>
            </a:r>
            <a:r>
              <a:rPr lang="ru-RU" dirty="0"/>
              <a:t>ПРОГНОЗ НАУЧНО-ТЕХНОЛОГИЧЕСКОГО РАЗВИТИЯ РФ НА ПЕРИОД ДО 2030 ГОДА»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984" y="1126485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/>
              <a:t>Поручение Правительства РФ от 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27 </a:t>
            </a:r>
            <a:r>
              <a:rPr lang="ru-RU" b="1" u="sng" dirty="0"/>
              <a:t>сентября 2013 г</a:t>
            </a:r>
            <a:r>
              <a:rPr lang="ru-RU" b="1" u="sng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757715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Тенденции и масштабные проблемы, связанные с </a:t>
            </a:r>
            <a:r>
              <a:rPr lang="ru-RU" b="1" i="1" dirty="0" smtClean="0">
                <a:solidFill>
                  <a:srgbClr val="FF0000"/>
                </a:solidFill>
              </a:rPr>
              <a:t>сохранением и генерацией человеческого капитала.</a:t>
            </a:r>
            <a:endParaRPr lang="ru-RU" dirty="0">
              <a:solidFill>
                <a:srgbClr val="FF0000"/>
              </a:solidFill>
            </a:endParaRP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0099"/>
                </a:solidFill>
              </a:rPr>
              <a:t>Устойчивый спрос на новое качество жизни, включая </a:t>
            </a:r>
            <a:r>
              <a:rPr lang="ru-RU" b="1" dirty="0" err="1" smtClean="0">
                <a:solidFill>
                  <a:srgbClr val="000099"/>
                </a:solidFill>
              </a:rPr>
              <a:t>возможнсть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>
                <a:solidFill>
                  <a:srgbClr val="000099"/>
                </a:solidFill>
              </a:rPr>
              <a:t>компенсации утраченных функций организма;</a:t>
            </a: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0099"/>
                </a:solidFill>
              </a:rPr>
              <a:t>Дружественный интерфейс «человек – информационная среда</a:t>
            </a:r>
            <a:r>
              <a:rPr lang="ru-RU" b="1" dirty="0" smtClean="0">
                <a:solidFill>
                  <a:srgbClr val="000099"/>
                </a:solidFill>
              </a:rPr>
              <a:t>» нового </a:t>
            </a:r>
            <a:r>
              <a:rPr lang="ru-RU" b="1" dirty="0">
                <a:solidFill>
                  <a:srgbClr val="000099"/>
                </a:solidFill>
              </a:rPr>
              <a:t>поколения;</a:t>
            </a: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0099"/>
                </a:solidFill>
              </a:rPr>
              <a:t>Профилактическая направленность и персонализация биомедицинского мониторинга вплоть до домашних условий и генерацией «человеческого капитала</a:t>
            </a:r>
            <a:r>
              <a:rPr lang="ru-RU" b="1" dirty="0" smtClean="0">
                <a:solidFill>
                  <a:srgbClr val="000099"/>
                </a:solidFill>
              </a:rPr>
              <a:t>»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4494019"/>
            <a:ext cx="8208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0099"/>
                </a:solidFill>
              </a:rPr>
              <a:t>Исследование, разработка и создание гибридных, </a:t>
            </a:r>
            <a:r>
              <a:rPr lang="ru-RU" b="1" dirty="0" err="1">
                <a:solidFill>
                  <a:srgbClr val="000099"/>
                </a:solidFill>
              </a:rPr>
              <a:t>биоподобных</a:t>
            </a:r>
            <a:r>
              <a:rPr lang="ru-RU" b="1" dirty="0">
                <a:solidFill>
                  <a:srgbClr val="000099"/>
                </a:solidFill>
              </a:rPr>
              <a:t> и искусственных биологических материалов, структур и систем, в том числе медицинского назначения, а также интеллектуальных технических систем, устройств и их компонентов, включая </a:t>
            </a:r>
            <a:r>
              <a:rPr lang="ru-RU" b="1" dirty="0" err="1">
                <a:solidFill>
                  <a:srgbClr val="000099"/>
                </a:solidFill>
              </a:rPr>
              <a:t>нейроморфные</a:t>
            </a:r>
            <a:r>
              <a:rPr lang="ru-RU" b="1" dirty="0">
                <a:solidFill>
                  <a:srgbClr val="000099"/>
                </a:solidFill>
              </a:rPr>
              <a:t>;</a:t>
            </a: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0099"/>
                </a:solidFill>
              </a:rPr>
              <a:t>Создание мультиплексных платформ для молекулярной диагностики онкологических, сердечно-сосудистых, аутоиммунных и инфекционных заболеваний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835" y="413978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Приоритетные задачи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dirty="0"/>
              <a:t>СОЦИАЛЬНО ОРИЕНТИРОВАННАЯ  МЕДИЦИНА</a:t>
            </a:r>
          </a:p>
        </p:txBody>
      </p:sp>
      <p:grpSp>
        <p:nvGrpSpPr>
          <p:cNvPr id="7" name="Группа 11"/>
          <p:cNvGrpSpPr>
            <a:grpSpLocks/>
          </p:cNvGrpSpPr>
          <p:nvPr/>
        </p:nvGrpSpPr>
        <p:grpSpPr bwMode="auto">
          <a:xfrm>
            <a:off x="2700338" y="1341438"/>
            <a:ext cx="3662362" cy="3398837"/>
            <a:chOff x="2915816" y="1340769"/>
            <a:chExt cx="3663242" cy="3400284"/>
          </a:xfrm>
        </p:grpSpPr>
        <p:pic>
          <p:nvPicPr>
            <p:cNvPr id="9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340769"/>
              <a:ext cx="3663242" cy="3400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287431" y="2053957"/>
              <a:ext cx="126103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400" b="1">
                  <a:solidFill>
                    <a:schemeClr val="bg1"/>
                  </a:solidFill>
                  <a:latin typeface="Calibri" pitchFamily="34" charset="0"/>
                </a:rPr>
                <a:t>Персонализи-рованная медицина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236019" y="2996952"/>
              <a:ext cx="162401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400" b="1">
                  <a:solidFill>
                    <a:schemeClr val="bg1"/>
                  </a:solidFill>
                  <a:latin typeface="Calibri" pitchFamily="34" charset="0"/>
                </a:rPr>
                <a:t>Профилактика социально значимых заболеваний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4782916" y="1946236"/>
              <a:ext cx="132957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400" b="1">
                  <a:solidFill>
                    <a:schemeClr val="bg1"/>
                  </a:solidFill>
                  <a:latin typeface="Calibri" pitchFamily="34" charset="0"/>
                </a:rPr>
                <a:t>Замещение утраченных органов и функциий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4691063" y="3050957"/>
              <a:ext cx="162401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400" b="1" dirty="0">
                  <a:solidFill>
                    <a:schemeClr val="bg1"/>
                  </a:solidFill>
                  <a:latin typeface="Calibri" pitchFamily="34" charset="0"/>
                </a:rPr>
                <a:t>Расширение функциональных возможностей человека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667249" y="1364591"/>
              <a:ext cx="20643" cy="3216057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>
              <a:stCxn id="9" idx="1"/>
              <a:endCxn id="9" idx="3"/>
            </p:cNvCxnSpPr>
            <p:nvPr/>
          </p:nvCxnSpPr>
          <p:spPr>
            <a:xfrm>
              <a:off x="2915816" y="3041705"/>
              <a:ext cx="366324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3702050" y="4273550"/>
            <a:ext cx="1546225" cy="1027658"/>
            <a:chOff x="2571" y="2695"/>
            <a:chExt cx="777" cy="837"/>
          </a:xfrm>
        </p:grpSpPr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2819" y="2695"/>
              <a:ext cx="275" cy="250"/>
            </a:xfrm>
            <a:custGeom>
              <a:avLst/>
              <a:gdLst>
                <a:gd name="T0" fmla="*/ 22 w 687"/>
                <a:gd name="T1" fmla="*/ 0 h 642"/>
                <a:gd name="T2" fmla="*/ 0 w 687"/>
                <a:gd name="T3" fmla="*/ 38 h 642"/>
                <a:gd name="T4" fmla="*/ 44 w 687"/>
                <a:gd name="T5" fmla="*/ 38 h 642"/>
                <a:gd name="T6" fmla="*/ 22 w 687"/>
                <a:gd name="T7" fmla="*/ 0 h 6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7"/>
                <a:gd name="T13" fmla="*/ 0 h 642"/>
                <a:gd name="T14" fmla="*/ 687 w 687"/>
                <a:gd name="T15" fmla="*/ 642 h 6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7" h="642">
                  <a:moveTo>
                    <a:pt x="342" y="0"/>
                  </a:moveTo>
                  <a:lnTo>
                    <a:pt x="0" y="642"/>
                  </a:lnTo>
                  <a:lnTo>
                    <a:pt x="687" y="64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D50BD5"/>
            </a:solidFill>
            <a:ln w="38100" cmpd="sng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2958" y="2734"/>
              <a:ext cx="390" cy="798"/>
            </a:xfrm>
            <a:custGeom>
              <a:avLst/>
              <a:gdLst>
                <a:gd name="T0" fmla="*/ 2 w 974"/>
                <a:gd name="T1" fmla="*/ 9 h 2128"/>
                <a:gd name="T2" fmla="*/ 2 w 974"/>
                <a:gd name="T3" fmla="*/ 8 h 2128"/>
                <a:gd name="T4" fmla="*/ 1 w 974"/>
                <a:gd name="T5" fmla="*/ 5 h 2128"/>
                <a:gd name="T6" fmla="*/ 0 w 974"/>
                <a:gd name="T7" fmla="*/ 1 h 2128"/>
                <a:gd name="T8" fmla="*/ 0 w 974"/>
                <a:gd name="T9" fmla="*/ 0 h 2128"/>
                <a:gd name="T10" fmla="*/ 2 w 974"/>
                <a:gd name="T11" fmla="*/ 9 h 2128"/>
                <a:gd name="T12" fmla="*/ 3 w 974"/>
                <a:gd name="T13" fmla="*/ 18 h 2128"/>
                <a:gd name="T14" fmla="*/ 6 w 974"/>
                <a:gd name="T15" fmla="*/ 26 h 2128"/>
                <a:gd name="T16" fmla="*/ 8 w 974"/>
                <a:gd name="T17" fmla="*/ 34 h 2128"/>
                <a:gd name="T18" fmla="*/ 10 w 974"/>
                <a:gd name="T19" fmla="*/ 42 h 2128"/>
                <a:gd name="T20" fmla="*/ 14 w 974"/>
                <a:gd name="T21" fmla="*/ 49 h 2128"/>
                <a:gd name="T22" fmla="*/ 17 w 974"/>
                <a:gd name="T23" fmla="*/ 56 h 2128"/>
                <a:gd name="T24" fmla="*/ 21 w 974"/>
                <a:gd name="T25" fmla="*/ 63 h 2128"/>
                <a:gd name="T26" fmla="*/ 25 w 974"/>
                <a:gd name="T27" fmla="*/ 70 h 2128"/>
                <a:gd name="T28" fmla="*/ 29 w 974"/>
                <a:gd name="T29" fmla="*/ 77 h 2128"/>
                <a:gd name="T30" fmla="*/ 34 w 974"/>
                <a:gd name="T31" fmla="*/ 83 h 2128"/>
                <a:gd name="T32" fmla="*/ 38 w 974"/>
                <a:gd name="T33" fmla="*/ 89 h 2128"/>
                <a:gd name="T34" fmla="*/ 44 w 974"/>
                <a:gd name="T35" fmla="*/ 95 h 2128"/>
                <a:gd name="T36" fmla="*/ 50 w 974"/>
                <a:gd name="T37" fmla="*/ 101 h 2128"/>
                <a:gd name="T38" fmla="*/ 56 w 974"/>
                <a:gd name="T39" fmla="*/ 107 h 2128"/>
                <a:gd name="T40" fmla="*/ 62 w 974"/>
                <a:gd name="T41" fmla="*/ 112 h 2128"/>
                <a:gd name="T42" fmla="*/ 62 w 974"/>
                <a:gd name="T43" fmla="*/ 112 h 212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74"/>
                <a:gd name="T67" fmla="*/ 0 h 2128"/>
                <a:gd name="T68" fmla="*/ 974 w 974"/>
                <a:gd name="T69" fmla="*/ 2128 h 212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74" h="2128">
                  <a:moveTo>
                    <a:pt x="22" y="178"/>
                  </a:moveTo>
                  <a:lnTo>
                    <a:pt x="22" y="152"/>
                  </a:lnTo>
                  <a:lnTo>
                    <a:pt x="13" y="88"/>
                  </a:lnTo>
                  <a:lnTo>
                    <a:pt x="3" y="23"/>
                  </a:lnTo>
                  <a:lnTo>
                    <a:pt x="0" y="0"/>
                  </a:lnTo>
                  <a:lnTo>
                    <a:pt x="22" y="172"/>
                  </a:lnTo>
                  <a:lnTo>
                    <a:pt x="51" y="336"/>
                  </a:lnTo>
                  <a:lnTo>
                    <a:pt x="84" y="494"/>
                  </a:lnTo>
                  <a:lnTo>
                    <a:pt x="122" y="646"/>
                  </a:lnTo>
                  <a:lnTo>
                    <a:pt x="164" y="791"/>
                  </a:lnTo>
                  <a:lnTo>
                    <a:pt x="213" y="933"/>
                  </a:lnTo>
                  <a:lnTo>
                    <a:pt x="264" y="1069"/>
                  </a:lnTo>
                  <a:lnTo>
                    <a:pt x="322" y="1201"/>
                  </a:lnTo>
                  <a:lnTo>
                    <a:pt x="384" y="1330"/>
                  </a:lnTo>
                  <a:lnTo>
                    <a:pt x="451" y="1453"/>
                  </a:lnTo>
                  <a:lnTo>
                    <a:pt x="526" y="1573"/>
                  </a:lnTo>
                  <a:lnTo>
                    <a:pt x="603" y="1689"/>
                  </a:lnTo>
                  <a:lnTo>
                    <a:pt x="687" y="1802"/>
                  </a:lnTo>
                  <a:lnTo>
                    <a:pt x="774" y="1912"/>
                  </a:lnTo>
                  <a:lnTo>
                    <a:pt x="864" y="2021"/>
                  </a:lnTo>
                  <a:lnTo>
                    <a:pt x="964" y="2128"/>
                  </a:lnTo>
                  <a:lnTo>
                    <a:pt x="974" y="2125"/>
                  </a:lnTo>
                </a:path>
              </a:pathLst>
            </a:custGeom>
            <a:noFill/>
            <a:ln w="38100" cmpd="sng">
              <a:solidFill>
                <a:srgbClr val="D50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2571" y="2754"/>
              <a:ext cx="384" cy="775"/>
            </a:xfrm>
            <a:custGeom>
              <a:avLst/>
              <a:gdLst>
                <a:gd name="T0" fmla="*/ 60 w 961"/>
                <a:gd name="T1" fmla="*/ 8 h 2130"/>
                <a:gd name="T2" fmla="*/ 60 w 961"/>
                <a:gd name="T3" fmla="*/ 7 h 2130"/>
                <a:gd name="T4" fmla="*/ 61 w 961"/>
                <a:gd name="T5" fmla="*/ 4 h 2130"/>
                <a:gd name="T6" fmla="*/ 61 w 961"/>
                <a:gd name="T7" fmla="*/ 1 h 2130"/>
                <a:gd name="T8" fmla="*/ 61 w 961"/>
                <a:gd name="T9" fmla="*/ 0 h 2130"/>
                <a:gd name="T10" fmla="*/ 60 w 961"/>
                <a:gd name="T11" fmla="*/ 8 h 2130"/>
                <a:gd name="T12" fmla="*/ 58 w 961"/>
                <a:gd name="T13" fmla="*/ 16 h 2130"/>
                <a:gd name="T14" fmla="*/ 56 w 961"/>
                <a:gd name="T15" fmla="*/ 24 h 2130"/>
                <a:gd name="T16" fmla="*/ 54 w 961"/>
                <a:gd name="T17" fmla="*/ 31 h 2130"/>
                <a:gd name="T18" fmla="*/ 51 w 961"/>
                <a:gd name="T19" fmla="*/ 38 h 2130"/>
                <a:gd name="T20" fmla="*/ 48 w 961"/>
                <a:gd name="T21" fmla="*/ 45 h 2130"/>
                <a:gd name="T22" fmla="*/ 44 w 961"/>
                <a:gd name="T23" fmla="*/ 52 h 2130"/>
                <a:gd name="T24" fmla="*/ 41 w 961"/>
                <a:gd name="T25" fmla="*/ 58 h 2130"/>
                <a:gd name="T26" fmla="*/ 37 w 961"/>
                <a:gd name="T27" fmla="*/ 64 h 2130"/>
                <a:gd name="T28" fmla="*/ 33 w 961"/>
                <a:gd name="T29" fmla="*/ 70 h 2130"/>
                <a:gd name="T30" fmla="*/ 28 w 961"/>
                <a:gd name="T31" fmla="*/ 76 h 2130"/>
                <a:gd name="T32" fmla="*/ 23 w 961"/>
                <a:gd name="T33" fmla="*/ 81 h 2130"/>
                <a:gd name="T34" fmla="*/ 18 w 961"/>
                <a:gd name="T35" fmla="*/ 87 h 2130"/>
                <a:gd name="T36" fmla="*/ 12 w 961"/>
                <a:gd name="T37" fmla="*/ 92 h 2130"/>
                <a:gd name="T38" fmla="*/ 6 w 961"/>
                <a:gd name="T39" fmla="*/ 97 h 2130"/>
                <a:gd name="T40" fmla="*/ 0 w 961"/>
                <a:gd name="T41" fmla="*/ 103 h 2130"/>
                <a:gd name="T42" fmla="*/ 0 w 961"/>
                <a:gd name="T43" fmla="*/ 103 h 2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61"/>
                <a:gd name="T67" fmla="*/ 0 h 2130"/>
                <a:gd name="T68" fmla="*/ 961 w 961"/>
                <a:gd name="T69" fmla="*/ 2130 h 2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61" h="2130">
                  <a:moveTo>
                    <a:pt x="939" y="177"/>
                  </a:moveTo>
                  <a:lnTo>
                    <a:pt x="942" y="151"/>
                  </a:lnTo>
                  <a:lnTo>
                    <a:pt x="952" y="87"/>
                  </a:lnTo>
                  <a:lnTo>
                    <a:pt x="961" y="22"/>
                  </a:lnTo>
                  <a:lnTo>
                    <a:pt x="961" y="0"/>
                  </a:lnTo>
                  <a:lnTo>
                    <a:pt x="939" y="171"/>
                  </a:lnTo>
                  <a:lnTo>
                    <a:pt x="913" y="335"/>
                  </a:lnTo>
                  <a:lnTo>
                    <a:pt x="877" y="493"/>
                  </a:lnTo>
                  <a:lnTo>
                    <a:pt x="842" y="645"/>
                  </a:lnTo>
                  <a:lnTo>
                    <a:pt x="800" y="790"/>
                  </a:lnTo>
                  <a:lnTo>
                    <a:pt x="752" y="932"/>
                  </a:lnTo>
                  <a:lnTo>
                    <a:pt x="697" y="1068"/>
                  </a:lnTo>
                  <a:lnTo>
                    <a:pt x="642" y="1200"/>
                  </a:lnTo>
                  <a:lnTo>
                    <a:pt x="577" y="1330"/>
                  </a:lnTo>
                  <a:lnTo>
                    <a:pt x="510" y="1452"/>
                  </a:lnTo>
                  <a:lnTo>
                    <a:pt x="439" y="1572"/>
                  </a:lnTo>
                  <a:lnTo>
                    <a:pt x="361" y="1688"/>
                  </a:lnTo>
                  <a:lnTo>
                    <a:pt x="277" y="1801"/>
                  </a:lnTo>
                  <a:lnTo>
                    <a:pt x="190" y="1914"/>
                  </a:lnTo>
                  <a:lnTo>
                    <a:pt x="97" y="2020"/>
                  </a:lnTo>
                  <a:lnTo>
                    <a:pt x="0" y="2127"/>
                  </a:lnTo>
                  <a:lnTo>
                    <a:pt x="3" y="2130"/>
                  </a:lnTo>
                </a:path>
              </a:pathLst>
            </a:custGeom>
            <a:noFill/>
            <a:ln w="38100" cmpd="sng">
              <a:solidFill>
                <a:srgbClr val="D50B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917950" y="4777333"/>
            <a:ext cx="1171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 b="1">
                <a:latin typeface="Calibri" pitchFamily="34" charset="0"/>
              </a:rPr>
              <a:t>Рынок</a:t>
            </a:r>
            <a:r>
              <a:rPr lang="en-US" altLang="ru-RU" sz="1400" b="1">
                <a:latin typeface="Calibri" pitchFamily="34" charset="0"/>
              </a:rPr>
              <a:t> Bio</a:t>
            </a:r>
            <a:r>
              <a:rPr lang="en-GB" altLang="ru-RU" sz="1400" b="1">
                <a:latin typeface="Calibri" pitchFamily="34" charset="0"/>
              </a:rPr>
              <a:t>N</a:t>
            </a:r>
            <a:r>
              <a:rPr lang="en-US" altLang="ru-RU" sz="1400" b="1">
                <a:latin typeface="Calibri" pitchFamily="34" charset="0"/>
              </a:rPr>
              <a:t>MST</a:t>
            </a:r>
            <a:endParaRPr lang="ru-RU" altLang="ru-RU" sz="1400" b="1">
              <a:latin typeface="Calibri" pitchFamily="34" charset="0"/>
            </a:endParaRP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6075363" y="1267421"/>
            <a:ext cx="2293937" cy="433387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rgbClr val="0033CC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33CC"/>
                </a:solidFill>
                <a:latin typeface="+mn-lt"/>
              </a:rPr>
              <a:t>Искусственные органы – </a:t>
            </a:r>
            <a:br>
              <a:rPr lang="ru-RU" sz="1200" b="1" dirty="0">
                <a:solidFill>
                  <a:srgbClr val="0033CC"/>
                </a:solidFill>
                <a:latin typeface="+mn-lt"/>
              </a:rPr>
            </a:br>
            <a:r>
              <a:rPr lang="ru-RU" sz="1200" b="1" dirty="0" err="1">
                <a:solidFill>
                  <a:srgbClr val="0033CC"/>
                </a:solidFill>
                <a:latin typeface="+mn-lt"/>
              </a:rPr>
              <a:t>биопечать</a:t>
            </a:r>
            <a:endParaRPr lang="ru-RU" sz="1200" b="1" dirty="0">
              <a:solidFill>
                <a:srgbClr val="0033CC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2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690563" y="1231677"/>
            <a:ext cx="2225675" cy="398462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err="1">
                <a:solidFill>
                  <a:srgbClr val="0033CC"/>
                </a:solidFill>
                <a:latin typeface="+mn-lt"/>
              </a:rPr>
              <a:t>Биомолекулярный</a:t>
            </a:r>
            <a:r>
              <a:rPr lang="ru-RU" sz="1200" b="1" dirty="0">
                <a:solidFill>
                  <a:srgbClr val="0033CC"/>
                </a:solidFill>
                <a:latin typeface="+mn-lt"/>
              </a:rPr>
              <a:t> дизайн</a:t>
            </a:r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6732588" y="2809875"/>
            <a:ext cx="2184400" cy="422275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33CC"/>
                </a:solidFill>
                <a:latin typeface="+mn-lt"/>
              </a:rPr>
              <a:t>Умная одежда –</a:t>
            </a:r>
            <a:br>
              <a:rPr lang="ru-RU" sz="1200" b="1" dirty="0">
                <a:solidFill>
                  <a:srgbClr val="0033CC"/>
                </a:solidFill>
                <a:latin typeface="+mn-lt"/>
              </a:rPr>
            </a:br>
            <a:r>
              <a:rPr lang="ru-RU" sz="1200" b="1" dirty="0">
                <a:solidFill>
                  <a:srgbClr val="0033CC"/>
                </a:solidFill>
                <a:latin typeface="+mn-lt"/>
              </a:rPr>
              <a:t>интеллектуальный текстиль</a:t>
            </a:r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 flipH="1" flipV="1">
            <a:off x="1803400" y="1630139"/>
            <a:ext cx="890588" cy="142103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V="1">
            <a:off x="6362699" y="1700807"/>
            <a:ext cx="860425" cy="13313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AutoShape 21"/>
          <p:cNvSpPr>
            <a:spLocks noChangeArrowheads="1"/>
          </p:cNvSpPr>
          <p:nvPr/>
        </p:nvSpPr>
        <p:spPr bwMode="auto">
          <a:xfrm>
            <a:off x="361950" y="4168775"/>
            <a:ext cx="2481263" cy="83026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33CC"/>
                </a:solidFill>
                <a:latin typeface="+mn-lt"/>
              </a:rPr>
              <a:t>Микробиологическая </a:t>
            </a:r>
            <a:br>
              <a:rPr lang="ru-RU" sz="1200" b="1" dirty="0">
                <a:solidFill>
                  <a:srgbClr val="0033CC"/>
                </a:solidFill>
                <a:latin typeface="+mn-lt"/>
              </a:rPr>
            </a:br>
            <a:r>
              <a:rPr lang="ru-RU" sz="1200" b="1" dirty="0">
                <a:solidFill>
                  <a:srgbClr val="0033CC"/>
                </a:solidFill>
                <a:latin typeface="+mn-lt"/>
              </a:rPr>
              <a:t>экспресс-диагностика </a:t>
            </a:r>
            <a:r>
              <a:rPr lang="en-GB" sz="1200" b="1" dirty="0">
                <a:solidFill>
                  <a:srgbClr val="0033CC"/>
                </a:solidFill>
                <a:latin typeface="+mn-lt"/>
              </a:rPr>
              <a:t>in vitro</a:t>
            </a:r>
            <a:r>
              <a:rPr lang="ru-RU" sz="1200" b="1" dirty="0">
                <a:solidFill>
                  <a:srgbClr val="0033CC"/>
                </a:solidFill>
                <a:latin typeface="+mn-lt"/>
              </a:rPr>
              <a:t> </a:t>
            </a:r>
            <a:br>
              <a:rPr lang="ru-RU" sz="1200" b="1" dirty="0">
                <a:solidFill>
                  <a:srgbClr val="0033CC"/>
                </a:solidFill>
                <a:latin typeface="+mn-lt"/>
              </a:rPr>
            </a:br>
            <a:r>
              <a:rPr lang="ru-RU" sz="1200" b="1" dirty="0">
                <a:solidFill>
                  <a:srgbClr val="0033CC"/>
                </a:solidFill>
                <a:latin typeface="+mn-lt"/>
              </a:rPr>
              <a:t>(лаборатории на чипе)</a:t>
            </a:r>
          </a:p>
        </p:txBody>
      </p: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6408738" y="4121150"/>
            <a:ext cx="2266950" cy="871538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33CC"/>
                </a:solidFill>
                <a:latin typeface="+mn-lt"/>
              </a:rPr>
              <a:t>3</a:t>
            </a:r>
            <a:r>
              <a:rPr lang="en-GB" sz="1200" b="1" dirty="0">
                <a:solidFill>
                  <a:srgbClr val="0033CC"/>
                </a:solidFill>
                <a:latin typeface="+mn-lt"/>
              </a:rPr>
              <a:t>D</a:t>
            </a:r>
            <a:r>
              <a:rPr lang="ru-RU" sz="1200" b="1" dirty="0">
                <a:solidFill>
                  <a:srgbClr val="0033CC"/>
                </a:solidFill>
                <a:latin typeface="+mn-lt"/>
              </a:rPr>
              <a:t>-модели биообъектов </a:t>
            </a:r>
            <a:br>
              <a:rPr lang="ru-RU" sz="1200" b="1" dirty="0">
                <a:solidFill>
                  <a:srgbClr val="0033CC"/>
                </a:solidFill>
                <a:latin typeface="+mn-lt"/>
              </a:rPr>
            </a:br>
            <a:r>
              <a:rPr lang="ru-RU" sz="1200" b="1" dirty="0">
                <a:solidFill>
                  <a:srgbClr val="0033CC"/>
                </a:solidFill>
                <a:latin typeface="+mn-lt"/>
              </a:rPr>
              <a:t>(органов) – </a:t>
            </a:r>
            <a:br>
              <a:rPr lang="ru-RU" sz="1200" b="1" dirty="0">
                <a:solidFill>
                  <a:srgbClr val="0033CC"/>
                </a:solidFill>
                <a:latin typeface="+mn-lt"/>
              </a:rPr>
            </a:br>
            <a:r>
              <a:rPr lang="ru-RU" sz="1200" b="1" dirty="0">
                <a:solidFill>
                  <a:srgbClr val="0033CC"/>
                </a:solidFill>
                <a:latin typeface="+mn-lt"/>
              </a:rPr>
              <a:t>дополненная реальность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987675" y="6139011"/>
            <a:ext cx="3097213" cy="314325"/>
          </a:xfrm>
          <a:prstGeom prst="rect">
            <a:avLst/>
          </a:prstGeom>
          <a:gradFill rotWithShape="1">
            <a:gsLst>
              <a:gs pos="0">
                <a:srgbClr val="F1322D"/>
              </a:gs>
              <a:gs pos="100000">
                <a:srgbClr val="EDB415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 b="1">
                <a:solidFill>
                  <a:srgbClr val="0000CC"/>
                </a:solidFill>
                <a:latin typeface="Calibri" pitchFamily="34" charset="0"/>
              </a:rPr>
              <a:t>Человеческий капитал</a:t>
            </a: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777875" y="5802461"/>
            <a:ext cx="7778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 b="1" dirty="0">
                <a:solidFill>
                  <a:srgbClr val="0033CC"/>
                </a:solidFill>
                <a:latin typeface="Calibri" pitchFamily="34" charset="0"/>
              </a:rPr>
              <a:t>Медицинская, биологическая, экологическая, продовольственная безопасность </a:t>
            </a:r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4572000" y="5989786"/>
            <a:ext cx="0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31" name="Group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426939"/>
              </p:ext>
            </p:extLst>
          </p:nvPr>
        </p:nvGraphicFramePr>
        <p:xfrm>
          <a:off x="247650" y="5351611"/>
          <a:ext cx="8693150" cy="289064"/>
        </p:xfrm>
        <a:graphic>
          <a:graphicData uri="http://schemas.openxmlformats.org/drawingml/2006/table">
            <a:tbl>
              <a:tblPr/>
              <a:tblGrid>
                <a:gridCol w="2386013"/>
                <a:gridCol w="2778125"/>
                <a:gridCol w="3529012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charset="0"/>
                        </a:rPr>
                        <a:t>Улучшение качества жизни </a:t>
                      </a:r>
                    </a:p>
                  </a:txBody>
                  <a:tcPr marT="45472" marB="454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charset="0"/>
                        </a:rPr>
                        <a:t>Улучшение наследственности </a:t>
                      </a:r>
                    </a:p>
                  </a:txBody>
                  <a:tcPr marT="45472" marB="454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charset="0"/>
                        </a:rPr>
                        <a:t>Увеличение продолжительности жизни </a:t>
                      </a:r>
                    </a:p>
                  </a:txBody>
                  <a:tcPr marT="45472" marB="454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Line 39"/>
          <p:cNvSpPr>
            <a:spLocks noChangeShapeType="1"/>
          </p:cNvSpPr>
          <p:nvPr/>
        </p:nvSpPr>
        <p:spPr bwMode="auto">
          <a:xfrm flipV="1">
            <a:off x="1920875" y="5672286"/>
            <a:ext cx="0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 flipV="1">
            <a:off x="4572000" y="5659586"/>
            <a:ext cx="0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 flipV="1">
            <a:off x="7500938" y="5657998"/>
            <a:ext cx="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Line 42"/>
          <p:cNvSpPr>
            <a:spLocks noChangeShapeType="1"/>
          </p:cNvSpPr>
          <p:nvPr/>
        </p:nvSpPr>
        <p:spPr bwMode="auto">
          <a:xfrm flipV="1">
            <a:off x="1911350" y="5835798"/>
            <a:ext cx="5588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auto">
          <a:xfrm>
            <a:off x="186085" y="2759075"/>
            <a:ext cx="2225675" cy="50641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33CC"/>
                </a:solidFill>
                <a:latin typeface="+mn-lt"/>
              </a:rPr>
              <a:t>Молекулярная </a:t>
            </a:r>
            <a:r>
              <a:rPr lang="ru-RU" sz="1200" b="1" dirty="0" err="1">
                <a:solidFill>
                  <a:srgbClr val="0033CC"/>
                </a:solidFill>
                <a:latin typeface="+mn-lt"/>
              </a:rPr>
              <a:t>диагнстика</a:t>
            </a:r>
            <a:r>
              <a:rPr lang="ru-RU" sz="1200" b="1" dirty="0">
                <a:solidFill>
                  <a:srgbClr val="0033CC"/>
                </a:solidFill>
                <a:latin typeface="+mn-lt"/>
              </a:rPr>
              <a:t> и </a:t>
            </a:r>
            <a:br>
              <a:rPr lang="ru-RU" sz="1200" b="1" dirty="0">
                <a:solidFill>
                  <a:srgbClr val="0033CC"/>
                </a:solidFill>
                <a:latin typeface="+mn-lt"/>
              </a:rPr>
            </a:br>
            <a:r>
              <a:rPr lang="ru-RU" sz="1200" b="1" dirty="0">
                <a:solidFill>
                  <a:srgbClr val="0033CC"/>
                </a:solidFill>
                <a:latin typeface="+mn-lt"/>
              </a:rPr>
              <a:t>терапия </a:t>
            </a:r>
            <a:r>
              <a:rPr lang="en-GB" sz="1200" b="1" dirty="0">
                <a:solidFill>
                  <a:srgbClr val="0033CC"/>
                </a:solidFill>
                <a:latin typeface="+mn-lt"/>
              </a:rPr>
              <a:t>in vivo</a:t>
            </a:r>
            <a:r>
              <a:rPr lang="ru-RU" sz="1200" b="1" dirty="0">
                <a:solidFill>
                  <a:srgbClr val="0033CC"/>
                </a:solidFill>
                <a:latin typeface="+mn-lt"/>
              </a:rPr>
              <a:t> (коллоиды)</a:t>
            </a:r>
          </a:p>
        </p:txBody>
      </p:sp>
      <p:cxnSp>
        <p:nvCxnSpPr>
          <p:cNvPr id="37" name="Прямая соединительная линия 13"/>
          <p:cNvCxnSpPr>
            <a:cxnSpLocks noChangeShapeType="1"/>
            <a:stCxn id="9" idx="1"/>
          </p:cNvCxnSpPr>
          <p:nvPr/>
        </p:nvCxnSpPr>
        <p:spPr bwMode="auto">
          <a:xfrm flipH="1">
            <a:off x="2411760" y="3040857"/>
            <a:ext cx="288578" cy="1031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Прямая соединительная линия 16"/>
          <p:cNvCxnSpPr>
            <a:cxnSpLocks noChangeShapeType="1"/>
            <a:stCxn id="24" idx="0"/>
          </p:cNvCxnSpPr>
          <p:nvPr/>
        </p:nvCxnSpPr>
        <p:spPr bwMode="auto">
          <a:xfrm flipH="1">
            <a:off x="1911350" y="3051175"/>
            <a:ext cx="782638" cy="1117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Прямая соединительная линия 18"/>
          <p:cNvCxnSpPr>
            <a:cxnSpLocks noChangeShapeType="1"/>
            <a:stCxn id="25" idx="0"/>
            <a:endCxn id="23" idx="1"/>
          </p:cNvCxnSpPr>
          <p:nvPr/>
        </p:nvCxnSpPr>
        <p:spPr bwMode="auto">
          <a:xfrm flipV="1">
            <a:off x="6362699" y="3021013"/>
            <a:ext cx="369889" cy="111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Прямая соединительная линия 21"/>
          <p:cNvCxnSpPr>
            <a:cxnSpLocks noChangeShapeType="1"/>
            <a:stCxn id="9" idx="3"/>
          </p:cNvCxnSpPr>
          <p:nvPr/>
        </p:nvCxnSpPr>
        <p:spPr bwMode="auto">
          <a:xfrm>
            <a:off x="6362700" y="3041650"/>
            <a:ext cx="860425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791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dirty="0"/>
              <a:t>БАЗОВЫЕ ПОНЯТИЯ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1195873"/>
            <a:ext cx="820891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Интернет (</a:t>
            </a:r>
            <a:r>
              <a:rPr lang="en-GB" sz="1600" b="1" dirty="0" smtClean="0">
                <a:solidFill>
                  <a:srgbClr val="FF0000"/>
                </a:solidFill>
              </a:rPr>
              <a:t>Internet)</a:t>
            </a:r>
            <a:r>
              <a:rPr lang="ru-RU" sz="1600" b="1" dirty="0" smtClean="0">
                <a:solidFill>
                  <a:srgbClr val="FF0000"/>
                </a:solidFill>
              </a:rPr>
              <a:t> – </a:t>
            </a:r>
            <a:r>
              <a:rPr lang="ru-RU" sz="1600" b="1" dirty="0" smtClean="0"/>
              <a:t>глобальная инфокоммуникационная система (сеть).</a:t>
            </a:r>
          </a:p>
          <a:p>
            <a:r>
              <a:rPr lang="ru-RU" sz="1600" b="1" dirty="0">
                <a:solidFill>
                  <a:srgbClr val="000099"/>
                </a:solidFill>
              </a:rPr>
              <a:t>«…В будущем радио будет преобразовано в большой мозг, все вещи станут частью единого целого, а инструменты, благодаря которым это станет возможным, будут легко помещаться в карман»</a:t>
            </a:r>
          </a:p>
          <a:p>
            <a:r>
              <a:rPr lang="ru-RU" sz="1600" b="1" dirty="0">
                <a:solidFill>
                  <a:srgbClr val="000099"/>
                </a:solidFill>
              </a:rPr>
              <a:t>Никола Тесла 1926 </a:t>
            </a:r>
            <a:r>
              <a:rPr lang="ru-RU" sz="1600" b="1" dirty="0" smtClean="0">
                <a:solidFill>
                  <a:srgbClr val="000099"/>
                </a:solidFill>
              </a:rPr>
              <a:t>год.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Интернет вещей (</a:t>
            </a:r>
            <a:r>
              <a:rPr lang="en-GB" sz="1600" b="1" dirty="0" smtClean="0">
                <a:solidFill>
                  <a:srgbClr val="FF0000"/>
                </a:solidFill>
              </a:rPr>
              <a:t>Internet of Things) –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IoT</a:t>
            </a:r>
            <a:r>
              <a:rPr lang="ru-RU" sz="1600" b="1" dirty="0" smtClean="0">
                <a:solidFill>
                  <a:srgbClr val="FF0000"/>
                </a:solidFill>
              </a:rPr>
              <a:t> – </a:t>
            </a:r>
            <a:r>
              <a:rPr lang="ru-RU" sz="1600" b="1" dirty="0" smtClean="0"/>
              <a:t>интеграция реального и виртуального миров, в которых общение осуществляется как между людьми через </a:t>
            </a:r>
            <a:r>
              <a:rPr lang="ru-RU" sz="1600" b="1" dirty="0" err="1" smtClean="0"/>
              <a:t>киберфизическую</a:t>
            </a:r>
            <a:r>
              <a:rPr lang="ru-RU" sz="1600" b="1" dirty="0" smtClean="0"/>
              <a:t> среду, так и между техническими системами </a:t>
            </a:r>
            <a:r>
              <a:rPr lang="en-GB" sz="1600" b="1" dirty="0" smtClean="0"/>
              <a:t>“</a:t>
            </a:r>
            <a:r>
              <a:rPr lang="ru-RU" sz="1600" b="1" dirty="0" smtClean="0"/>
              <a:t>машина – машина</a:t>
            </a:r>
            <a:r>
              <a:rPr lang="en-GB" sz="1600" b="1" dirty="0" smtClean="0"/>
              <a:t>” </a:t>
            </a:r>
            <a:r>
              <a:rPr lang="ru-RU" sz="1600" b="1" dirty="0" smtClean="0"/>
              <a:t>М2М.</a:t>
            </a:r>
          </a:p>
          <a:p>
            <a:r>
              <a:rPr lang="ru-RU" sz="1300" b="1" dirty="0" smtClean="0">
                <a:solidFill>
                  <a:srgbClr val="000099"/>
                </a:solidFill>
              </a:rPr>
              <a:t>Вещь – изменяющийся во времени и пространстве объект, в том числе виртуальный, который может быть однозначно определен, то есть идентифицирован.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Интернет людей (</a:t>
            </a:r>
            <a:r>
              <a:rPr lang="en-GB" sz="1600" b="1" dirty="0" smtClean="0">
                <a:solidFill>
                  <a:srgbClr val="FF0000"/>
                </a:solidFill>
              </a:rPr>
              <a:t>Internet of People) –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IoP</a:t>
            </a:r>
            <a:r>
              <a:rPr lang="ru-RU" sz="1600" b="1" dirty="0" smtClean="0">
                <a:solidFill>
                  <a:srgbClr val="FF0000"/>
                </a:solidFill>
              </a:rPr>
              <a:t> –</a:t>
            </a:r>
            <a:r>
              <a:rPr lang="ru-RU" sz="1600" b="1" dirty="0" smtClean="0"/>
              <a:t> новое состояние ноосферы (сфера разума), связанное с разумной виртуальной деятельностью человека через инфокоммуникационное пространство по управлению объектами на основе биометрической идентификации параметров индивида.</a:t>
            </a:r>
          </a:p>
          <a:p>
            <a:endParaRPr lang="ru-RU" sz="800" b="1" dirty="0"/>
          </a:p>
          <a:p>
            <a:r>
              <a:rPr lang="ru-RU" sz="1600" b="1" dirty="0" smtClean="0">
                <a:solidFill>
                  <a:srgbClr val="FF0000"/>
                </a:solidFill>
              </a:rPr>
              <a:t>(</a:t>
            </a:r>
            <a:r>
              <a:rPr lang="en-GB" sz="1600" b="1" dirty="0" smtClean="0">
                <a:solidFill>
                  <a:srgbClr val="FF0000"/>
                </a:solidFill>
              </a:rPr>
              <a:t>Internet of Self </a:t>
            </a:r>
            <a:r>
              <a:rPr lang="ru-RU" sz="1600" b="1" dirty="0" smtClean="0">
                <a:solidFill>
                  <a:srgbClr val="FF0000"/>
                </a:solidFill>
              </a:rPr>
              <a:t>от </a:t>
            </a:r>
            <a:r>
              <a:rPr lang="en-GB" sz="1600" b="1" dirty="0" err="1" smtClean="0">
                <a:solidFill>
                  <a:srgbClr val="FF0000"/>
                </a:solidFill>
              </a:rPr>
              <a:t>Quantifield</a:t>
            </a:r>
            <a:r>
              <a:rPr lang="en-GB" sz="1600" b="1" dirty="0" smtClean="0">
                <a:solidFill>
                  <a:srgbClr val="FF0000"/>
                </a:solidFill>
              </a:rPr>
              <a:t> self</a:t>
            </a:r>
            <a:r>
              <a:rPr lang="ru-RU" sz="1600" b="1" dirty="0" smtClean="0">
                <a:solidFill>
                  <a:srgbClr val="FF0000"/>
                </a:solidFill>
              </a:rPr>
              <a:t>) – </a:t>
            </a:r>
            <a:r>
              <a:rPr lang="ru-RU" sz="1600" b="1" dirty="0" smtClean="0"/>
              <a:t>технология биодатчиков и измерения активности тела.</a:t>
            </a:r>
          </a:p>
          <a:p>
            <a:endParaRPr lang="ru-RU" sz="800" b="1" dirty="0"/>
          </a:p>
          <a:p>
            <a:pPr marL="285750" indent="-285750">
              <a:buFontTx/>
              <a:buChar char="-"/>
            </a:pPr>
            <a:r>
              <a:rPr lang="ru-RU" sz="1300" b="1" dirty="0" smtClean="0"/>
              <a:t>Идентификация биометрических данных</a:t>
            </a:r>
          </a:p>
          <a:p>
            <a:pPr marL="285750" indent="-285750">
              <a:buFontTx/>
              <a:buChar char="-"/>
            </a:pPr>
            <a:r>
              <a:rPr lang="ru-RU" sz="1300" b="1" dirty="0" smtClean="0"/>
              <a:t>Определение медицинских показателей</a:t>
            </a:r>
          </a:p>
          <a:p>
            <a:pPr marL="285750" indent="-285750">
              <a:buFontTx/>
              <a:buChar char="-"/>
            </a:pPr>
            <a:r>
              <a:rPr lang="ru-RU" sz="1300" b="1" dirty="0" smtClean="0"/>
              <a:t>Контроль активности, движений, действий</a:t>
            </a:r>
          </a:p>
          <a:p>
            <a:pPr marL="285750" indent="-285750">
              <a:buFontTx/>
              <a:buChar char="-"/>
            </a:pPr>
            <a:r>
              <a:rPr lang="ru-RU" sz="1300" b="1" dirty="0" smtClean="0"/>
              <a:t>Виртуальное адаптивное управление окружающей средой.</a:t>
            </a:r>
          </a:p>
          <a:p>
            <a:endParaRPr lang="ru-RU" sz="800" b="1" dirty="0"/>
          </a:p>
          <a:p>
            <a:r>
              <a:rPr lang="ru-RU" sz="1300" b="1" dirty="0" smtClean="0"/>
              <a:t>Индустриальный (промышленный) Интернет – </a:t>
            </a:r>
            <a:r>
              <a:rPr lang="en-GB" sz="1300" b="1" dirty="0" smtClean="0"/>
              <a:t>Industrial </a:t>
            </a:r>
            <a:r>
              <a:rPr lang="en-GB" sz="1300" b="1" dirty="0" err="1" smtClean="0"/>
              <a:t>IoT</a:t>
            </a:r>
            <a:r>
              <a:rPr lang="en-GB" sz="1300" b="1" dirty="0" smtClean="0"/>
              <a:t> (</a:t>
            </a:r>
            <a:r>
              <a:rPr lang="en-GB" sz="1300" b="1" dirty="0" err="1" smtClean="0"/>
              <a:t>IIoT</a:t>
            </a:r>
            <a:r>
              <a:rPr lang="en-GB" sz="1300" b="1" dirty="0" smtClean="0"/>
              <a:t>) – </a:t>
            </a:r>
            <a:r>
              <a:rPr lang="ru-RU" sz="1300" b="1" dirty="0" smtClean="0"/>
              <a:t>концепция развития АСУ ТП.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22365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СОВРЕМЕННЫЕ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НАУЧНО-ТЕХНОЛОГИЧЕСКИЕ РЕВОЛЮЦИИ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1485939"/>
            <a:ext cx="7992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b="1" dirty="0" smtClean="0"/>
              <a:t>Индустрия 4.0 </a:t>
            </a:r>
            <a:r>
              <a:rPr lang="ru-RU" dirty="0" smtClean="0"/>
              <a:t>(4-я промышленная революция) – объединение современных информационно-коммуникационных технологий с производственным оборудованием и средствами автоматизации, направленное на организацию и контроль всей цепи создания стоимости на протяжении всего производственного цикла продуктов и услуг.</a:t>
            </a:r>
          </a:p>
          <a:p>
            <a:pPr marL="285750" indent="-285750">
              <a:buBlip>
                <a:blip r:embed="rId3"/>
              </a:buBlip>
            </a:pPr>
            <a:r>
              <a:rPr lang="ru-RU" b="1" dirty="0" smtClean="0"/>
              <a:t>Общество 5.0</a:t>
            </a:r>
            <a:r>
              <a:rPr lang="ru-RU" dirty="0" smtClean="0"/>
              <a:t> («умное общество») – цифровая трансформация, направленная на создание нового технологического общества  на основе систем искусственного интеллекта для решения социальных проблем с помощью интеграции физического и киберпространства.</a:t>
            </a:r>
          </a:p>
          <a:p>
            <a:pPr marL="285750" indent="-285750">
              <a:buBlip>
                <a:blip r:embed="rId3"/>
              </a:buBlip>
            </a:pPr>
            <a:r>
              <a:rPr lang="ru-RU" b="1" dirty="0" smtClean="0"/>
              <a:t>Шестой технологический уклад</a:t>
            </a:r>
            <a:r>
              <a:rPr lang="ru-RU" dirty="0" smtClean="0"/>
              <a:t> – экономический цикл, характеризующийся определенным согласованным по техническим уровням процессам переработки ресурсов и выпуска конечных продуктов, соответствующих типу общественного потребления, и опирающийся на достигнутый научно-технологический потенциал  и ресурсы квалифицированной рабочей силы.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5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ПРИОРИТЕТЫ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ИННОВАЦИОННЫХ </a:t>
            </a:r>
            <a:r>
              <a:rPr lang="ru-RU" dirty="0"/>
              <a:t>ТЕХНОЛОГИЙ</a:t>
            </a: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344807"/>
              </p:ext>
            </p:extLst>
          </p:nvPr>
        </p:nvGraphicFramePr>
        <p:xfrm>
          <a:off x="395536" y="1233238"/>
          <a:ext cx="8352928" cy="5148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392"/>
                <a:gridCol w="4824536"/>
              </a:tblGrid>
              <a:tr h="225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Образовательные приоритеты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Направления инноваций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543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Технологии искусственных и </a:t>
                      </a:r>
                      <a:r>
                        <a:rPr lang="ru-RU" sz="1100" dirty="0" err="1">
                          <a:effectLst/>
                        </a:rPr>
                        <a:t>природоподобных</a:t>
                      </a:r>
                      <a:r>
                        <a:rPr lang="ru-RU" sz="1100" dirty="0">
                          <a:effectLst/>
                        </a:rPr>
                        <a:t> материалов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Нано-</a:t>
                      </a: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и </a:t>
                      </a:r>
                      <a:r>
                        <a:rPr lang="ru-RU" sz="11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м</a:t>
                      </a:r>
                      <a:r>
                        <a:rPr lang="ru-RU" sz="1100" dirty="0" err="1" smtClean="0">
                          <a:solidFill>
                            <a:srgbClr val="FF0000"/>
                          </a:solidFill>
                          <a:effectLst/>
                        </a:rPr>
                        <a:t>етаматериалы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Углеродные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материалы.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Органо-неорганические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гибридные </a:t>
                      </a: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композиции.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GB" sz="1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D 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и</a:t>
                      </a:r>
                      <a:r>
                        <a:rPr lang="en-GB" sz="1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3D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-аддитивные технологии.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Атомно-молекулярная сборка.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99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Технологии </a:t>
                      </a:r>
                      <a:r>
                        <a:rPr lang="ru-RU" sz="1100" dirty="0" smtClean="0">
                          <a:effectLst/>
                        </a:rPr>
                        <a:t>техно-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и </a:t>
                      </a:r>
                      <a:r>
                        <a:rPr lang="ru-RU" sz="1100" dirty="0" smtClean="0">
                          <a:effectLst/>
                        </a:rPr>
                        <a:t>биосферного </a:t>
                      </a:r>
                      <a:r>
                        <a:rPr lang="ru-RU" sz="1100" dirty="0">
                          <a:effectLst/>
                        </a:rPr>
                        <a:t>мониторинга (космос, воздушное, наземное и подводное пространство, </a:t>
                      </a:r>
                      <a:r>
                        <a:rPr lang="ru-RU" sz="1100" dirty="0" err="1" smtClean="0">
                          <a:effectLst/>
                        </a:rPr>
                        <a:t>биосреды</a:t>
                      </a:r>
                      <a:r>
                        <a:rPr lang="ru-RU" sz="1100" dirty="0" smtClean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Электромагнитный, акустический  и биохимический</a:t>
                      </a: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мониторинг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Мультиспектральные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технологии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Навигационные технологии.</a:t>
                      </a:r>
                    </a:p>
                  </a:txBody>
                  <a:tcPr marL="68580" marR="68580" marT="0" marB="0" anchor="ctr"/>
                </a:tc>
              </a:tr>
              <a:tr h="1013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Технологии </a:t>
                      </a:r>
                      <a:r>
                        <a:rPr lang="ru-RU" sz="1100" dirty="0" err="1">
                          <a:effectLst/>
                        </a:rPr>
                        <a:t>киберфизического</a:t>
                      </a:r>
                      <a:r>
                        <a:rPr lang="ru-RU" sz="1100" dirty="0">
                          <a:effectLst/>
                        </a:rPr>
                        <a:t> пространства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"Интернет вещей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" </a:t>
                      </a: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индустриальный, аграрный, 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и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RFID технологии.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Большие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массивы данных, 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облачные и туманные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вычисления.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Виртуальная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и дополненная реальность.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err="1" smtClean="0">
                          <a:solidFill>
                            <a:srgbClr val="FF0000"/>
                          </a:solidFill>
                          <a:effectLst/>
                        </a:rPr>
                        <a:t>Кибербезопасность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ru-RU" sz="1100" dirty="0" err="1" smtClean="0">
                          <a:solidFill>
                            <a:srgbClr val="FF0000"/>
                          </a:solidFill>
                          <a:effectLst/>
                        </a:rPr>
                        <a:t>Нейроподобные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100" dirty="0" err="1" smtClean="0">
                          <a:solidFill>
                            <a:srgbClr val="FF0000"/>
                          </a:solidFill>
                          <a:effectLst/>
                        </a:rPr>
                        <a:t>информационны</a:t>
                      </a: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системы и алгоритмы.</a:t>
                      </a:r>
                      <a:endParaRPr lang="ru-RU" sz="11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65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Природоподобные</a:t>
                      </a:r>
                      <a:r>
                        <a:rPr lang="ru-RU" sz="1100" dirty="0">
                          <a:effectLst/>
                        </a:rPr>
                        <a:t> бионические и когнитивные технологии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en-GB" sz="1100" dirty="0" smtClean="0">
                          <a:solidFill>
                            <a:srgbClr val="FF0000"/>
                          </a:solidFill>
                          <a:effectLst/>
                        </a:rPr>
                        <a:t>“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Интернет людей».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err="1" smtClean="0">
                          <a:solidFill>
                            <a:srgbClr val="FF0000"/>
                          </a:solidFill>
                          <a:effectLst/>
                        </a:rPr>
                        <a:t>Нейроморфные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системы.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Искусственные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органы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Роботы,, киборги, </a:t>
                      </a:r>
                      <a:r>
                        <a:rPr lang="ru-RU" sz="1100" dirty="0" err="1" smtClean="0">
                          <a:solidFill>
                            <a:srgbClr val="FF0000"/>
                          </a:solidFill>
                          <a:effectLst/>
                        </a:rPr>
                        <a:t>андроиды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ru-RU" sz="1100" dirty="0" err="1" smtClean="0">
                          <a:solidFill>
                            <a:srgbClr val="FF0000"/>
                          </a:solidFill>
                          <a:effectLst/>
                        </a:rPr>
                        <a:t>аватары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Лаборатории-на-чипе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"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Умная 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одежда", интеллектуальная кожа, биоимпланты.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1448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Технологии </a:t>
                      </a:r>
                      <a:r>
                        <a:rPr lang="ru-RU" sz="11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ресурсоэнергосбережения</a:t>
                      </a: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1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техносферной</a:t>
                      </a: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безопасности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Рекуперация энергии</a:t>
                      </a: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из эфира, окружающей среды и техногенных объектов.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Рекуперация энергии</a:t>
                      </a: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от тела человека.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Преобразователи и накопители энергии на новых материалах и принципах.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Распределенные самоорганизующиеся энергетические сети.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Декарбонизированные</a:t>
                      </a: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энергетические технологии.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Энергетически эффективная экологически безопасная утилизация.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Blip>
                          <a:blip r:embed="rId3"/>
                        </a:buBlip>
                      </a:pP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Стандарты безопасности.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77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4"/>
          <p:cNvSpPr/>
          <p:nvPr/>
        </p:nvSpPr>
        <p:spPr>
          <a:xfrm>
            <a:off x="2771800" y="6453336"/>
            <a:ext cx="6372200" cy="190338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4"/>
          <p:cNvSpPr/>
          <p:nvPr/>
        </p:nvSpPr>
        <p:spPr>
          <a:xfrm rot="10800000">
            <a:off x="0" y="996067"/>
            <a:ext cx="8316416" cy="191284"/>
          </a:xfrm>
          <a:custGeom>
            <a:avLst/>
            <a:gdLst>
              <a:gd name="connsiteX0" fmla="*/ 0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0 w 7854421"/>
              <a:gd name="connsiteY4" fmla="*/ 0 h 334924"/>
              <a:gd name="connsiteX0" fmla="*/ 383458 w 7854421"/>
              <a:gd name="connsiteY0" fmla="*/ 0 h 334924"/>
              <a:gd name="connsiteX1" fmla="*/ 7854421 w 7854421"/>
              <a:gd name="connsiteY1" fmla="*/ 0 h 334924"/>
              <a:gd name="connsiteX2" fmla="*/ 7854421 w 7854421"/>
              <a:gd name="connsiteY2" fmla="*/ 334924 h 334924"/>
              <a:gd name="connsiteX3" fmla="*/ 0 w 7854421"/>
              <a:gd name="connsiteY3" fmla="*/ 334924 h 334924"/>
              <a:gd name="connsiteX4" fmla="*/ 383458 w 7854421"/>
              <a:gd name="connsiteY4" fmla="*/ 0 h 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421" h="334924">
                <a:moveTo>
                  <a:pt x="383458" y="0"/>
                </a:moveTo>
                <a:lnTo>
                  <a:pt x="7854421" y="0"/>
                </a:lnTo>
                <a:lnTo>
                  <a:pt x="7854421" y="334924"/>
                </a:lnTo>
                <a:lnTo>
                  <a:pt x="0" y="334924"/>
                </a:lnTo>
                <a:lnTo>
                  <a:pt x="383458" y="0"/>
                </a:lnTo>
                <a:close/>
              </a:path>
            </a:pathLst>
          </a:custGeom>
          <a:gradFill flip="none" rotWithShape="1">
            <a:gsLst>
              <a:gs pos="43000">
                <a:srgbClr val="E5C394"/>
              </a:gs>
              <a:gs pos="31000">
                <a:srgbClr val="F0CE9E"/>
              </a:gs>
              <a:gs pos="0">
                <a:srgbClr val="624021"/>
              </a:gs>
              <a:gs pos="68000">
                <a:srgbClr val="876542"/>
              </a:gs>
              <a:gs pos="93000">
                <a:srgbClr val="4D2B0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www.eltech.ru/assets/files/ru/universitet/korporativnyj-stil/logo-krug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0069" cy="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283261" y="172435"/>
            <a:ext cx="8465203" cy="707886"/>
          </a:xfrm>
          <a:prstGeom prst="rect">
            <a:avLst/>
          </a:prstGeom>
          <a:noFill/>
          <a:ln>
            <a:noFill/>
          </a:ln>
          <a:effectLst>
            <a:outerShdw blurRad="50800" dist="50800" dir="378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0" sz="2000" b="1">
                <a:latin typeface="PT Sans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1988840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</a:rPr>
              <a:t>Определение </a:t>
            </a:r>
            <a:r>
              <a:rPr lang="ru-RU" sz="2800" b="1" dirty="0">
                <a:solidFill>
                  <a:srgbClr val="0033CC"/>
                </a:solidFill>
              </a:rPr>
              <a:t>направлений инвестиций в новую генерацию наукоемкой инновационной экосистемы – «</a:t>
            </a:r>
            <a:r>
              <a:rPr lang="en-US" sz="2800" b="1" dirty="0">
                <a:solidFill>
                  <a:srgbClr val="0033CC"/>
                </a:solidFill>
              </a:rPr>
              <a:t>Internet </a:t>
            </a:r>
            <a:r>
              <a:rPr lang="en-US" sz="2800" b="1" dirty="0" smtClean="0">
                <a:solidFill>
                  <a:srgbClr val="0033CC"/>
                </a:solidFill>
              </a:rPr>
              <a:t>of </a:t>
            </a:r>
            <a:r>
              <a:rPr lang="en-GB" sz="2800" b="1" dirty="0" smtClean="0">
                <a:solidFill>
                  <a:srgbClr val="0033CC"/>
                </a:solidFill>
              </a:rPr>
              <a:t>P</a:t>
            </a:r>
            <a:r>
              <a:rPr lang="en-US" sz="2800" b="1" dirty="0" err="1" smtClean="0">
                <a:solidFill>
                  <a:srgbClr val="0033CC"/>
                </a:solidFill>
              </a:rPr>
              <a:t>eople</a:t>
            </a:r>
            <a:r>
              <a:rPr lang="ru-RU" sz="2800" b="1" dirty="0">
                <a:solidFill>
                  <a:srgbClr val="0033CC"/>
                </a:solidFill>
              </a:rPr>
              <a:t>» для обеспечения персонифицированной гармонизированной среды жизнедеятельности </a:t>
            </a:r>
            <a:r>
              <a:rPr lang="ru-RU" sz="2800" b="1" dirty="0" smtClean="0">
                <a:solidFill>
                  <a:srgbClr val="0033CC"/>
                </a:solidFill>
              </a:rPr>
              <a:t>человека.</a:t>
            </a:r>
            <a:endParaRPr lang="ru-RU" sz="2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5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1303</Words>
  <Application>Microsoft Office PowerPoint</Application>
  <PresentationFormat>Экран (4:3)</PresentationFormat>
  <Paragraphs>267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2018-11-26T15:16:42Z</dcterms:created>
  <dcterms:modified xsi:type="dcterms:W3CDTF">2019-02-27T15:07:30Z</dcterms:modified>
</cp:coreProperties>
</file>