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  <p:sldMasterId id="2147483660" r:id="rId2"/>
    <p:sldMasterId id="2147483648" r:id="rId3"/>
  </p:sldMasterIdLst>
  <p:notesMasterIdLst>
    <p:notesMasterId r:id="rId19"/>
  </p:notesMasterIdLst>
  <p:handoutMasterIdLst>
    <p:handoutMasterId r:id="rId20"/>
  </p:handoutMasterIdLst>
  <p:sldIdLst>
    <p:sldId id="853" r:id="rId4"/>
    <p:sldId id="271" r:id="rId5"/>
    <p:sldId id="256" r:id="rId6"/>
    <p:sldId id="258" r:id="rId7"/>
    <p:sldId id="257" r:id="rId8"/>
    <p:sldId id="852" r:id="rId9"/>
    <p:sldId id="259" r:id="rId10"/>
    <p:sldId id="315" r:id="rId11"/>
    <p:sldId id="325" r:id="rId12"/>
    <p:sldId id="854" r:id="rId13"/>
    <p:sldId id="850" r:id="rId14"/>
    <p:sldId id="855" r:id="rId15"/>
    <p:sldId id="857" r:id="rId16"/>
    <p:sldId id="856" r:id="rId17"/>
    <p:sldId id="285" r:id="rId18"/>
  </p:sldIdLst>
  <p:sldSz cx="12188825" cy="6858000"/>
  <p:notesSz cx="6797675" cy="9928225"/>
  <p:custDataLst>
    <p:tags r:id="rId21"/>
  </p:custDataLst>
  <p:defaultTextStyle>
    <a:defPPr>
      <a:defRPr lang="ru-RU"/>
    </a:defPPr>
    <a:lvl1pPr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Факторович Алла Аркадьевна" initials="ФАА" lastIdx="8" clrIdx="0">
    <p:extLst>
      <p:ext uri="{19B8F6BF-5375-455C-9EA6-DF929625EA0E}">
        <p15:presenceInfo xmlns:p15="http://schemas.microsoft.com/office/powerpoint/2012/main" userId="Факторович Алла Аркадье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B0"/>
    <a:srgbClr val="006600"/>
    <a:srgbClr val="003085"/>
    <a:srgbClr val="00AEEF"/>
    <a:srgbClr val="0088EC"/>
    <a:srgbClr val="0000FF"/>
    <a:srgbClr val="39471D"/>
    <a:srgbClr val="E88F86"/>
    <a:srgbClr val="2F6C95"/>
    <a:srgbClr val="876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6357" autoAdjust="0"/>
  </p:normalViewPr>
  <p:slideViewPr>
    <p:cSldViewPr snapToGrid="0" snapToObjects="1">
      <p:cViewPr varScale="1">
        <p:scale>
          <a:sx n="59" d="100"/>
          <a:sy n="59" d="100"/>
        </p:scale>
        <p:origin x="96" y="390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90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&#1044;&#1080;&#1072;&#1075;&#1088;&#1072;&#1084;&#1084;&#1072;%20&#1074;%20Microsoft%20PowerPoint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_____Microsoft_Excel4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_____Microsoft_Excel5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_____Microsoft_Excel6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3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&#1044;&#1080;&#1072;&#1075;&#1088;&#1072;&#1084;&#1084;&#1072;%20&#1074;%20Microsoft%20PowerPoint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_____Microsoft_Excel1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_____Microsoft_Excel2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v>СПК</c:v>
          </c:tx>
          <c:spPr>
            <a:solidFill>
              <a:srgbClr val="003D7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PowerPoint]Лист1'!$A$3:$A$5</c:f>
              <c:strCache>
                <c:ptCount val="3"/>
                <c:pt idx="0">
                  <c:v>1 января 2017</c:v>
                </c:pt>
                <c:pt idx="1">
                  <c:v>1 января 2018</c:v>
                </c:pt>
                <c:pt idx="2">
                  <c:v>31 декабря 2018</c:v>
                </c:pt>
              </c:strCache>
            </c:strRef>
          </c:cat>
          <c:val>
            <c:numRef>
              <c:f>'[Диаграмма в Microsoft PowerPoint]Лист1'!$D$3:$D$5</c:f>
              <c:numCache>
                <c:formatCode>General</c:formatCode>
                <c:ptCount val="3"/>
                <c:pt idx="0">
                  <c:v>8</c:v>
                </c:pt>
                <c:pt idx="1">
                  <c:v>19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E3-4B45-BBE3-68CD5F7E2F94}"/>
            </c:ext>
          </c:extLst>
        </c:ser>
        <c:ser>
          <c:idx val="3"/>
          <c:order val="1"/>
          <c:tx>
            <c:v>регионы</c:v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PowerPoint]Лист1'!$A$3:$A$5</c:f>
              <c:strCache>
                <c:ptCount val="3"/>
                <c:pt idx="0">
                  <c:v>1 января 2017</c:v>
                </c:pt>
                <c:pt idx="1">
                  <c:v>1 января 2018</c:v>
                </c:pt>
                <c:pt idx="2">
                  <c:v>31 декабря 2018</c:v>
                </c:pt>
              </c:strCache>
            </c:strRef>
          </c:cat>
          <c:val>
            <c:numRef>
              <c:f>'[Диаграмма в Microsoft PowerPoint]Лист1'!$E$3:$E$5</c:f>
              <c:numCache>
                <c:formatCode>General</c:formatCode>
                <c:ptCount val="3"/>
                <c:pt idx="0">
                  <c:v>46</c:v>
                </c:pt>
                <c:pt idx="1">
                  <c:v>51</c:v>
                </c:pt>
                <c:pt idx="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E3-4B45-BBE3-68CD5F7E2F94}"/>
            </c:ext>
          </c:extLst>
        </c:ser>
        <c:ser>
          <c:idx val="0"/>
          <c:order val="2"/>
          <c:tx>
            <c:v>цок</c:v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PowerPoint]Лист1'!$A$3:$A$5</c:f>
              <c:strCache>
                <c:ptCount val="3"/>
                <c:pt idx="0">
                  <c:v>1 января 2017</c:v>
                </c:pt>
                <c:pt idx="1">
                  <c:v>1 января 2018</c:v>
                </c:pt>
                <c:pt idx="2">
                  <c:v>31 декабря 2018</c:v>
                </c:pt>
              </c:strCache>
            </c:strRef>
          </c:cat>
          <c:val>
            <c:numRef>
              <c:f>'[Диаграмма в Microsoft PowerPoint]Лист1'!$B$3:$B$5</c:f>
              <c:numCache>
                <c:formatCode>General</c:formatCode>
                <c:ptCount val="3"/>
                <c:pt idx="0">
                  <c:v>115</c:v>
                </c:pt>
                <c:pt idx="1">
                  <c:v>182</c:v>
                </c:pt>
                <c:pt idx="2">
                  <c:v>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E3-4B45-BBE3-68CD5F7E2F94}"/>
            </c:ext>
          </c:extLst>
        </c:ser>
        <c:ser>
          <c:idx val="1"/>
          <c:order val="3"/>
          <c:tx>
            <c:v>площадки</c:v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PowerPoint]Лист1'!$A$3:$A$5</c:f>
              <c:strCache>
                <c:ptCount val="3"/>
                <c:pt idx="0">
                  <c:v>1 января 2017</c:v>
                </c:pt>
                <c:pt idx="1">
                  <c:v>1 января 2018</c:v>
                </c:pt>
                <c:pt idx="2">
                  <c:v>31 декабря 2018</c:v>
                </c:pt>
              </c:strCache>
            </c:strRef>
          </c:cat>
          <c:val>
            <c:numRef>
              <c:f>'[Диаграмма в Microsoft PowerPoint]Лист1'!$C$3:$C$5</c:f>
              <c:numCache>
                <c:formatCode>General</c:formatCode>
                <c:ptCount val="3"/>
                <c:pt idx="0">
                  <c:v>125</c:v>
                </c:pt>
                <c:pt idx="1">
                  <c:v>247</c:v>
                </c:pt>
                <c:pt idx="2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E3-4B45-BBE3-68CD5F7E2F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0354952"/>
        <c:axId val="370357904"/>
      </c:barChart>
      <c:catAx>
        <c:axId val="370354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0357904"/>
        <c:crosses val="autoZero"/>
        <c:auto val="1"/>
        <c:lblAlgn val="ctr"/>
        <c:lblOffset val="100"/>
        <c:noMultiLvlLbl val="0"/>
      </c:catAx>
      <c:valAx>
        <c:axId val="3703579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0354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64202299887367E-2"/>
          <c:y val="2.1108179419525065E-2"/>
          <c:w val="0.52915317970931475"/>
          <c:h val="0.4604225791037333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всего соискателей</c:v>
          </c:tx>
          <c:spPr>
            <a:solidFill>
              <a:srgbClr val="4BACC6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'Реестр свод'!$N$51:$N$53</c:f>
              <c:strCache>
                <c:ptCount val="3"/>
                <c:pt idx="0">
                  <c:v>1 января 2017</c:v>
                </c:pt>
                <c:pt idx="1">
                  <c:v>1 января 2018</c:v>
                </c:pt>
                <c:pt idx="2">
                  <c:v>31 декабря 2018</c:v>
                </c:pt>
              </c:strCache>
            </c:strRef>
          </c:cat>
          <c:val>
            <c:numRef>
              <c:f>'Реестр свод'!$O$51:$O$53</c:f>
              <c:numCache>
                <c:formatCode>General</c:formatCode>
                <c:ptCount val="3"/>
                <c:pt idx="0">
                  <c:v>1370</c:v>
                </c:pt>
                <c:pt idx="1">
                  <c:v>5731</c:v>
                </c:pt>
                <c:pt idx="2">
                  <c:v>24462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FD-47A3-964C-85E97D294ED2}"/>
            </c:ext>
          </c:extLst>
        </c:ser>
        <c:ser>
          <c:idx val="1"/>
          <c:order val="1"/>
          <c:tx>
            <c:v>выдано свидетельств</c:v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'Реестр свод'!$N$51:$N$53</c:f>
              <c:strCache>
                <c:ptCount val="3"/>
                <c:pt idx="0">
                  <c:v>1 января 2017</c:v>
                </c:pt>
                <c:pt idx="1">
                  <c:v>1 января 2018</c:v>
                </c:pt>
                <c:pt idx="2">
                  <c:v>31 декабря 2018</c:v>
                </c:pt>
              </c:strCache>
            </c:strRef>
          </c:cat>
          <c:val>
            <c:numRef>
              <c:f>'Реестр свод'!$P$51:$P$53</c:f>
              <c:numCache>
                <c:formatCode>General</c:formatCode>
                <c:ptCount val="3"/>
                <c:pt idx="0">
                  <c:v>1370</c:v>
                </c:pt>
                <c:pt idx="1">
                  <c:v>5301</c:v>
                </c:pt>
                <c:pt idx="2">
                  <c:v>22182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FD-47A3-964C-85E97D294ED2}"/>
            </c:ext>
          </c:extLst>
        </c:ser>
        <c:ser>
          <c:idx val="2"/>
          <c:order val="2"/>
          <c:tx>
            <c:v>выдано заключений</c:v>
          </c:tx>
          <c:spPr>
            <a:solidFill>
              <a:srgbClr val="00AEE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'Реестр свод'!$N$51:$N$53</c:f>
              <c:strCache>
                <c:ptCount val="3"/>
                <c:pt idx="0">
                  <c:v>1 января 2017</c:v>
                </c:pt>
                <c:pt idx="1">
                  <c:v>1 января 2018</c:v>
                </c:pt>
                <c:pt idx="2">
                  <c:v>31 декабря 2018</c:v>
                </c:pt>
              </c:strCache>
            </c:strRef>
          </c:cat>
          <c:val>
            <c:numRef>
              <c:f>'Реестр свод'!$Q$51:$Q$53</c:f>
              <c:numCache>
                <c:formatCode>General</c:formatCode>
                <c:ptCount val="3"/>
                <c:pt idx="0">
                  <c:v>0</c:v>
                </c:pt>
                <c:pt idx="1">
                  <c:v>430</c:v>
                </c:pt>
                <c:pt idx="2">
                  <c:v>2280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FD-47A3-964C-85E97D294ED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6765072"/>
        <c:axId val="356765400"/>
      </c:barChart>
      <c:catAx>
        <c:axId val="35676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6765400"/>
        <c:crosses val="autoZero"/>
        <c:auto val="1"/>
        <c:lblAlgn val="ctr"/>
        <c:lblOffset val="100"/>
        <c:noMultiLvlLbl val="0"/>
      </c:catAx>
      <c:valAx>
        <c:axId val="356765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676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1383012822717435E-2"/>
          <c:y val="0.15643071702021238"/>
          <c:w val="0.45405594158677404"/>
          <c:h val="0.3175259788931985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93-4A3C-8AB6-AAAF3F4030B0}"/>
              </c:ext>
            </c:extLst>
          </c:dPt>
          <c:dPt>
            <c:idx val="1"/>
            <c:bubble3D val="0"/>
            <c:explosion val="20"/>
            <c:spPr>
              <a:solidFill>
                <a:srgbClr val="00AE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93-4A3C-8AB6-AAAF3F4030B0}"/>
              </c:ext>
            </c:extLst>
          </c:dPt>
          <c:dLbls>
            <c:dLbl>
              <c:idx val="0"/>
              <c:layout>
                <c:manualLayout>
                  <c:x val="-3.0905565846635813E-2"/>
                  <c:y val="-0.1031542019357393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66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911466642785731"/>
                      <c:h val="0.407638496258232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393-4A3C-8AB6-AAAF3F4030B0}"/>
                </c:ext>
              </c:extLst>
            </c:dLbl>
            <c:dLbl>
              <c:idx val="1"/>
              <c:layout>
                <c:manualLayout>
                  <c:x val="-0.12362275009028352"/>
                  <c:y val="-8.969930603107767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308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93-4A3C-8AB6-AAAF3F4030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Лист2!$G$5:$G$6</c:f>
              <c:numCache>
                <c:formatCode>General</c:formatCode>
                <c:ptCount val="2"/>
                <c:pt idx="0">
                  <c:v>91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93-4A3C-8AB6-AAAF3F4030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4267100501780799E-2"/>
          <c:y val="0.13545846594314956"/>
          <c:w val="0.54910001549095211"/>
          <c:h val="0.600830312730197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AA-41E3-8528-83938AEF726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AA-41E3-8528-83938AEF726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EAA-41E3-8528-83938AEF726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EAA-41E3-8528-83938AEF726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EAA-41E3-8528-83938AEF726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EAA-41E3-8528-83938AEF726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EAA-41E3-8528-83938AEF726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EAA-41E3-8528-83938AEF726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EAA-41E3-8528-83938AEF726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EAA-41E3-8528-83938AEF726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EAA-41E3-8528-83938AEF7261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EAA-41E3-8528-83938AEF7261}"/>
              </c:ext>
            </c:extLst>
          </c:dPt>
          <c:dLbls>
            <c:dLbl>
              <c:idx val="0"/>
              <c:layout>
                <c:manualLayout>
                  <c:x val="-0.22230577679826904"/>
                  <c:y val="-6.83628088443227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AA-41E3-8528-83938AEF7261}"/>
                </c:ext>
              </c:extLst>
            </c:dLbl>
            <c:dLbl>
              <c:idx val="1"/>
              <c:layout>
                <c:manualLayout>
                  <c:x val="9.7624013032302448E-2"/>
                  <c:y val="-3.1672850295397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AA-41E3-8528-83938AEF7261}"/>
                </c:ext>
              </c:extLst>
            </c:dLbl>
            <c:dLbl>
              <c:idx val="2"/>
              <c:layout>
                <c:manualLayout>
                  <c:x val="6.9663010426040992E-2"/>
                  <c:y val="1.78171555136607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AA-41E3-8528-83938AEF726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6EAA-41E3-8528-83938AEF726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EAA-41E3-8528-83938AEF7261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6EAA-41E3-8528-83938AEF726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EAA-41E3-8528-83938AEF726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EAA-41E3-8528-83938AEF726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EAA-41E3-8528-83938AEF7261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6EAA-41E3-8528-83938AEF726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EAA-41E3-8528-83938AEF7261}"/>
                </c:ext>
              </c:extLst>
            </c:dLbl>
            <c:dLbl>
              <c:idx val="11"/>
              <c:layout>
                <c:manualLayout>
                  <c:x val="1.5012457445492249E-2"/>
                  <c:y val="5.512825946155127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EAA-41E3-8528-83938AEF72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Лист1!$A$1:$A$12</c:f>
              <c:strCache>
                <c:ptCount val="12"/>
                <c:pt idx="0">
                  <c:v>СПК в лифтовой отрасли, сфере подъемных сооружений и вертикального транспорта </c:v>
                </c:pt>
                <c:pt idx="1">
                  <c:v>СПК в области сварки </c:v>
                </c:pt>
                <c:pt idx="2">
                  <c:v>СПК на железнодорожном транспорте </c:v>
                </c:pt>
                <c:pt idx="3">
                  <c:v>СПК в нефтегазовом комплексе </c:v>
                </c:pt>
                <c:pt idx="4">
                  <c:v>СПК финансового рынка </c:v>
                </c:pt>
                <c:pt idx="5">
                  <c:v>СПК в отрасли судостроения и морской техники </c:v>
                </c:pt>
                <c:pt idx="6">
                  <c:v>СПК в строительстве </c:v>
                </c:pt>
                <c:pt idx="7">
                  <c:v>СПК в наноиндустрии  </c:v>
                </c:pt>
                <c:pt idx="8">
                  <c:v>СПК в машиностроении</c:v>
                </c:pt>
                <c:pt idx="9">
                  <c:v>СПК в жилищно-коммунальном хозяйстве</c:v>
                </c:pt>
                <c:pt idx="10">
                  <c:v>СПК индустрии красоты </c:v>
                </c:pt>
                <c:pt idx="11">
                  <c:v>ОСТАЛЬНЫЕ</c:v>
                </c:pt>
              </c:strCache>
            </c:strRef>
          </c:cat>
          <c:val>
            <c:numRef>
              <c:f>Лист1!$B$1:$B$12</c:f>
              <c:numCache>
                <c:formatCode>General</c:formatCode>
                <c:ptCount val="12"/>
                <c:pt idx="0">
                  <c:v>16348</c:v>
                </c:pt>
                <c:pt idx="1">
                  <c:v>2060</c:v>
                </c:pt>
                <c:pt idx="2">
                  <c:v>1386</c:v>
                </c:pt>
                <c:pt idx="3">
                  <c:v>827</c:v>
                </c:pt>
                <c:pt idx="4">
                  <c:v>790</c:v>
                </c:pt>
                <c:pt idx="5">
                  <c:v>527</c:v>
                </c:pt>
                <c:pt idx="6">
                  <c:v>475</c:v>
                </c:pt>
                <c:pt idx="7">
                  <c:v>446</c:v>
                </c:pt>
                <c:pt idx="8">
                  <c:v>329</c:v>
                </c:pt>
                <c:pt idx="9">
                  <c:v>268</c:v>
                </c:pt>
                <c:pt idx="10">
                  <c:v>177</c:v>
                </c:pt>
                <c:pt idx="11">
                  <c:v>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6EAA-41E3-8528-83938AEF72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826740224863743"/>
          <c:y val="5.9633810888980156E-2"/>
          <c:w val="0.4644942641705419"/>
          <c:h val="0.848349213779247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130450184501849E-2"/>
          <c:y val="7.7165344788525866E-2"/>
          <c:w val="0.6219845627849151"/>
          <c:h val="0.9280163506453924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3D7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22-48A6-A83E-190DB33ECB4F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7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22-48A6-A83E-190DB33ECB4F}"/>
              </c:ext>
            </c:extLst>
          </c:dPt>
          <c:dLbls>
            <c:dLbl>
              <c:idx val="0"/>
              <c:layout>
                <c:manualLayout>
                  <c:x val="-0.29045703321033206"/>
                  <c:y val="-4.42240360433266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kumimoji="1" lang="ru-RU" sz="2000" b="1" i="0" u="none" strike="noStrike" kern="1200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Gill Sans Nova Light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kumimoji="1" lang="en-US" sz="2000" b="1" i="0" u="none" strike="noStrike" kern="1200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Gill Sans Nova Light" panose="020B0604020202020204" pitchFamily="34" charset="0"/>
                        <a:ea typeface="+mn-ea"/>
                        <a:cs typeface="Arial" panose="020B0604020202020204" pitchFamily="34" charset="0"/>
                      </a:rPr>
                      <a:t>923
54%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kumimoji="1" lang="ru-RU" sz="2000" b="1" i="0" u="none" strike="noStrike" kern="1200" cap="none" spc="0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Gill Sans Nova Light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22-48A6-A83E-190DB33ECB4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22-48A6-A83E-190DB33ECB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kumimoji="1" lang="ru-RU" sz="1800" b="0" i="0" u="none" strike="noStrike" kern="1200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Gill Sans Nova Light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'[п. 2.4 КОС.xlsx]Лист2'!$A$9:$A$10</c:f>
              <c:strCache>
                <c:ptCount val="2"/>
                <c:pt idx="0">
                  <c:v>Квалификации, по которым в 2018 году наделены полномочиями  ЦОК</c:v>
                </c:pt>
                <c:pt idx="1">
                  <c:v>Прочие утвержденные квалификации</c:v>
                </c:pt>
              </c:strCache>
            </c:strRef>
          </c:cat>
          <c:val>
            <c:numRef>
              <c:f>'[п. 2.4 КОС.xlsx]Лист2'!$B$14:$B$15</c:f>
              <c:numCache>
                <c:formatCode>General</c:formatCode>
                <c:ptCount val="2"/>
                <c:pt idx="0">
                  <c:v>860</c:v>
                </c:pt>
                <c:pt idx="1">
                  <c:v>730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22-48A6-A83E-190DB33EC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71315341697416978"/>
          <c:y val="4.1442823735031463E-2"/>
          <c:w val="0.28378470783257354"/>
          <c:h val="0.375869555528017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63888888888889"/>
          <c:y val="8.564814814814814E-2"/>
          <c:w val="0.46388888888888891"/>
          <c:h val="0.77314814814814814"/>
        </c:manualLayout>
      </c:layout>
      <c:pieChart>
        <c:varyColors val="1"/>
        <c:ser>
          <c:idx val="0"/>
          <c:order val="0"/>
          <c:spPr>
            <a:solidFill>
              <a:srgbClr val="007DB0"/>
            </a:solidFill>
          </c:spPr>
          <c:dPt>
            <c:idx val="0"/>
            <c:bubble3D val="0"/>
            <c:spPr>
              <a:solidFill>
                <a:sysClr val="window" lastClr="FFFFFF">
                  <a:lumMod val="7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BE-4FC9-8564-9E93AB349308}"/>
              </c:ext>
            </c:extLst>
          </c:dPt>
          <c:dPt>
            <c:idx val="1"/>
            <c:bubble3D val="0"/>
            <c:spPr>
              <a:solidFill>
                <a:srgbClr val="007DB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BE-4FC9-8564-9E93AB34930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BE-4FC9-8564-9E93AB349308}"/>
                </c:ext>
              </c:extLst>
            </c:dLbl>
            <c:dLbl>
              <c:idx val="1"/>
              <c:layout>
                <c:manualLayout>
                  <c:x val="0.12905019215346142"/>
                  <c:y val="0.1532518096171011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lang="en-US" sz="1800" b="1" i="0" u="none" strike="noStrike" kern="1200" baseline="0" dirty="0">
                        <a:solidFill>
                          <a:schemeClr val="bg1"/>
                        </a:solidFill>
                        <a:latin typeface="Gill Sans Nova Light" panose="020B0302020104020203" pitchFamily="34" charset="0"/>
                        <a:ea typeface="+mn-ea"/>
                        <a:cs typeface="+mn-cs"/>
                      </a:defRPr>
                    </a:pPr>
                    <a:r>
                      <a:rPr lang="en-US" sz="1800" b="1" i="0" u="none" strike="noStrike" kern="1200" baseline="0" dirty="0">
                        <a:solidFill>
                          <a:schemeClr val="bg1"/>
                        </a:solidFill>
                        <a:latin typeface="Gill Sans Nova Light" panose="020B0302020104020203" pitchFamily="34" charset="0"/>
                        <a:ea typeface="+mn-ea"/>
                        <a:cs typeface="+mn-cs"/>
                      </a:rPr>
                      <a:t>290
31%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800" b="1" i="0" u="none" strike="noStrike" kern="1200" baseline="0" dirty="0">
                      <a:solidFill>
                        <a:schemeClr val="bg1"/>
                      </a:solidFill>
                      <a:latin typeface="Gill Sans Nova Light" panose="020B0302020104020203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222222222222222"/>
                      <c:h val="0.287870370370370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FBE-4FC9-8564-9E93AB3493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'[п. 2.4 КОС.xlsx]Лист2'!$A$11:$A$12</c:f>
              <c:strCache>
                <c:ptCount val="2"/>
                <c:pt idx="0">
                  <c:v>Прочие квалификации, по которым наделены полномочиями ЦОК</c:v>
                </c:pt>
                <c:pt idx="1">
                  <c:v>Квалификации, по которым в 2018 году проводятся экзамены</c:v>
                </c:pt>
              </c:strCache>
            </c:strRef>
          </c:cat>
          <c:val>
            <c:numRef>
              <c:f>'[п. 2.4 КОС.xlsx]Лист2'!$C$14:$C$15</c:f>
              <c:numCache>
                <c:formatCode>General</c:formatCode>
                <c:ptCount val="2"/>
                <c:pt idx="0">
                  <c:v>479</c:v>
                </c:pt>
                <c:pt idx="1">
                  <c:v>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BE-4FC9-8564-9E93AB3493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40"/>
      </c:pie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62502942482184831"/>
          <c:y val="7.0022601341498986E-2"/>
          <c:w val="0.31248132597380135"/>
          <c:h val="0.4438662875473899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/>
              <a:t>Количество утвержденных квалификаций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1699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17-4447-B917-4D8DAD2C0C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cat>
            <c:strRef>
              <c:f>Лист3!$A$5:$A$7</c:f>
              <c:strCache>
                <c:ptCount val="3"/>
                <c:pt idx="0">
                  <c:v>1 января 2017</c:v>
                </c:pt>
                <c:pt idx="1">
                  <c:v>1 января 2018</c:v>
                </c:pt>
                <c:pt idx="2">
                  <c:v>31 декабря 2018</c:v>
                </c:pt>
              </c:strCache>
            </c:strRef>
          </c:cat>
          <c:val>
            <c:numRef>
              <c:f>Лист3!$B$5:$B$7</c:f>
              <c:numCache>
                <c:formatCode>General</c:formatCode>
                <c:ptCount val="3"/>
                <c:pt idx="0">
                  <c:v>1006</c:v>
                </c:pt>
                <c:pt idx="1">
                  <c:v>1254</c:v>
                </c:pt>
                <c:pt idx="2">
                  <c:v>1699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1A-4154-8BEB-0640BC789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9186888"/>
        <c:axId val="519189512"/>
      </c:barChart>
      <c:catAx>
        <c:axId val="519186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9189512"/>
        <c:crosses val="autoZero"/>
        <c:auto val="1"/>
        <c:lblAlgn val="ctr"/>
        <c:lblOffset val="100"/>
        <c:noMultiLvlLbl val="0"/>
      </c:catAx>
      <c:valAx>
        <c:axId val="5191895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19186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 w="762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90-4B3E-87D4-CEA4639D3690}"/>
                </c:ext>
              </c:extLst>
            </c:dLbl>
            <c:dLbl>
              <c:idx val="1"/>
              <c:layout>
                <c:manualLayout>
                  <c:x val="-8.4944444444444447E-2"/>
                  <c:y val="-8.02081510644503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90-4B3E-87D4-CEA4639D369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332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C7-4EA4-9195-0688CDCC24C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355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C7-4EA4-9195-0688CDCC24C5}"/>
                </c:ext>
              </c:extLst>
            </c:dLbl>
            <c:dLbl>
              <c:idx val="4"/>
              <c:layout>
                <c:manualLayout>
                  <c:x val="-4.8944444444444443E-2"/>
                  <c:y val="-0.1172451881014873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257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90-4B3E-87D4-CEA4639D369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395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C7-4EA4-9195-0688CDCC24C5}"/>
                </c:ext>
              </c:extLst>
            </c:dLbl>
            <c:dLbl>
              <c:idx val="6"/>
              <c:layout>
                <c:manualLayout>
                  <c:x val="-1.8388888888888889E-2"/>
                  <c:y val="-7.094889180519101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270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90-4B3E-87D4-CEA4639D3690}"/>
                </c:ext>
              </c:extLst>
            </c:dLbl>
            <c:dLbl>
              <c:idx val="7"/>
              <c:layout>
                <c:manualLayout>
                  <c:x val="-1.55E-2"/>
                  <c:y val="-9.87266695829688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28</a:t>
                    </a:r>
                  </a:p>
                  <a:p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90-4B3E-87D4-CEA4639D36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'[Квалификации по уровням.xlsx]Лист1'!$C$4:$C$12</c:f>
              <c:numCache>
                <c:formatCode>General</c:formatCode>
                <c:ptCount val="9"/>
                <c:pt idx="0">
                  <c:v>1</c:v>
                </c:pt>
                <c:pt idx="1">
                  <c:v>60</c:v>
                </c:pt>
                <c:pt idx="2">
                  <c:v>314</c:v>
                </c:pt>
                <c:pt idx="3">
                  <c:v>346</c:v>
                </c:pt>
                <c:pt idx="4">
                  <c:v>244</c:v>
                </c:pt>
                <c:pt idx="5">
                  <c:v>353</c:v>
                </c:pt>
                <c:pt idx="6">
                  <c:v>243</c:v>
                </c:pt>
                <c:pt idx="7">
                  <c:v>27</c:v>
                </c:pt>
                <c:pt idx="8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C90-4B3E-87D4-CEA4639D36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1559480"/>
        <c:axId val="351559808"/>
      </c:lineChart>
      <c:catAx>
        <c:axId val="3515594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/>
                  <a:t>уровни квалификации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1559808"/>
        <c:crosses val="autoZero"/>
        <c:auto val="1"/>
        <c:lblAlgn val="ctr"/>
        <c:lblOffset val="100"/>
        <c:noMultiLvlLbl val="0"/>
      </c:catAx>
      <c:valAx>
        <c:axId val="3515598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1559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v>КОС в рамках субсидии</c:v>
          </c:tx>
          <c:spPr>
            <a:solidFill>
              <a:srgbClr val="00AEE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PowerPoint]Лист2'!$A$1:$A$3</c:f>
              <c:strCache>
                <c:ptCount val="3"/>
                <c:pt idx="0">
                  <c:v>1 января 2017</c:v>
                </c:pt>
                <c:pt idx="1">
                  <c:v>1 января 2018</c:v>
                </c:pt>
                <c:pt idx="2">
                  <c:v>31 декабря 2018</c:v>
                </c:pt>
              </c:strCache>
            </c:strRef>
          </c:cat>
          <c:val>
            <c:numRef>
              <c:f>'[Диаграмма в Microsoft PowerPoint]Лист2'!$E$1:$E$3</c:f>
              <c:numCache>
                <c:formatCode>General</c:formatCode>
                <c:ptCount val="3"/>
                <c:pt idx="0">
                  <c:v>275</c:v>
                </c:pt>
                <c:pt idx="1">
                  <c:v>549</c:v>
                </c:pt>
                <c:pt idx="2">
                  <c:v>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DC-40F0-A45A-C41DC71BF64F}"/>
            </c:ext>
          </c:extLst>
        </c:ser>
        <c:ser>
          <c:idx val="3"/>
          <c:order val="1"/>
          <c:tx>
            <c:v>КОС, внесенные в реестр</c:v>
          </c:tx>
          <c:spPr>
            <a:solidFill>
              <a:srgbClr val="007D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PowerPoint]Лист2'!$A$1:$A$3</c:f>
              <c:strCache>
                <c:ptCount val="3"/>
                <c:pt idx="0">
                  <c:v>1 января 2017</c:v>
                </c:pt>
                <c:pt idx="1">
                  <c:v>1 января 2018</c:v>
                </c:pt>
                <c:pt idx="2">
                  <c:v>31 декабря 2018</c:v>
                </c:pt>
              </c:strCache>
            </c:strRef>
          </c:cat>
          <c:val>
            <c:numRef>
              <c:f>'[Диаграмма в Microsoft PowerPoint]Лист2'!$F$1:$F$3</c:f>
              <c:numCache>
                <c:formatCode>General</c:formatCode>
                <c:ptCount val="3"/>
                <c:pt idx="0">
                  <c:v>0</c:v>
                </c:pt>
                <c:pt idx="1">
                  <c:v>204</c:v>
                </c:pt>
                <c:pt idx="2">
                  <c:v>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DC-40F0-A45A-C41DC71BF64F}"/>
            </c:ext>
          </c:extLst>
        </c:ser>
        <c:ser>
          <c:idx val="1"/>
          <c:order val="2"/>
          <c:tx>
            <c:v>КОС, внесенные в ПМК</c:v>
          </c:tx>
          <c:spPr>
            <a:solidFill>
              <a:srgbClr val="003D7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PowerPoint]Лист2'!$A$1:$A$3</c:f>
              <c:strCache>
                <c:ptCount val="3"/>
                <c:pt idx="0">
                  <c:v>1 января 2017</c:v>
                </c:pt>
                <c:pt idx="1">
                  <c:v>1 января 2018</c:v>
                </c:pt>
                <c:pt idx="2">
                  <c:v>31 декабря 2018</c:v>
                </c:pt>
              </c:strCache>
            </c:strRef>
          </c:cat>
          <c:val>
            <c:numRef>
              <c:f>'[Диаграмма в Microsoft PowerPoint]Лист2'!$D$1:$D$3</c:f>
              <c:numCache>
                <c:formatCode>General</c:formatCode>
                <c:ptCount val="3"/>
                <c:pt idx="0">
                  <c:v>275</c:v>
                </c:pt>
                <c:pt idx="1">
                  <c:v>655</c:v>
                </c:pt>
                <c:pt idx="2">
                  <c:v>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DC-40F0-A45A-C41DC71BF64F}"/>
            </c:ext>
          </c:extLst>
        </c:ser>
        <c:ser>
          <c:idx val="4"/>
          <c:order val="3"/>
          <c:tx>
            <c:v>КОС, утвержденные СПК (по данным отчетов, 2018 - прогноз)</c:v>
          </c:tx>
          <c:spPr>
            <a:solidFill>
              <a:srgbClr val="00205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PowerPoint]Лист2'!$A$1:$A$3</c:f>
              <c:strCache>
                <c:ptCount val="3"/>
                <c:pt idx="0">
                  <c:v>1 января 2017</c:v>
                </c:pt>
                <c:pt idx="1">
                  <c:v>1 января 2018</c:v>
                </c:pt>
                <c:pt idx="2">
                  <c:v>31 декабря 2018</c:v>
                </c:pt>
              </c:strCache>
            </c:strRef>
          </c:cat>
          <c:val>
            <c:numRef>
              <c:f>'[Диаграмма в Microsoft PowerPoint]Лист2'!$C$1:$C$3</c:f>
              <c:numCache>
                <c:formatCode>General</c:formatCode>
                <c:ptCount val="3"/>
                <c:pt idx="0">
                  <c:v>475</c:v>
                </c:pt>
                <c:pt idx="1">
                  <c:v>881</c:v>
                </c:pt>
                <c:pt idx="2">
                  <c:v>1141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DC-40F0-A45A-C41DC71BF64F}"/>
            </c:ext>
          </c:extLst>
        </c:ser>
        <c:ser>
          <c:idx val="0"/>
          <c:order val="4"/>
          <c:tx>
            <c:v>Квалификации</c:v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PowerPoint]Лист2'!$A$1:$A$3</c:f>
              <c:strCache>
                <c:ptCount val="3"/>
                <c:pt idx="0">
                  <c:v>1 января 2017</c:v>
                </c:pt>
                <c:pt idx="1">
                  <c:v>1 января 2018</c:v>
                </c:pt>
                <c:pt idx="2">
                  <c:v>31 декабря 2018</c:v>
                </c:pt>
              </c:strCache>
            </c:strRef>
          </c:cat>
          <c:val>
            <c:numRef>
              <c:f>'[Диаграмма в Microsoft PowerPoint]Лист2'!$B$1:$B$3</c:f>
              <c:numCache>
                <c:formatCode>General</c:formatCode>
                <c:ptCount val="3"/>
                <c:pt idx="0">
                  <c:v>1006</c:v>
                </c:pt>
                <c:pt idx="1">
                  <c:v>1254</c:v>
                </c:pt>
                <c:pt idx="2">
                  <c:v>1699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DC-40F0-A45A-C41DC71BF64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92207024"/>
        <c:axId val="492210304"/>
      </c:barChart>
      <c:catAx>
        <c:axId val="49220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2210304"/>
        <c:crosses val="autoZero"/>
        <c:auto val="1"/>
        <c:lblAlgn val="ctr"/>
        <c:lblOffset val="100"/>
        <c:noMultiLvlLbl val="0"/>
      </c:catAx>
      <c:valAx>
        <c:axId val="4922103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2207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1.9434403207279553E-4"/>
          <c:w val="0.61039388822667484"/>
          <c:h val="0.3030562945336416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A4-46BD-BA22-99923FDF993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A4-46BD-BA22-99923FDF9937}"/>
              </c:ext>
            </c:extLst>
          </c:dPt>
          <c:dPt>
            <c:idx val="2"/>
            <c:bubble3D val="0"/>
            <c:explosion val="28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A4-46BD-BA22-99923FDF9937}"/>
              </c:ext>
            </c:extLst>
          </c:dPt>
          <c:dLbls>
            <c:dLbl>
              <c:idx val="0"/>
              <c:layout>
                <c:manualLayout>
                  <c:x val="-0.16641543944881843"/>
                  <c:y val="5.0112532715290261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66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126933003665385"/>
                      <c:h val="0.262806262416043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6A4-46BD-BA22-99923FDF9937}"/>
                </c:ext>
              </c:extLst>
            </c:dLbl>
            <c:dLbl>
              <c:idx val="1"/>
              <c:layout>
                <c:manualLayout>
                  <c:x val="0.17215390287808793"/>
                  <c:y val="-0.1526892559833506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66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0077934659235"/>
                      <c:h val="0.262806262416043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6A4-46BD-BA22-99923FDF9937}"/>
                </c:ext>
              </c:extLst>
            </c:dLbl>
            <c:dLbl>
              <c:idx val="2"/>
              <c:layout>
                <c:manualLayout>
                  <c:x val="9.7553878297583191E-2"/>
                  <c:y val="6.726588859458267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4042706819644167"/>
                      <c:h val="0.287835430265190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6A4-46BD-BA22-99923FDF993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Лист1!$A$2:$A$4</c:f>
              <c:numCache>
                <c:formatCode>General</c:formatCode>
                <c:ptCount val="3"/>
                <c:pt idx="0">
                  <c:v>53.5</c:v>
                </c:pt>
                <c:pt idx="1">
                  <c:v>28.5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6A4-46BD-BA22-99923FDF993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02-4BAF-BB72-793CD1173A1C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02-4BAF-BB72-793CD1173A1C}"/>
              </c:ext>
            </c:extLst>
          </c:dPt>
          <c:dPt>
            <c:idx val="2"/>
            <c:bubble3D val="0"/>
            <c:explosion val="26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02-4BAF-BB72-793CD1173A1C}"/>
              </c:ext>
            </c:extLst>
          </c:dPt>
          <c:dLbls>
            <c:dLbl>
              <c:idx val="0"/>
              <c:layout>
                <c:manualLayout>
                  <c:x val="-0.14240659838365352"/>
                  <c:y val="4.60615293503800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66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041484636322021"/>
                      <c:h val="0.262806132931421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E02-4BAF-BB72-793CD1173A1C}"/>
                </c:ext>
              </c:extLst>
            </c:dLbl>
            <c:dLbl>
              <c:idx val="1"/>
              <c:layout>
                <c:manualLayout>
                  <c:x val="0.1547897808517972"/>
                  <c:y val="-0.15839464573151896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66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948030610837039"/>
                      <c:h val="0.262806132931421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E02-4BAF-BB72-793CD1173A1C}"/>
                </c:ext>
              </c:extLst>
            </c:dLbl>
            <c:dLbl>
              <c:idx val="2"/>
              <c:layout>
                <c:manualLayout>
                  <c:x val="5.572432110664699E-2"/>
                  <c:y val="0.18001283975970039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316604336356487"/>
                      <c:h val="0.262806132931421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E02-4BAF-BB72-793CD1173A1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Лист1!$A$2:$A$4</c:f>
              <c:numCache>
                <c:formatCode>General</c:formatCode>
                <c:ptCount val="3"/>
                <c:pt idx="0">
                  <c:v>46.8</c:v>
                </c:pt>
                <c:pt idx="1">
                  <c:v>21.5</c:v>
                </c:pt>
                <c:pt idx="2">
                  <c:v>31.700000000000003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E02-4BAF-BB72-793CD1173A1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20-4891-9614-3FCC85E7B6AE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20-4891-9614-3FCC85E7B6AE}"/>
              </c:ext>
            </c:extLst>
          </c:dPt>
          <c:dPt>
            <c:idx val="2"/>
            <c:bubble3D val="0"/>
            <c:explosion val="23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220-4891-9614-3FCC85E7B6AE}"/>
              </c:ext>
            </c:extLst>
          </c:dPt>
          <c:dLbls>
            <c:dLbl>
              <c:idx val="0"/>
              <c:layout>
                <c:manualLayout>
                  <c:x val="-0.14782733394916417"/>
                  <c:y val="0.1676430549687837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66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191567463273639"/>
                      <c:h val="0.250387269398676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220-4891-9614-3FCC85E7B6AE}"/>
                </c:ext>
              </c:extLst>
            </c:dLbl>
            <c:dLbl>
              <c:idx val="1"/>
              <c:layout>
                <c:manualLayout>
                  <c:x val="-8.1200274144044814E-4"/>
                  <c:y val="-7.721166032953104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66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411724500134093"/>
                      <c:h val="0.304399380368962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220-4891-9614-3FCC85E7B6AE}"/>
                </c:ext>
              </c:extLst>
            </c:dLbl>
            <c:dLbl>
              <c:idx val="2"/>
              <c:layout>
                <c:manualLayout>
                  <c:x val="5.3217840221699099E-2"/>
                  <c:y val="-0.1441149133924799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591596144104414"/>
                      <c:h val="0.250387269398676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220-4891-9614-3FCC85E7B6A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Лист1!$A$2:$A$4</c:f>
              <c:numCache>
                <c:formatCode>General</c:formatCode>
                <c:ptCount val="3"/>
                <c:pt idx="0">
                  <c:v>31</c:v>
                </c:pt>
                <c:pt idx="1">
                  <c:v>6</c:v>
                </c:pt>
                <c:pt idx="2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220-4891-9614-3FCC85E7B6A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A2712-2433-4BEC-9649-101CEF681C36}" type="datetimeFigureOut">
              <a:rPr lang="ru-RU" smtClean="0"/>
              <a:pPr/>
              <a:t>28.02.2019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93682-3041-422D-9E30-CE34783987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4740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/>
            </a:lvl1pPr>
          </a:lstStyle>
          <a:p>
            <a:pPr>
              <a:defRPr/>
            </a:pPr>
            <a:fld id="{CA4C7DA1-5A0E-4EDE-A1E2-5D53B7874E22}" type="datetimeFigureOut">
              <a:rPr lang="ru-RU" altLang="ru-RU"/>
              <a:pPr>
                <a:defRPr/>
              </a:pPr>
              <a:t>28.02.2019</a:t>
            </a:fld>
            <a:endParaRPr lang="ru-RU" alt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текста</a:t>
            </a:r>
          </a:p>
          <a:p>
            <a:pPr lvl="1"/>
            <a:r>
              <a:rPr lang="en-US" altLang="ru-RU"/>
              <a:t>Второй уровень</a:t>
            </a:r>
          </a:p>
          <a:p>
            <a:pPr lvl="2"/>
            <a:r>
              <a:rPr lang="en-US" altLang="ru-RU"/>
              <a:t>Третий уровень</a:t>
            </a:r>
          </a:p>
          <a:p>
            <a:pPr lvl="3"/>
            <a:r>
              <a:rPr lang="en-US" altLang="ru-RU"/>
              <a:t>Четвертый уровень</a:t>
            </a:r>
          </a:p>
          <a:p>
            <a:pPr lvl="4"/>
            <a:r>
              <a:rPr lang="en-US" altLang="ru-RU"/>
              <a:t>Пятый уровень</a:t>
            </a: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/>
            </a:lvl1pPr>
          </a:lstStyle>
          <a:p>
            <a:pPr>
              <a:defRPr/>
            </a:pPr>
            <a:fld id="{D0DBC1AE-43F0-4BC2-84C9-A1B04A194D8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BC1AE-43F0-4BC2-84C9-A1B04A194D8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292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833BD-2345-48C1-A0BC-C45E1A999B32}" type="datetime1">
              <a:rPr lang="ru-RU" altLang="ru-RU" smtClean="0"/>
              <a:pPr>
                <a:defRPr/>
              </a:pPr>
              <a:t>28.02.2019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2C8E-5E33-4DD9-A166-3C8BB95DF7C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1327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54856-2065-42B3-85FC-3E6C3E493E89}" type="datetime1">
              <a:rPr lang="ru-RU" altLang="ru-RU" smtClean="0"/>
              <a:pPr>
                <a:defRPr/>
              </a:pPr>
              <a:t>28.02.2019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49C7E-B07B-48AD-8D77-F181DCAF906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13441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FF5C4-F9DD-41D5-A5C2-6AB972D1D606}" type="datetime1">
              <a:rPr lang="ru-RU" altLang="ru-RU" smtClean="0"/>
              <a:pPr>
                <a:defRPr/>
              </a:pPr>
              <a:t>28.02.2019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775B3-F789-422B-BD42-9B75B912749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67567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"/>
          <p:cNvGrpSpPr/>
          <p:nvPr/>
        </p:nvGrpSpPr>
        <p:grpSpPr>
          <a:xfrm>
            <a:off x="-17592" y="1195"/>
            <a:ext cx="12224011" cy="6907306"/>
            <a:chOff x="-1" y="-1"/>
            <a:chExt cx="12214458" cy="6907304"/>
          </a:xfrm>
        </p:grpSpPr>
        <p:sp>
          <p:nvSpPr>
            <p:cNvPr id="35" name="Прямоугольник"/>
            <p:cNvSpPr/>
            <p:nvPr/>
          </p:nvSpPr>
          <p:spPr>
            <a:xfrm>
              <a:off x="22857" y="-2"/>
              <a:ext cx="12168743" cy="685560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indent="0" algn="l" defTabSz="1135489">
                <a:lnSpc>
                  <a:spcPct val="120000"/>
                </a:lnSpc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endParaRPr sz="1800"/>
            </a:p>
          </p:txBody>
        </p:sp>
        <p:sp>
          <p:nvSpPr>
            <p:cNvPr id="36" name="Прямоугольник"/>
            <p:cNvSpPr/>
            <p:nvPr/>
          </p:nvSpPr>
          <p:spPr>
            <a:xfrm>
              <a:off x="-2" y="6310298"/>
              <a:ext cx="12214459" cy="553499"/>
            </a:xfrm>
            <a:prstGeom prst="rect">
              <a:avLst/>
            </a:prstGeom>
            <a:solidFill>
              <a:srgbClr val="083E7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indent="0" algn="l" defTabSz="1135489">
                <a:lnSpc>
                  <a:spcPct val="120000"/>
                </a:lnSpc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endParaRPr sz="1800"/>
            </a:p>
          </p:txBody>
        </p:sp>
        <p:pic>
          <p:nvPicPr>
            <p:cNvPr id="37" name="Изображение" descr="Изображение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0689263" y="6266791"/>
              <a:ext cx="821177" cy="6405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" name="Изображение" descr="Изображение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42483" y="195009"/>
              <a:ext cx="11329491" cy="5727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0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9167971" y="280310"/>
            <a:ext cx="2580277" cy="365405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061977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572249"/>
            <a:ext cx="12188825" cy="3284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73515" y="3551732"/>
            <a:ext cx="4235602" cy="33001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4818" y="189615"/>
            <a:ext cx="12118810" cy="6695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Изображение" descr="Изображение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48518" y="991510"/>
            <a:ext cx="4291790" cy="60778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4371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 коп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"/>
          <p:cNvSpPr/>
          <p:nvPr/>
        </p:nvSpPr>
        <p:spPr>
          <a:xfrm>
            <a:off x="5287" y="1200"/>
            <a:ext cx="12178251" cy="6855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marL="0" indent="0" algn="l" defTabSz="1135489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 sz="1800"/>
          </a:p>
        </p:txBody>
      </p:sp>
      <p:sp>
        <p:nvSpPr>
          <p:cNvPr id="23" name="Прямоугольник"/>
          <p:cNvSpPr/>
          <p:nvPr/>
        </p:nvSpPr>
        <p:spPr>
          <a:xfrm>
            <a:off x="-18924" y="-12424"/>
            <a:ext cx="12226673" cy="3960842"/>
          </a:xfrm>
          <a:prstGeom prst="rect">
            <a:avLst/>
          </a:prstGeom>
          <a:solidFill>
            <a:srgbClr val="023E7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marL="0" indent="0" algn="l" defTabSz="1135489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 sz="1800"/>
          </a:p>
        </p:txBody>
      </p:sp>
      <p:pic>
        <p:nvPicPr>
          <p:cNvPr id="24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717" y="-21228"/>
            <a:ext cx="5106212" cy="3978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4818" y="5141579"/>
            <a:ext cx="12118810" cy="66953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33050" y="1232814"/>
            <a:ext cx="6562497" cy="1470369"/>
          </a:xfrm>
          <a:prstGeom prst="rect">
            <a:avLst/>
          </a:prstGeom>
        </p:spPr>
        <p:txBody>
          <a:bodyPr/>
          <a:lstStyle>
            <a:lvl1pPr algn="r" defTabSz="457189">
              <a:defRPr sz="2300">
                <a:solidFill>
                  <a:srgbClr val="FFFFFF"/>
                </a:solidFill>
                <a:latin typeface="Pancetta Serif Pro SemiBold"/>
                <a:ea typeface="Pancetta Serif Pro SemiBold"/>
                <a:cs typeface="Pancetta Serif Pro SemiBold"/>
                <a:sym typeface="Pancetta Serif Pro SemiBold"/>
              </a:defRPr>
            </a:lvl1pPr>
          </a:lstStyle>
          <a:p>
            <a:r>
              <a:t>Текст заголовка</a:t>
            </a:r>
          </a:p>
        </p:txBody>
      </p:sp>
      <p:pic>
        <p:nvPicPr>
          <p:cNvPr id="27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58138" y="4928510"/>
            <a:ext cx="4291790" cy="60778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260719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"/>
          <p:cNvGrpSpPr/>
          <p:nvPr/>
        </p:nvGrpSpPr>
        <p:grpSpPr>
          <a:xfrm>
            <a:off x="-17592" y="1195"/>
            <a:ext cx="12224011" cy="6907306"/>
            <a:chOff x="-1" y="-1"/>
            <a:chExt cx="12214458" cy="6907304"/>
          </a:xfrm>
        </p:grpSpPr>
        <p:sp>
          <p:nvSpPr>
            <p:cNvPr id="35" name="Прямоугольник"/>
            <p:cNvSpPr/>
            <p:nvPr/>
          </p:nvSpPr>
          <p:spPr>
            <a:xfrm>
              <a:off x="22857" y="-2"/>
              <a:ext cx="12168743" cy="685560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indent="0" algn="l" defTabSz="1135489">
                <a:lnSpc>
                  <a:spcPct val="120000"/>
                </a:lnSpc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endParaRPr sz="1800"/>
            </a:p>
          </p:txBody>
        </p:sp>
        <p:sp>
          <p:nvSpPr>
            <p:cNvPr id="36" name="Прямоугольник"/>
            <p:cNvSpPr/>
            <p:nvPr/>
          </p:nvSpPr>
          <p:spPr>
            <a:xfrm>
              <a:off x="-2" y="6310298"/>
              <a:ext cx="12214459" cy="553499"/>
            </a:xfrm>
            <a:prstGeom prst="rect">
              <a:avLst/>
            </a:prstGeom>
            <a:solidFill>
              <a:srgbClr val="083E7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indent="0" algn="l" defTabSz="1135489">
                <a:lnSpc>
                  <a:spcPct val="120000"/>
                </a:lnSpc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endParaRPr sz="1800"/>
            </a:p>
          </p:txBody>
        </p:sp>
        <p:pic>
          <p:nvPicPr>
            <p:cNvPr id="37" name="Изображение" descr="Изображение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0689263" y="6266791"/>
              <a:ext cx="821177" cy="6405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" name="Изображение" descr="Изображение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42483" y="195009"/>
              <a:ext cx="11329491" cy="5727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0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9167971" y="280310"/>
            <a:ext cx="2580277" cy="365405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649953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63461" y="4407926"/>
            <a:ext cx="10367255" cy="1362395"/>
          </a:xfrm>
          <a:prstGeom prst="rect">
            <a:avLst/>
          </a:prstGeo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5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63461" y="2907383"/>
            <a:ext cx="10367255" cy="150053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600"/>
              </a:spcBef>
              <a:buSzTx/>
              <a:buFontTx/>
              <a:buNone/>
              <a:defRPr sz="2500">
                <a:solidFill>
                  <a:srgbClr val="888888"/>
                </a:solidFill>
              </a:defRPr>
            </a:lvl1pPr>
            <a:lvl2pPr marL="0" indent="0">
              <a:spcBef>
                <a:spcPts val="600"/>
              </a:spcBef>
              <a:buSzTx/>
              <a:buFontTx/>
              <a:buNone/>
              <a:defRPr sz="2500">
                <a:solidFill>
                  <a:srgbClr val="888888"/>
                </a:solidFill>
              </a:defRPr>
            </a:lvl2pPr>
            <a:lvl3pPr marL="0" indent="0">
              <a:spcBef>
                <a:spcPts val="600"/>
              </a:spcBef>
              <a:buSzTx/>
              <a:buFontTx/>
              <a:buNone/>
              <a:defRPr sz="2500">
                <a:solidFill>
                  <a:srgbClr val="888888"/>
                </a:solidFill>
              </a:defRPr>
            </a:lvl3pPr>
            <a:lvl4pPr marL="0" indent="0">
              <a:spcBef>
                <a:spcPts val="600"/>
              </a:spcBef>
              <a:buSzTx/>
              <a:buFontTx/>
              <a:buNone/>
              <a:defRPr sz="2500">
                <a:solidFill>
                  <a:srgbClr val="888888"/>
                </a:solidFill>
              </a:defRPr>
            </a:lvl4pPr>
            <a:lvl5pPr marL="0" indent="0">
              <a:spcBef>
                <a:spcPts val="600"/>
              </a:spcBef>
              <a:buSzTx/>
              <a:buFontTx/>
              <a:buNone/>
              <a:defRPr sz="25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49517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09841" y="1600575"/>
            <a:ext cx="5386909" cy="4527013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 sz="3500"/>
            </a:lvl1pPr>
            <a:lvl2pPr marL="981729" indent="-413980">
              <a:spcBef>
                <a:spcPts val="800"/>
              </a:spcBef>
              <a:defRPr sz="3500"/>
            </a:lvl2pPr>
            <a:lvl3pPr marL="1532916" indent="-397423">
              <a:spcBef>
                <a:spcPts val="800"/>
              </a:spcBef>
              <a:defRPr sz="3500"/>
            </a:lvl3pPr>
            <a:lvl4pPr marL="2154851" indent="-451617">
              <a:spcBef>
                <a:spcPts val="800"/>
              </a:spcBef>
              <a:defRPr sz="3500"/>
            </a:lvl4pPr>
            <a:lvl5pPr marL="2722602" indent="-451617">
              <a:spcBef>
                <a:spcPts val="800"/>
              </a:spcBef>
              <a:defRPr sz="35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902272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7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09844" y="1535469"/>
            <a:ext cx="5389025" cy="6399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700"/>
              </a:spcBef>
              <a:buSzTx/>
              <a:buFontTx/>
              <a:buNone/>
              <a:defRPr sz="3000" b="1"/>
            </a:lvl1pPr>
            <a:lvl2pPr marL="0" indent="0">
              <a:spcBef>
                <a:spcPts val="700"/>
              </a:spcBef>
              <a:buSzTx/>
              <a:buFontTx/>
              <a:buNone/>
              <a:defRPr sz="3000" b="1"/>
            </a:lvl2pPr>
            <a:lvl3pPr marL="0" indent="0">
              <a:spcBef>
                <a:spcPts val="700"/>
              </a:spcBef>
              <a:buSzTx/>
              <a:buFontTx/>
              <a:buNone/>
              <a:defRPr sz="3000" b="1"/>
            </a:lvl3pPr>
            <a:lvl4pPr marL="0" indent="0">
              <a:spcBef>
                <a:spcPts val="700"/>
              </a:spcBef>
              <a:buSzTx/>
              <a:buFontTx/>
              <a:buNone/>
              <a:defRPr sz="3000" b="1"/>
            </a:lvl4pPr>
            <a:lvl5pPr marL="0" indent="0">
              <a:spcBef>
                <a:spcPts val="700"/>
              </a:spcBef>
              <a:buSzTx/>
              <a:buFontTx/>
              <a:buNone/>
              <a:defRPr sz="30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7" name="Текст 4"/>
          <p:cNvSpPr>
            <a:spLocks noGrp="1"/>
          </p:cNvSpPr>
          <p:nvPr>
            <p:ph type="body" sz="quarter" idx="13"/>
          </p:nvPr>
        </p:nvSpPr>
        <p:spPr>
          <a:xfrm>
            <a:off x="6195789" y="1535469"/>
            <a:ext cx="5391146" cy="639911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7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261404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300521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A3034-45A3-486C-9A5E-9F7FC8992486}" type="datetime1">
              <a:rPr lang="ru-RU" altLang="ru-RU" smtClean="0"/>
              <a:pPr>
                <a:defRPr/>
              </a:pPr>
              <a:t>28.02.2019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73DEF-B717-4345-BB42-9F861A3BDD5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24052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846" y="273114"/>
            <a:ext cx="4012653" cy="1162319"/>
          </a:xfrm>
          <a:prstGeom prst="rect">
            <a:avLst/>
          </a:prstGeom>
        </p:spPr>
        <p:txBody>
          <a:bodyPr anchor="b"/>
          <a:lstStyle>
            <a:lvl1pPr algn="l">
              <a:defRPr sz="2500" b="1"/>
            </a:lvl1pPr>
          </a:lstStyle>
          <a:p>
            <a:r>
              <a:t>Текст заголовка</a:t>
            </a:r>
          </a:p>
        </p:txBody>
      </p:sp>
      <p:sp>
        <p:nvSpPr>
          <p:cNvPr id="9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768600" y="273114"/>
            <a:ext cx="6818334" cy="5854471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5" name="Текст 3"/>
          <p:cNvSpPr>
            <a:spLocks noGrp="1"/>
          </p:cNvSpPr>
          <p:nvPr>
            <p:ph type="body" sz="half" idx="13"/>
          </p:nvPr>
        </p:nvSpPr>
        <p:spPr>
          <a:xfrm>
            <a:off x="609846" y="1435435"/>
            <a:ext cx="4012653" cy="469215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058985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90658" y="4801712"/>
            <a:ext cx="7318062" cy="566873"/>
          </a:xfrm>
          <a:prstGeom prst="rect">
            <a:avLst/>
          </a:prstGeom>
        </p:spPr>
        <p:txBody>
          <a:bodyPr anchor="b"/>
          <a:lstStyle>
            <a:lvl1pPr algn="l">
              <a:defRPr sz="2500" b="1"/>
            </a:lvl1pPr>
          </a:lstStyle>
          <a:p>
            <a:r>
              <a:t>Текст заголовка</a:t>
            </a:r>
          </a:p>
        </p:txBody>
      </p:sp>
      <p:sp>
        <p:nvSpPr>
          <p:cNvPr id="104" name="Рисунок 2"/>
          <p:cNvSpPr>
            <a:spLocks noGrp="1"/>
          </p:cNvSpPr>
          <p:nvPr>
            <p:ph type="pic" sz="half" idx="13"/>
          </p:nvPr>
        </p:nvSpPr>
        <p:spPr>
          <a:xfrm>
            <a:off x="2390658" y="612916"/>
            <a:ext cx="7318062" cy="4115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390658" y="5368580"/>
            <a:ext cx="7318062" cy="8050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16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16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16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16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16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2326214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1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491832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842659" y="274706"/>
            <a:ext cx="2744274" cy="5852884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838" y="274706"/>
            <a:ext cx="8029542" cy="5852884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896829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596" y="1122624"/>
            <a:ext cx="9147578" cy="2388157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914034">
              <a:lnSpc>
                <a:spcPct val="90000"/>
              </a:lnSpc>
              <a:defRPr sz="5900"/>
            </a:lvl1pPr>
          </a:lstStyle>
          <a:p>
            <a:r>
              <a:t>Текст заголовка</a:t>
            </a:r>
          </a:p>
        </p:txBody>
      </p:sp>
      <p:sp>
        <p:nvSpPr>
          <p:cNvPr id="13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596" y="3602872"/>
            <a:ext cx="9147578" cy="1656149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1pPr>
            <a:lvl2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2pPr>
            <a:lvl3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3pPr>
            <a:lvl4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4pPr>
            <a:lvl5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3171" y="6401930"/>
            <a:ext cx="275072" cy="27699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563073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528" y="365209"/>
            <a:ext cx="10519716" cy="132587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14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528" y="1826048"/>
            <a:ext cx="10519716" cy="4352348"/>
          </a:xfrm>
          <a:prstGeom prst="rect">
            <a:avLst/>
          </a:prstGeom>
        </p:spPr>
        <p:txBody>
          <a:bodyPr lIns="45718" tIns="45718" rIns="45718" bIns="45718"/>
          <a:lstStyle>
            <a:lvl1pPr marL="228507" indent="-228507" defTabSz="914034">
              <a:lnSpc>
                <a:spcPct val="90000"/>
              </a:lnSpc>
              <a:spcBef>
                <a:spcPts val="1000"/>
              </a:spcBef>
              <a:defRPr sz="2700"/>
            </a:lvl1pPr>
            <a:lvl2pPr marL="725266" indent="-268249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2pPr>
            <a:lvl3pPr marL="1238757" indent="-324723" defTabSz="914034">
              <a:lnSpc>
                <a:spcPct val="90000"/>
              </a:lnSpc>
              <a:spcBef>
                <a:spcPts val="1000"/>
              </a:spcBef>
              <a:defRPr sz="2700"/>
            </a:lvl3pPr>
            <a:lvl4pPr marL="1733974" indent="-362926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4pPr>
            <a:lvl5pPr marL="2190993" indent="-362923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3171" y="6401930"/>
            <a:ext cx="275072" cy="27699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232601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2176" y="1710133"/>
            <a:ext cx="10519716" cy="2853402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4034">
              <a:lnSpc>
                <a:spcPct val="90000"/>
              </a:lnSpc>
              <a:defRPr sz="5900"/>
            </a:lvl1pPr>
          </a:lstStyle>
          <a:p>
            <a:r>
              <a:t>Текст заголовка</a:t>
            </a:r>
          </a:p>
        </p:txBody>
      </p:sp>
      <p:sp>
        <p:nvSpPr>
          <p:cNvPr id="15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2176" y="4590526"/>
            <a:ext cx="10519716" cy="1500534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1pPr>
            <a:lvl2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2pPr>
            <a:lvl3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3pPr>
            <a:lvl4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4pPr>
            <a:lvl5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3171" y="6401930"/>
            <a:ext cx="275072" cy="27699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1997410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528" y="365209"/>
            <a:ext cx="10519716" cy="132587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15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527" y="1826048"/>
            <a:ext cx="5183631" cy="4352348"/>
          </a:xfrm>
          <a:prstGeom prst="rect">
            <a:avLst/>
          </a:prstGeom>
        </p:spPr>
        <p:txBody>
          <a:bodyPr lIns="45718" tIns="45718" rIns="45718" bIns="45718"/>
          <a:lstStyle>
            <a:lvl1pPr marL="228507" indent="-228507" defTabSz="914034">
              <a:lnSpc>
                <a:spcPct val="90000"/>
              </a:lnSpc>
              <a:spcBef>
                <a:spcPts val="1000"/>
              </a:spcBef>
              <a:defRPr sz="2700"/>
            </a:lvl1pPr>
            <a:lvl2pPr marL="725266" indent="-268249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2pPr>
            <a:lvl3pPr marL="1238757" indent="-324723" defTabSz="914034">
              <a:lnSpc>
                <a:spcPct val="90000"/>
              </a:lnSpc>
              <a:spcBef>
                <a:spcPts val="1000"/>
              </a:spcBef>
              <a:defRPr sz="2700"/>
            </a:lvl3pPr>
            <a:lvl4pPr marL="1733974" indent="-362926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4pPr>
            <a:lvl5pPr marL="2190993" indent="-362923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3171" y="6401930"/>
            <a:ext cx="275072" cy="27699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121772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40117" y="365209"/>
            <a:ext cx="10519716" cy="132587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16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40117" y="1681552"/>
            <a:ext cx="5159807" cy="824104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 b="1"/>
            </a:lvl1pPr>
            <a:lvl2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 b="1"/>
            </a:lvl2pPr>
            <a:lvl3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 b="1"/>
            </a:lvl3pPr>
            <a:lvl4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 b="1"/>
            </a:lvl4pPr>
            <a:lvl5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9" name="Текст 4"/>
          <p:cNvSpPr>
            <a:spLocks noGrp="1"/>
          </p:cNvSpPr>
          <p:nvPr>
            <p:ph type="body" sz="quarter" idx="13"/>
          </p:nvPr>
        </p:nvSpPr>
        <p:spPr>
          <a:xfrm>
            <a:off x="6174613" y="1681552"/>
            <a:ext cx="5185220" cy="824104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endParaRPr/>
          </a:p>
        </p:txBody>
      </p:sp>
      <p:sp>
        <p:nvSpPr>
          <p:cNvPr id="17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3171" y="6401930"/>
            <a:ext cx="275072" cy="27699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5902022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528" y="365209"/>
            <a:ext cx="10519716" cy="132587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17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3171" y="6401930"/>
            <a:ext cx="275072" cy="27699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79041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7A227-99C2-433C-B2DD-F24125BDB1F2}" type="datetime1">
              <a:rPr lang="ru-RU" altLang="ru-RU" smtClean="0"/>
              <a:pPr>
                <a:defRPr/>
              </a:pPr>
              <a:t>28.02.2019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CFE63-3D37-4432-BABF-3FECB41D619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090672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3171" y="6401930"/>
            <a:ext cx="275072" cy="27699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5086063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40117" y="457306"/>
            <a:ext cx="3933778" cy="1600572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4034">
              <a:lnSpc>
                <a:spcPct val="90000"/>
              </a:lnSpc>
              <a:defRPr sz="3100"/>
            </a:lvl1pPr>
          </a:lstStyle>
          <a:p>
            <a:r>
              <a:t>Текст заголовка</a:t>
            </a:r>
          </a:p>
        </p:txBody>
      </p:sp>
      <p:sp>
        <p:nvSpPr>
          <p:cNvPr id="19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5215" y="987652"/>
            <a:ext cx="6174616" cy="4874758"/>
          </a:xfrm>
          <a:prstGeom prst="rect">
            <a:avLst/>
          </a:prstGeom>
        </p:spPr>
        <p:txBody>
          <a:bodyPr lIns="45718" tIns="45718" rIns="45718" bIns="45718"/>
          <a:lstStyle>
            <a:lvl1pPr marL="228507" indent="-228507" defTabSz="914034">
              <a:lnSpc>
                <a:spcPct val="90000"/>
              </a:lnSpc>
              <a:spcBef>
                <a:spcPts val="1000"/>
              </a:spcBef>
              <a:defRPr sz="3100"/>
            </a:lvl1pPr>
            <a:lvl2pPr marL="719379" indent="-262360" defTabSz="914034">
              <a:lnSpc>
                <a:spcPct val="90000"/>
              </a:lnSpc>
              <a:spcBef>
                <a:spcPts val="1000"/>
              </a:spcBef>
              <a:buChar char="•"/>
              <a:defRPr sz="3100"/>
            </a:lvl2pPr>
            <a:lvl3pPr marL="1222022" indent="-307990" defTabSz="914034">
              <a:lnSpc>
                <a:spcPct val="90000"/>
              </a:lnSpc>
              <a:spcBef>
                <a:spcPts val="1000"/>
              </a:spcBef>
              <a:defRPr sz="3100"/>
            </a:lvl3pPr>
            <a:lvl4pPr marL="1743879" indent="-372828" defTabSz="914034">
              <a:lnSpc>
                <a:spcPct val="90000"/>
              </a:lnSpc>
              <a:spcBef>
                <a:spcPts val="1000"/>
              </a:spcBef>
              <a:buChar char="•"/>
              <a:defRPr sz="3100"/>
            </a:lvl4pPr>
            <a:lvl5pPr marL="2200898" indent="-372828" defTabSz="914034">
              <a:lnSpc>
                <a:spcPct val="90000"/>
              </a:lnSpc>
              <a:spcBef>
                <a:spcPts val="1000"/>
              </a:spcBef>
              <a:buChar char="•"/>
              <a:defRPr sz="31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4" name="Текст 3"/>
          <p:cNvSpPr>
            <a:spLocks noGrp="1"/>
          </p:cNvSpPr>
          <p:nvPr>
            <p:ph type="body" sz="quarter" idx="13"/>
          </p:nvPr>
        </p:nvSpPr>
        <p:spPr>
          <a:xfrm>
            <a:off x="840116" y="2057873"/>
            <a:ext cx="3933780" cy="3812478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3171" y="6401930"/>
            <a:ext cx="275072" cy="27699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2639327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40117" y="457306"/>
            <a:ext cx="3933778" cy="1600572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4034">
              <a:lnSpc>
                <a:spcPct val="90000"/>
              </a:lnSpc>
              <a:defRPr sz="3100"/>
            </a:lvl1pPr>
          </a:lstStyle>
          <a:p>
            <a:r>
              <a:t>Текст заголовка</a:t>
            </a:r>
          </a:p>
        </p:txBody>
      </p:sp>
      <p:sp>
        <p:nvSpPr>
          <p:cNvPr id="203" name="Рисунок 2"/>
          <p:cNvSpPr>
            <a:spLocks noGrp="1"/>
          </p:cNvSpPr>
          <p:nvPr>
            <p:ph type="pic" sz="half" idx="13"/>
          </p:nvPr>
        </p:nvSpPr>
        <p:spPr>
          <a:xfrm>
            <a:off x="5185215" y="987652"/>
            <a:ext cx="6174616" cy="487475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40117" y="2057874"/>
            <a:ext cx="3933778" cy="3812476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500"/>
            </a:lvl1pPr>
            <a:lvl2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500"/>
            </a:lvl2pPr>
            <a:lvl3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500"/>
            </a:lvl3pPr>
            <a:lvl4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500"/>
            </a:lvl4pPr>
            <a:lvl5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5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3171" y="6401930"/>
            <a:ext cx="275072" cy="27699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188322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528" y="365209"/>
            <a:ext cx="10519716" cy="132587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21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528" y="1826048"/>
            <a:ext cx="10519716" cy="4352348"/>
          </a:xfrm>
          <a:prstGeom prst="rect">
            <a:avLst/>
          </a:prstGeom>
        </p:spPr>
        <p:txBody>
          <a:bodyPr lIns="45718" tIns="45718" rIns="45718" bIns="45718"/>
          <a:lstStyle>
            <a:lvl1pPr marL="228507" indent="-228507" defTabSz="914034">
              <a:lnSpc>
                <a:spcPct val="90000"/>
              </a:lnSpc>
              <a:spcBef>
                <a:spcPts val="1000"/>
              </a:spcBef>
              <a:defRPr sz="2700"/>
            </a:lvl1pPr>
            <a:lvl2pPr marL="725266" indent="-268249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2pPr>
            <a:lvl3pPr marL="1238757" indent="-324723" defTabSz="914034">
              <a:lnSpc>
                <a:spcPct val="90000"/>
              </a:lnSpc>
              <a:spcBef>
                <a:spcPts val="1000"/>
              </a:spcBef>
              <a:defRPr sz="2700"/>
            </a:lvl3pPr>
            <a:lvl4pPr marL="1733974" indent="-362926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4pPr>
            <a:lvl5pPr marL="2190993" indent="-362923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3171" y="6401930"/>
            <a:ext cx="275072" cy="27699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3168593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728311" y="365209"/>
            <a:ext cx="2629932" cy="5813184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22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528" y="365209"/>
            <a:ext cx="7737327" cy="5813184"/>
          </a:xfrm>
          <a:prstGeom prst="rect">
            <a:avLst/>
          </a:prstGeom>
        </p:spPr>
        <p:txBody>
          <a:bodyPr lIns="45718" tIns="45718" rIns="45718" bIns="45718"/>
          <a:lstStyle>
            <a:lvl1pPr marL="228507" indent="-228507" defTabSz="914034">
              <a:lnSpc>
                <a:spcPct val="90000"/>
              </a:lnSpc>
              <a:spcBef>
                <a:spcPts val="1000"/>
              </a:spcBef>
              <a:defRPr sz="2700"/>
            </a:lvl1pPr>
            <a:lvl2pPr marL="725266" indent="-268249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2pPr>
            <a:lvl3pPr marL="1238757" indent="-324723" defTabSz="914034">
              <a:lnSpc>
                <a:spcPct val="90000"/>
              </a:lnSpc>
              <a:spcBef>
                <a:spcPts val="1000"/>
              </a:spcBef>
              <a:defRPr sz="2700"/>
            </a:lvl3pPr>
            <a:lvl4pPr marL="1733974" indent="-362926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4pPr>
            <a:lvl5pPr marL="2190993" indent="-362923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3171" y="6401930"/>
            <a:ext cx="275072" cy="27699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4170289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596" y="3602872"/>
            <a:ext cx="9147578" cy="1656149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1pPr>
            <a:lvl2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2pPr>
            <a:lvl3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3pPr>
            <a:lvl4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4pPr>
            <a:lvl5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93045" y="6183608"/>
            <a:ext cx="342282" cy="345487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280171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14758" y="2130931"/>
            <a:ext cx="10367256" cy="1470369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defRPr sz="5700"/>
            </a:lvl1pPr>
          </a:lstStyle>
          <a:p>
            <a:r>
              <a:t>Текст заголовка</a:t>
            </a:r>
          </a:p>
        </p:txBody>
      </p:sp>
      <p:sp>
        <p:nvSpPr>
          <p:cNvPr id="23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829516" y="3887099"/>
            <a:ext cx="8537739" cy="175301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914400">
              <a:spcBef>
                <a:spcPts val="1000"/>
              </a:spcBef>
              <a:buSzTx/>
              <a:buFontTx/>
              <a:buNone/>
              <a:defRPr sz="4200">
                <a:solidFill>
                  <a:srgbClr val="888888"/>
                </a:solidFill>
              </a:defRPr>
            </a:lvl1pPr>
            <a:lvl2pPr marL="0" indent="0" algn="ctr" defTabSz="914400">
              <a:spcBef>
                <a:spcPts val="1000"/>
              </a:spcBef>
              <a:buSzTx/>
              <a:buFontTx/>
              <a:buNone/>
              <a:defRPr sz="4200">
                <a:solidFill>
                  <a:srgbClr val="888888"/>
                </a:solidFill>
              </a:defRPr>
            </a:lvl2pPr>
            <a:lvl3pPr marL="0" indent="0" algn="ctr" defTabSz="914400">
              <a:spcBef>
                <a:spcPts val="1000"/>
              </a:spcBef>
              <a:buSzTx/>
              <a:buFontTx/>
              <a:buNone/>
              <a:defRPr sz="4200">
                <a:solidFill>
                  <a:srgbClr val="888888"/>
                </a:solidFill>
              </a:defRPr>
            </a:lvl3pPr>
            <a:lvl4pPr marL="0" indent="0" algn="ctr" defTabSz="914400">
              <a:spcBef>
                <a:spcPts val="1000"/>
              </a:spcBef>
              <a:buSzTx/>
              <a:buFontTx/>
              <a:buNone/>
              <a:defRPr sz="4200">
                <a:solidFill>
                  <a:srgbClr val="888888"/>
                </a:solidFill>
              </a:defRPr>
            </a:lvl4pPr>
            <a:lvl5pPr marL="0" indent="0" algn="ctr" defTabSz="914400">
              <a:spcBef>
                <a:spcPts val="1000"/>
              </a:spcBef>
              <a:buSzTx/>
              <a:buFontTx/>
              <a:buNone/>
              <a:defRPr sz="42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53996" y="6371152"/>
            <a:ext cx="332780" cy="33855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6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6905721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997" y="274700"/>
            <a:ext cx="10976777" cy="1143269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defRPr sz="5700"/>
            </a:lvl1pPr>
          </a:lstStyle>
          <a:p>
            <a:r>
              <a:t>Текст заголовка</a:t>
            </a:r>
          </a:p>
        </p:txBody>
      </p:sp>
      <p:sp>
        <p:nvSpPr>
          <p:cNvPr id="248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997" y="1600572"/>
            <a:ext cx="10976777" cy="4527011"/>
          </a:xfrm>
          <a:prstGeom prst="rect">
            <a:avLst/>
          </a:prstGeom>
        </p:spPr>
        <p:txBody>
          <a:bodyPr lIns="45718" tIns="45718" rIns="45718" bIns="45718"/>
          <a:lstStyle>
            <a:lvl1pPr marL="455567" indent="-455567" defTabSz="914400">
              <a:spcBef>
                <a:spcPts val="1000"/>
              </a:spcBef>
              <a:defRPr sz="4200"/>
            </a:lvl1pPr>
            <a:lvl2pPr marL="1040180" indent="-430641" defTabSz="914400">
              <a:spcBef>
                <a:spcPts val="1000"/>
              </a:spcBef>
              <a:defRPr sz="4200"/>
            </a:lvl2pPr>
            <a:lvl3pPr marL="1629841" indent="-410763" defTabSz="914400">
              <a:spcBef>
                <a:spcPts val="1000"/>
              </a:spcBef>
              <a:defRPr sz="4200"/>
            </a:lvl3pPr>
            <a:lvl4pPr marL="2318373" indent="-489754" defTabSz="914400">
              <a:spcBef>
                <a:spcPts val="1000"/>
              </a:spcBef>
              <a:defRPr sz="4200"/>
            </a:lvl4pPr>
            <a:lvl5pPr marL="2927911" indent="-489754" defTabSz="914400">
              <a:spcBef>
                <a:spcPts val="1000"/>
              </a:spcBef>
              <a:defRPr sz="4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53996" y="6371152"/>
            <a:ext cx="332780" cy="33855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6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325248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63461" y="4407923"/>
            <a:ext cx="10367255" cy="1362391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 defTabSz="914400">
              <a:defRPr sz="53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25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63461" y="2907387"/>
            <a:ext cx="10367255" cy="1500538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914400"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1pPr>
            <a:lvl2pPr marL="0" indent="0" defTabSz="914400"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2pPr>
            <a:lvl3pPr marL="0" indent="0" defTabSz="914400"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3pPr>
            <a:lvl4pPr marL="0" indent="0" defTabSz="914400"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4pPr>
            <a:lvl5pPr marL="0" indent="0" defTabSz="914400"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53996" y="6371152"/>
            <a:ext cx="332780" cy="33855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6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6693275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997" y="274700"/>
            <a:ext cx="10976777" cy="1143269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defRPr sz="5700"/>
            </a:lvl1pPr>
          </a:lstStyle>
          <a:p>
            <a:r>
              <a:t>Текст заголовка</a:t>
            </a:r>
          </a:p>
        </p:txBody>
      </p:sp>
      <p:sp>
        <p:nvSpPr>
          <p:cNvPr id="26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09838" y="1600572"/>
            <a:ext cx="5386909" cy="4527013"/>
          </a:xfrm>
          <a:prstGeom prst="rect">
            <a:avLst/>
          </a:prstGeom>
        </p:spPr>
        <p:txBody>
          <a:bodyPr lIns="45718" tIns="45718" rIns="45718" bIns="45718"/>
          <a:lstStyle>
            <a:lvl1pPr marL="455567" indent="-455567" defTabSz="914400">
              <a:spcBef>
                <a:spcPts val="800"/>
              </a:spcBef>
              <a:defRPr sz="3700"/>
            </a:lvl1pPr>
            <a:lvl2pPr marL="1062340" indent="-452802" defTabSz="914400">
              <a:spcBef>
                <a:spcPts val="800"/>
              </a:spcBef>
              <a:defRPr sz="3700"/>
            </a:lvl2pPr>
            <a:lvl3pPr marL="1650530" indent="-431450" defTabSz="914400">
              <a:spcBef>
                <a:spcPts val="800"/>
              </a:spcBef>
              <a:defRPr sz="3700"/>
            </a:lvl3pPr>
            <a:lvl4pPr marL="2316346" indent="-487727" defTabSz="914400">
              <a:spcBef>
                <a:spcPts val="800"/>
              </a:spcBef>
              <a:defRPr sz="3700"/>
            </a:lvl4pPr>
            <a:lvl5pPr marL="2925884" indent="-487727" defTabSz="914400">
              <a:spcBef>
                <a:spcPts val="800"/>
              </a:spcBef>
              <a:defRPr sz="3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53996" y="6371152"/>
            <a:ext cx="332780" cy="33855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6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48363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58A4E-9E13-4ADC-A554-F386707E2C16}" type="datetime1">
              <a:rPr lang="ru-RU" altLang="ru-RU" smtClean="0"/>
              <a:pPr>
                <a:defRPr/>
              </a:pPr>
              <a:t>28.02.2019</a:t>
            </a:fld>
            <a:endParaRPr lang="ru-RU" alt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20C74-EFAC-4C2D-BE7D-64A400967B5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399835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997" y="274700"/>
            <a:ext cx="10976777" cy="1143269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defRPr sz="5700"/>
            </a:lvl1pPr>
          </a:lstStyle>
          <a:p>
            <a:r>
              <a:t>Текст заголовка</a:t>
            </a:r>
          </a:p>
        </p:txBody>
      </p:sp>
      <p:sp>
        <p:nvSpPr>
          <p:cNvPr id="27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09838" y="1535468"/>
            <a:ext cx="5389027" cy="639914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914400">
              <a:spcBef>
                <a:spcPts val="700"/>
              </a:spcBef>
              <a:buSzTx/>
              <a:buFontTx/>
              <a:buNone/>
              <a:defRPr sz="3100" b="1"/>
            </a:lvl1pPr>
            <a:lvl2pPr marL="0" indent="0" defTabSz="914400">
              <a:spcBef>
                <a:spcPts val="700"/>
              </a:spcBef>
              <a:buSzTx/>
              <a:buFontTx/>
              <a:buNone/>
              <a:defRPr sz="3100" b="1"/>
            </a:lvl2pPr>
            <a:lvl3pPr marL="0" indent="0" defTabSz="914400">
              <a:spcBef>
                <a:spcPts val="700"/>
              </a:spcBef>
              <a:buSzTx/>
              <a:buFontTx/>
              <a:buNone/>
              <a:defRPr sz="3100" b="1"/>
            </a:lvl3pPr>
            <a:lvl4pPr marL="0" indent="0" defTabSz="914400">
              <a:spcBef>
                <a:spcPts val="700"/>
              </a:spcBef>
              <a:buSzTx/>
              <a:buFontTx/>
              <a:buNone/>
              <a:defRPr sz="3100" b="1"/>
            </a:lvl4pPr>
            <a:lvl5pPr marL="0" indent="0" defTabSz="914400">
              <a:spcBef>
                <a:spcPts val="700"/>
              </a:spcBef>
              <a:buSzTx/>
              <a:buFontTx/>
              <a:buNone/>
              <a:defRPr sz="31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76" name="Текст 4"/>
          <p:cNvSpPr>
            <a:spLocks noGrp="1"/>
          </p:cNvSpPr>
          <p:nvPr>
            <p:ph type="body" sz="quarter" idx="13"/>
          </p:nvPr>
        </p:nvSpPr>
        <p:spPr>
          <a:xfrm>
            <a:off x="6195800" y="1535467"/>
            <a:ext cx="5391146" cy="639916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endParaRPr/>
          </a:p>
        </p:txBody>
      </p:sp>
      <p:sp>
        <p:nvSpPr>
          <p:cNvPr id="27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53996" y="6371152"/>
            <a:ext cx="332780" cy="33855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6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4836712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997" y="274700"/>
            <a:ext cx="10976777" cy="1143269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defRPr sz="5700"/>
            </a:lvl1pPr>
          </a:lstStyle>
          <a:p>
            <a:r>
              <a:t>Текст заголовка</a:t>
            </a:r>
          </a:p>
        </p:txBody>
      </p:sp>
      <p:sp>
        <p:nvSpPr>
          <p:cNvPr id="28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53996" y="6371152"/>
            <a:ext cx="332780" cy="33855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6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7584981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53996" y="6371152"/>
            <a:ext cx="332780" cy="33855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6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7066473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860" y="273113"/>
            <a:ext cx="4012653" cy="1162322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4400">
              <a:lnSpc>
                <a:spcPct val="120000"/>
              </a:lnSpc>
              <a:defRPr sz="1500" b="1" cap="all">
                <a:solidFill>
                  <a:srgbClr val="535353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00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768598" y="273128"/>
            <a:ext cx="6818335" cy="5854471"/>
          </a:xfrm>
          <a:prstGeom prst="rect">
            <a:avLst/>
          </a:prstGeom>
        </p:spPr>
        <p:txBody>
          <a:bodyPr lIns="45718" tIns="45718" rIns="45718" bIns="45718"/>
          <a:lstStyle>
            <a:lvl1pPr marL="455567" indent="-455567" defTabSz="914400">
              <a:spcBef>
                <a:spcPts val="1000"/>
              </a:spcBef>
              <a:defRPr sz="4200"/>
            </a:lvl1pPr>
            <a:lvl2pPr marL="1040180" indent="-430641" defTabSz="914400">
              <a:spcBef>
                <a:spcPts val="1000"/>
              </a:spcBef>
              <a:defRPr sz="4200"/>
            </a:lvl2pPr>
            <a:lvl3pPr marL="1629841" indent="-410763" defTabSz="914400">
              <a:spcBef>
                <a:spcPts val="1000"/>
              </a:spcBef>
              <a:defRPr sz="4200"/>
            </a:lvl3pPr>
            <a:lvl4pPr marL="2318373" indent="-489754" defTabSz="914400">
              <a:spcBef>
                <a:spcPts val="1000"/>
              </a:spcBef>
              <a:defRPr sz="4200"/>
            </a:lvl4pPr>
            <a:lvl5pPr marL="2927911" indent="-489754" defTabSz="914400">
              <a:spcBef>
                <a:spcPts val="1000"/>
              </a:spcBef>
              <a:defRPr sz="4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1" name="Текст 3"/>
          <p:cNvSpPr>
            <a:spLocks noGrp="1"/>
          </p:cNvSpPr>
          <p:nvPr>
            <p:ph type="body" sz="half" idx="13"/>
          </p:nvPr>
        </p:nvSpPr>
        <p:spPr>
          <a:xfrm>
            <a:off x="609860" y="1435433"/>
            <a:ext cx="4012653" cy="4692157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53996" y="6371152"/>
            <a:ext cx="332780" cy="33855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6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4499699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90653" y="4801713"/>
            <a:ext cx="7318062" cy="566874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4400">
              <a:lnSpc>
                <a:spcPct val="120000"/>
              </a:lnSpc>
              <a:defRPr sz="1500" b="1" cap="all">
                <a:solidFill>
                  <a:srgbClr val="535353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10" name="Рисунок 2"/>
          <p:cNvSpPr>
            <a:spLocks noGrp="1"/>
          </p:cNvSpPr>
          <p:nvPr>
            <p:ph type="pic" sz="half" idx="13"/>
          </p:nvPr>
        </p:nvSpPr>
        <p:spPr>
          <a:xfrm>
            <a:off x="2390653" y="612916"/>
            <a:ext cx="7318062" cy="411575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390653" y="5368595"/>
            <a:ext cx="7318062" cy="805053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914400">
              <a:spcBef>
                <a:spcPts val="400"/>
              </a:spcBef>
              <a:buSzTx/>
              <a:buFontTx/>
              <a:buNone/>
              <a:defRPr sz="1800"/>
            </a:lvl1pPr>
            <a:lvl2pPr marL="0" indent="0" defTabSz="914400">
              <a:spcBef>
                <a:spcPts val="400"/>
              </a:spcBef>
              <a:buSzTx/>
              <a:buFontTx/>
              <a:buNone/>
              <a:defRPr sz="1800"/>
            </a:lvl2pPr>
            <a:lvl3pPr marL="0" indent="0" defTabSz="914400">
              <a:spcBef>
                <a:spcPts val="400"/>
              </a:spcBef>
              <a:buSzTx/>
              <a:buFontTx/>
              <a:buNone/>
              <a:defRPr sz="1800"/>
            </a:lvl3pPr>
            <a:lvl4pPr marL="0" indent="0" defTabSz="914400">
              <a:spcBef>
                <a:spcPts val="400"/>
              </a:spcBef>
              <a:buSzTx/>
              <a:buFontTx/>
              <a:buNone/>
              <a:defRPr sz="1800"/>
            </a:lvl4pPr>
            <a:lvl5pPr marL="0" indent="0" defTabSz="914400">
              <a:spcBef>
                <a:spcPts val="400"/>
              </a:spcBef>
              <a:buSzTx/>
              <a:buFontTx/>
              <a:buNone/>
              <a:defRPr sz="1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53996" y="6371152"/>
            <a:ext cx="332780" cy="33855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6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363075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997" y="274700"/>
            <a:ext cx="10976777" cy="1143269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defRPr sz="5700"/>
            </a:lvl1pPr>
          </a:lstStyle>
          <a:p>
            <a:r>
              <a:t>Текст заголовка</a:t>
            </a:r>
          </a:p>
        </p:txBody>
      </p:sp>
      <p:sp>
        <p:nvSpPr>
          <p:cNvPr id="320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997" y="1600572"/>
            <a:ext cx="10976777" cy="4527011"/>
          </a:xfrm>
          <a:prstGeom prst="rect">
            <a:avLst/>
          </a:prstGeom>
        </p:spPr>
        <p:txBody>
          <a:bodyPr lIns="45718" tIns="45718" rIns="45718" bIns="45718"/>
          <a:lstStyle>
            <a:lvl1pPr marL="455567" indent="-455567" defTabSz="914400">
              <a:spcBef>
                <a:spcPts val="1000"/>
              </a:spcBef>
              <a:defRPr sz="4200"/>
            </a:lvl1pPr>
            <a:lvl2pPr marL="1040180" indent="-430641" defTabSz="914400">
              <a:spcBef>
                <a:spcPts val="1000"/>
              </a:spcBef>
              <a:defRPr sz="4200"/>
            </a:lvl2pPr>
            <a:lvl3pPr marL="1629841" indent="-410763" defTabSz="914400">
              <a:spcBef>
                <a:spcPts val="1000"/>
              </a:spcBef>
              <a:defRPr sz="4200"/>
            </a:lvl3pPr>
            <a:lvl4pPr marL="2318373" indent="-489754" defTabSz="914400">
              <a:spcBef>
                <a:spcPts val="1000"/>
              </a:spcBef>
              <a:defRPr sz="4200"/>
            </a:lvl4pPr>
            <a:lvl5pPr marL="2927911" indent="-489754" defTabSz="914400">
              <a:spcBef>
                <a:spcPts val="1000"/>
              </a:spcBef>
              <a:defRPr sz="4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2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53996" y="6371152"/>
            <a:ext cx="332780" cy="33855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6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4183867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842655" y="274702"/>
            <a:ext cx="2744278" cy="5852884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defRPr sz="5700"/>
            </a:lvl1pPr>
          </a:lstStyle>
          <a:p>
            <a:r>
              <a:t>Текст заголовка</a:t>
            </a:r>
          </a:p>
        </p:txBody>
      </p:sp>
      <p:sp>
        <p:nvSpPr>
          <p:cNvPr id="329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838" y="274702"/>
            <a:ext cx="8029542" cy="5852884"/>
          </a:xfrm>
          <a:prstGeom prst="rect">
            <a:avLst/>
          </a:prstGeom>
        </p:spPr>
        <p:txBody>
          <a:bodyPr lIns="45718" tIns="45718" rIns="45718" bIns="45718"/>
          <a:lstStyle>
            <a:lvl1pPr marL="455567" indent="-455567" defTabSz="914400">
              <a:spcBef>
                <a:spcPts val="1000"/>
              </a:spcBef>
              <a:defRPr sz="4200"/>
            </a:lvl1pPr>
            <a:lvl2pPr marL="1040180" indent="-430641" defTabSz="914400">
              <a:spcBef>
                <a:spcPts val="1000"/>
              </a:spcBef>
              <a:defRPr sz="4200"/>
            </a:lvl2pPr>
            <a:lvl3pPr marL="1629841" indent="-410763" defTabSz="914400">
              <a:spcBef>
                <a:spcPts val="1000"/>
              </a:spcBef>
              <a:defRPr sz="4200"/>
            </a:lvl3pPr>
            <a:lvl4pPr marL="2318373" indent="-489754" defTabSz="914400">
              <a:spcBef>
                <a:spcPts val="1000"/>
              </a:spcBef>
              <a:defRPr sz="4200"/>
            </a:lvl4pPr>
            <a:lvl5pPr marL="2927911" indent="-489754" defTabSz="914400">
              <a:spcBef>
                <a:spcPts val="1000"/>
              </a:spcBef>
              <a:defRPr sz="4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53996" y="6371152"/>
            <a:ext cx="332780" cy="33855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6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2581867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Титульный слайд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596" y="1122624"/>
            <a:ext cx="9147578" cy="2388157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914034">
              <a:lnSpc>
                <a:spcPct val="90000"/>
              </a:lnSpc>
              <a:defRPr sz="5900"/>
            </a:lvl1pPr>
          </a:lstStyle>
          <a:p>
            <a:r>
              <a:t>Текст заголовка</a:t>
            </a:r>
          </a:p>
        </p:txBody>
      </p:sp>
      <p:sp>
        <p:nvSpPr>
          <p:cNvPr id="33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596" y="3602872"/>
            <a:ext cx="9147578" cy="1656149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1pPr>
            <a:lvl2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2pPr>
            <a:lvl3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3pPr>
            <a:lvl4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4pPr>
            <a:lvl5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3171" y="6401930"/>
            <a:ext cx="275072" cy="27699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0158094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Заголовок и объект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528" y="365209"/>
            <a:ext cx="10519716" cy="132587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34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528" y="1826048"/>
            <a:ext cx="10519716" cy="4352348"/>
          </a:xfrm>
          <a:prstGeom prst="rect">
            <a:avLst/>
          </a:prstGeom>
        </p:spPr>
        <p:txBody>
          <a:bodyPr lIns="45718" tIns="45718" rIns="45718" bIns="45718"/>
          <a:lstStyle>
            <a:lvl1pPr marL="228507" indent="-228507" defTabSz="914034">
              <a:lnSpc>
                <a:spcPct val="90000"/>
              </a:lnSpc>
              <a:spcBef>
                <a:spcPts val="1000"/>
              </a:spcBef>
              <a:defRPr sz="2700"/>
            </a:lvl1pPr>
            <a:lvl2pPr marL="725266" indent="-268249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2pPr>
            <a:lvl3pPr marL="1238757" indent="-324723" defTabSz="914034">
              <a:lnSpc>
                <a:spcPct val="90000"/>
              </a:lnSpc>
              <a:spcBef>
                <a:spcPts val="1000"/>
              </a:spcBef>
              <a:defRPr sz="2700"/>
            </a:lvl3pPr>
            <a:lvl4pPr marL="1733974" indent="-362926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4pPr>
            <a:lvl5pPr marL="2190993" indent="-362923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4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3171" y="6401930"/>
            <a:ext cx="275072" cy="27699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2707770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Заголовок раздела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2176" y="1710133"/>
            <a:ext cx="10519716" cy="2853402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4034">
              <a:lnSpc>
                <a:spcPct val="90000"/>
              </a:lnSpc>
              <a:defRPr sz="5900"/>
            </a:lvl1pPr>
          </a:lstStyle>
          <a:p>
            <a:r>
              <a:t>Текст заголовка</a:t>
            </a:r>
          </a:p>
        </p:txBody>
      </p:sp>
      <p:sp>
        <p:nvSpPr>
          <p:cNvPr id="35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2176" y="4590526"/>
            <a:ext cx="10519716" cy="1500534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1pPr>
            <a:lvl2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2pPr>
            <a:lvl3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3pPr>
            <a:lvl4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4pPr>
            <a:lvl5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5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3171" y="6401930"/>
            <a:ext cx="275072" cy="27699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606789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8E47F-9128-4D9E-9469-2B641D07F2D1}" type="datetime1">
              <a:rPr lang="ru-RU" altLang="ru-RU" smtClean="0"/>
              <a:pPr>
                <a:defRPr/>
              </a:pPr>
              <a:t>28.02.2019</a:t>
            </a:fld>
            <a:endParaRPr lang="ru-RU" alt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0ACBE-275E-4702-8F9C-6D996A0F1CF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802021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Два объекта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528" y="365209"/>
            <a:ext cx="10519716" cy="132587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36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527" y="1826048"/>
            <a:ext cx="5183631" cy="4352348"/>
          </a:xfrm>
          <a:prstGeom prst="rect">
            <a:avLst/>
          </a:prstGeom>
        </p:spPr>
        <p:txBody>
          <a:bodyPr lIns="45718" tIns="45718" rIns="45718" bIns="45718"/>
          <a:lstStyle>
            <a:lvl1pPr marL="228507" indent="-228507" defTabSz="914034">
              <a:lnSpc>
                <a:spcPct val="90000"/>
              </a:lnSpc>
              <a:spcBef>
                <a:spcPts val="1000"/>
              </a:spcBef>
              <a:defRPr sz="2700"/>
            </a:lvl1pPr>
            <a:lvl2pPr marL="725266" indent="-268249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2pPr>
            <a:lvl3pPr marL="1238757" indent="-324723" defTabSz="914034">
              <a:lnSpc>
                <a:spcPct val="90000"/>
              </a:lnSpc>
              <a:spcBef>
                <a:spcPts val="1000"/>
              </a:spcBef>
              <a:defRPr sz="2700"/>
            </a:lvl3pPr>
            <a:lvl4pPr marL="1733974" indent="-362926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4pPr>
            <a:lvl5pPr marL="2190993" indent="-362923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6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3171" y="6401930"/>
            <a:ext cx="275072" cy="27699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731486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Сравнение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40117" y="365209"/>
            <a:ext cx="10519716" cy="132587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37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40117" y="1681552"/>
            <a:ext cx="5159807" cy="824104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 b="1"/>
            </a:lvl1pPr>
            <a:lvl2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 b="1"/>
            </a:lvl2pPr>
            <a:lvl3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 b="1"/>
            </a:lvl3pPr>
            <a:lvl4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 b="1"/>
            </a:lvl4pPr>
            <a:lvl5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75" name="Текст 4"/>
          <p:cNvSpPr>
            <a:spLocks noGrp="1"/>
          </p:cNvSpPr>
          <p:nvPr>
            <p:ph type="body" sz="quarter" idx="13"/>
          </p:nvPr>
        </p:nvSpPr>
        <p:spPr>
          <a:xfrm>
            <a:off x="6174613" y="1681552"/>
            <a:ext cx="5185220" cy="824104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endParaRPr/>
          </a:p>
        </p:txBody>
      </p:sp>
      <p:sp>
        <p:nvSpPr>
          <p:cNvPr id="37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3171" y="6401930"/>
            <a:ext cx="275072" cy="27699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887611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Только заголовок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528" y="365209"/>
            <a:ext cx="10519716" cy="132587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38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3171" y="6401930"/>
            <a:ext cx="275072" cy="27699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3241852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Пустой слайд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3171" y="6401930"/>
            <a:ext cx="275072" cy="27699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1389489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Объект с подписью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40117" y="457306"/>
            <a:ext cx="3933778" cy="1600572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4034">
              <a:lnSpc>
                <a:spcPct val="90000"/>
              </a:lnSpc>
              <a:defRPr sz="3100"/>
            </a:lvl1pPr>
          </a:lstStyle>
          <a:p>
            <a:r>
              <a:t>Текст заголовка</a:t>
            </a:r>
          </a:p>
        </p:txBody>
      </p:sp>
      <p:sp>
        <p:nvSpPr>
          <p:cNvPr id="39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5215" y="987652"/>
            <a:ext cx="6174616" cy="4874758"/>
          </a:xfrm>
          <a:prstGeom prst="rect">
            <a:avLst/>
          </a:prstGeom>
        </p:spPr>
        <p:txBody>
          <a:bodyPr lIns="45718" tIns="45718" rIns="45718" bIns="45718"/>
          <a:lstStyle>
            <a:lvl1pPr marL="228507" indent="-228507" defTabSz="914034">
              <a:lnSpc>
                <a:spcPct val="90000"/>
              </a:lnSpc>
              <a:spcBef>
                <a:spcPts val="1000"/>
              </a:spcBef>
              <a:defRPr sz="3100"/>
            </a:lvl1pPr>
            <a:lvl2pPr marL="719379" indent="-262360" defTabSz="914034">
              <a:lnSpc>
                <a:spcPct val="90000"/>
              </a:lnSpc>
              <a:spcBef>
                <a:spcPts val="1000"/>
              </a:spcBef>
              <a:buChar char="•"/>
              <a:defRPr sz="3100"/>
            </a:lvl2pPr>
            <a:lvl3pPr marL="1222022" indent="-307990" defTabSz="914034">
              <a:lnSpc>
                <a:spcPct val="90000"/>
              </a:lnSpc>
              <a:spcBef>
                <a:spcPts val="1000"/>
              </a:spcBef>
              <a:defRPr sz="3100"/>
            </a:lvl3pPr>
            <a:lvl4pPr marL="1743879" indent="-372828" defTabSz="914034">
              <a:lnSpc>
                <a:spcPct val="90000"/>
              </a:lnSpc>
              <a:spcBef>
                <a:spcPts val="1000"/>
              </a:spcBef>
              <a:buChar char="•"/>
              <a:defRPr sz="3100"/>
            </a:lvl4pPr>
            <a:lvl5pPr marL="2200898" indent="-372828" defTabSz="914034">
              <a:lnSpc>
                <a:spcPct val="90000"/>
              </a:lnSpc>
              <a:spcBef>
                <a:spcPts val="1000"/>
              </a:spcBef>
              <a:buChar char="•"/>
              <a:defRPr sz="31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0" name="Текст 3"/>
          <p:cNvSpPr>
            <a:spLocks noGrp="1"/>
          </p:cNvSpPr>
          <p:nvPr>
            <p:ph type="body" sz="quarter" idx="13"/>
          </p:nvPr>
        </p:nvSpPr>
        <p:spPr>
          <a:xfrm>
            <a:off x="840116" y="2057873"/>
            <a:ext cx="3933780" cy="3812478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0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3171" y="6401930"/>
            <a:ext cx="275072" cy="27699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3976545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Рисунок с подписью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40117" y="457306"/>
            <a:ext cx="3933778" cy="1600572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4034">
              <a:lnSpc>
                <a:spcPct val="90000"/>
              </a:lnSpc>
              <a:defRPr sz="3100"/>
            </a:lvl1pPr>
          </a:lstStyle>
          <a:p>
            <a:r>
              <a:t>Текст заголовка</a:t>
            </a:r>
          </a:p>
        </p:txBody>
      </p:sp>
      <p:sp>
        <p:nvSpPr>
          <p:cNvPr id="409" name="Рисунок 2"/>
          <p:cNvSpPr>
            <a:spLocks noGrp="1"/>
          </p:cNvSpPr>
          <p:nvPr>
            <p:ph type="pic" sz="half" idx="13"/>
          </p:nvPr>
        </p:nvSpPr>
        <p:spPr>
          <a:xfrm>
            <a:off x="5185215" y="987652"/>
            <a:ext cx="6174616" cy="487475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1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40117" y="2057874"/>
            <a:ext cx="3933778" cy="3812476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500"/>
            </a:lvl1pPr>
            <a:lvl2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500"/>
            </a:lvl2pPr>
            <a:lvl3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500"/>
            </a:lvl3pPr>
            <a:lvl4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500"/>
            </a:lvl4pPr>
            <a:lvl5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5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3171" y="6401930"/>
            <a:ext cx="275072" cy="27699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6180368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Заголовок и вертикальный текст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528" y="365209"/>
            <a:ext cx="10519716" cy="132587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419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528" y="1826048"/>
            <a:ext cx="10519716" cy="4352348"/>
          </a:xfrm>
          <a:prstGeom prst="rect">
            <a:avLst/>
          </a:prstGeom>
        </p:spPr>
        <p:txBody>
          <a:bodyPr lIns="45718" tIns="45718" rIns="45718" bIns="45718"/>
          <a:lstStyle>
            <a:lvl1pPr marL="228507" indent="-228507" defTabSz="914034">
              <a:lnSpc>
                <a:spcPct val="90000"/>
              </a:lnSpc>
              <a:spcBef>
                <a:spcPts val="1000"/>
              </a:spcBef>
              <a:defRPr sz="2700"/>
            </a:lvl1pPr>
            <a:lvl2pPr marL="725266" indent="-268249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2pPr>
            <a:lvl3pPr marL="1238757" indent="-324723" defTabSz="914034">
              <a:lnSpc>
                <a:spcPct val="90000"/>
              </a:lnSpc>
              <a:spcBef>
                <a:spcPts val="1000"/>
              </a:spcBef>
              <a:defRPr sz="2700"/>
            </a:lvl3pPr>
            <a:lvl4pPr marL="1733974" indent="-362926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4pPr>
            <a:lvl5pPr marL="2190993" indent="-362923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2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3171" y="6401930"/>
            <a:ext cx="275072" cy="27699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9244709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Вертикальный заголовок и текст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728311" y="365209"/>
            <a:ext cx="2629932" cy="5813184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428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528" y="365209"/>
            <a:ext cx="7737327" cy="5813184"/>
          </a:xfrm>
          <a:prstGeom prst="rect">
            <a:avLst/>
          </a:prstGeom>
        </p:spPr>
        <p:txBody>
          <a:bodyPr lIns="45718" tIns="45718" rIns="45718" bIns="45718"/>
          <a:lstStyle>
            <a:lvl1pPr marL="228507" indent="-228507" defTabSz="914034">
              <a:lnSpc>
                <a:spcPct val="90000"/>
              </a:lnSpc>
              <a:spcBef>
                <a:spcPts val="1000"/>
              </a:spcBef>
              <a:defRPr sz="2700"/>
            </a:lvl1pPr>
            <a:lvl2pPr marL="725266" indent="-268249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2pPr>
            <a:lvl3pPr marL="1238757" indent="-324723" defTabSz="914034">
              <a:lnSpc>
                <a:spcPct val="90000"/>
              </a:lnSpc>
              <a:spcBef>
                <a:spcPts val="1000"/>
              </a:spcBef>
              <a:defRPr sz="2700"/>
            </a:lvl3pPr>
            <a:lvl4pPr marL="1733974" indent="-362926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4pPr>
            <a:lvl5pPr marL="2190993" indent="-362923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2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3171" y="6401930"/>
            <a:ext cx="275072" cy="27699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4050199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43CD1F-469F-4270-925B-340F08C29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F1FDA6-B5EF-494C-A5DC-FC23E79A8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F5E6BE-B922-4ADF-9077-66694F9A1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679D-6C6F-43CD-B3A7-4D66DB8E2E48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B10925-35A3-420B-B1C2-7E333C4D9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C53A74-EEE0-4D0F-AD52-70F7EA94B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38AF-C3A0-412D-93B1-31BCCACB84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94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325A5-C792-4FD7-989C-98BC1481C00A}" type="datetime1">
              <a:rPr lang="ru-RU" altLang="ru-RU" smtClean="0"/>
              <a:pPr>
                <a:defRPr/>
              </a:pPr>
              <a:t>28.02.2019</a:t>
            </a:fld>
            <a:endParaRPr lang="ru-RU" alt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4613E-1CDE-4C61-B533-31D78C58BC4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0413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17CCF-11C2-48C3-AA28-FB0ADD10148B}" type="datetime1">
              <a:rPr lang="ru-RU" altLang="ru-RU" smtClean="0"/>
              <a:pPr>
                <a:defRPr/>
              </a:pPr>
              <a:t>28.02.2019</a:t>
            </a:fld>
            <a:endParaRPr lang="ru-RU" alt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EB63E-DC68-42FB-9ECA-8AF6C9A29FA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88037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5B07B-AF92-474A-A982-A71618A0872A}" type="datetime1">
              <a:rPr lang="ru-RU" altLang="ru-RU" smtClean="0"/>
              <a:pPr>
                <a:defRPr/>
              </a:pPr>
              <a:t>28.02.2019</a:t>
            </a:fld>
            <a:endParaRPr lang="ru-RU" alt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7DE7E-47FD-43C6-9366-4C6303F6270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2385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8DF10-3EEB-468E-8A22-CEEA13F75D11}" type="datetime1">
              <a:rPr lang="ru-RU" altLang="ru-RU" smtClean="0"/>
              <a:pPr>
                <a:defRPr/>
              </a:pPr>
              <a:t>28.02.2019</a:t>
            </a:fld>
            <a:endParaRPr lang="ru-RU" alt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3014B-3084-4717-ADA3-54164BE89BB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19449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69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заголовка</a:t>
            </a:r>
            <a:endParaRPr lang="ru-RU" alt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696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текста</a:t>
            </a:r>
          </a:p>
          <a:p>
            <a:pPr lvl="1"/>
            <a:r>
              <a:rPr lang="en-US" altLang="ru-RU"/>
              <a:t>Второй уровень</a:t>
            </a:r>
          </a:p>
          <a:p>
            <a:pPr lvl="2"/>
            <a:r>
              <a:rPr lang="en-US" altLang="ru-RU"/>
              <a:t>Третий уровень</a:t>
            </a:r>
          </a:p>
          <a:p>
            <a:pPr lvl="3"/>
            <a:r>
              <a:rPr lang="en-US" altLang="ru-RU"/>
              <a:t>Четвертый уровень</a:t>
            </a:r>
          </a:p>
          <a:p>
            <a:pPr lvl="4"/>
            <a:r>
              <a:rPr lang="en-US" altLang="ru-RU"/>
              <a:t>Пятый уровень</a:t>
            </a:r>
            <a:endParaRPr lang="ru-RU" alt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EAD29F9-A60F-4956-ABB4-BFB4FD7FB0F8}" type="datetime1">
              <a:rPr lang="ru-RU" altLang="ru-RU" smtClean="0"/>
              <a:pPr>
                <a:defRPr/>
              </a:pPr>
              <a:t>28.02.2019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D58C282-266F-4DD1-B6E2-5F52A36111D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7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8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844" y="274700"/>
            <a:ext cx="10977094" cy="1143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6773" tIns="56773" rIns="56773" bIns="56773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844" y="1600575"/>
            <a:ext cx="10977094" cy="45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6773" tIns="56773" rIns="56773" bIns="56773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44651" y="6367689"/>
            <a:ext cx="342282" cy="345487"/>
          </a:xfrm>
          <a:prstGeom prst="rect">
            <a:avLst/>
          </a:prstGeom>
          <a:ln w="12700">
            <a:miter lim="400000"/>
          </a:ln>
        </p:spPr>
        <p:txBody>
          <a:bodyPr wrap="none" lIns="56773" tIns="56773" rIns="56773" bIns="56773" anchor="ctr">
            <a:spAutoFit/>
          </a:bodyPr>
          <a:lstStyle>
            <a:lvl1pPr marL="0" indent="0" algn="r" defTabSz="1135489">
              <a:defRPr sz="15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466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</p:sldLayoutIdLst>
  <p:transition spd="med"/>
  <p:txStyles>
    <p:titleStyle>
      <a:lvl1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425810" marR="0" indent="-425810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973280" marR="0" indent="-405532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–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513991" marR="0" indent="-378498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2157434" marR="0" indent="-454198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–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725183" marR="0" indent="-454198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»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3292928" marR="0" indent="-454198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860674" marR="0" indent="-454197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4428421" marR="0" indent="-454197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996169" marR="0" indent="-454197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377DB-A6FA-43E3-8A35-7D6E70D02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EEA259-C1D4-4D6E-8E85-D16BF0ADB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B1FDF8-C95D-4594-83A7-A4E5071022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4679D-6C6F-43CD-B3A7-4D66DB8E2E48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60BA5-CDA6-43BA-9D99-6179DDC89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9D518A-0E16-49B9-872F-F82E37D05B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838AF-C3A0-412D-93B1-31BCCACB84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4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D5A9B2-1B8D-475C-8096-4418A03EC3EC}"/>
              </a:ext>
            </a:extLst>
          </p:cNvPr>
          <p:cNvSpPr txBox="1"/>
          <p:nvPr/>
        </p:nvSpPr>
        <p:spPr>
          <a:xfrm>
            <a:off x="5722338" y="974141"/>
            <a:ext cx="6027416" cy="1569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457017" indent="-457017" algn="ctr" defTabSz="457017" eaLnBrk="1" fontAlgn="auto">
              <a:spcBef>
                <a:spcPts val="0"/>
              </a:spcBef>
              <a:spcAft>
                <a:spcPts val="0"/>
              </a:spcAft>
            </a:pPr>
            <a:r>
              <a:rPr kumimoji="0" lang="ru-RU" sz="3200" kern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Helvetica"/>
                <a:sym typeface="Helvetica"/>
              </a:rPr>
              <a:t>НЕЗАВИСИМАЯ ОЦЕНКА КВАЛИФИКАЦИИ: ЦИФРЫ, ФАКТЫ, ПЕРСПЕКТИВЫ</a:t>
            </a:r>
            <a:endParaRPr kumimoji="0" lang="ru-RU" sz="3200" kern="0" dirty="0">
              <a:solidFill>
                <a:srgbClr val="FFFFFF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Helvetica"/>
              <a:sym typeface="Helvetica"/>
            </a:endParaRPr>
          </a:p>
        </p:txBody>
      </p:sp>
      <p:sp>
        <p:nvSpPr>
          <p:cNvPr id="4" name="Название 1">
            <a:extLst>
              <a:ext uri="{FF2B5EF4-FFF2-40B4-BE49-F238E27FC236}">
                <a16:creationId xmlns:a16="http://schemas.microsoft.com/office/drawing/2014/main" id="{B8F9EB2F-1FA9-4583-8AA1-F4F9AE0C2645}"/>
              </a:ext>
            </a:extLst>
          </p:cNvPr>
          <p:cNvSpPr txBox="1"/>
          <p:nvPr/>
        </p:nvSpPr>
        <p:spPr>
          <a:xfrm>
            <a:off x="1236286" y="5696683"/>
            <a:ext cx="10358678" cy="730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6773" tIns="56773" rIns="56773" bIns="56773" anchor="ctr">
            <a:spAutoFit/>
          </a:bodyPr>
          <a:lstStyle>
            <a:lvl1pPr marL="0" indent="0" defTabSz="1135062">
              <a:defRPr>
                <a:solidFill>
                  <a:srgbClr val="A7A7A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r" eaLnBrk="1" fontAlgn="auto">
              <a:spcBef>
                <a:spcPts val="0"/>
              </a:spcBef>
              <a:spcAft>
                <a:spcPts val="0"/>
              </a:spcAft>
              <a:defRPr>
                <a:effectLst/>
              </a:defRPr>
            </a:pPr>
            <a:r>
              <a:rPr kumimoji="0" lang="ru-RU" sz="2000" b="1" kern="0" dirty="0">
                <a:solidFill>
                  <a:schemeClr val="tx1"/>
                </a:solidFill>
              </a:rPr>
              <a:t>Факторович Алла Аркадьевна, </a:t>
            </a:r>
          </a:p>
          <a:p>
            <a:pPr algn="r" eaLnBrk="1" fontAlgn="auto">
              <a:spcBef>
                <a:spcPts val="0"/>
              </a:spcBef>
              <a:spcAft>
                <a:spcPts val="0"/>
              </a:spcAft>
              <a:defRPr>
                <a:effectLst/>
              </a:defRPr>
            </a:pPr>
            <a:r>
              <a:rPr kumimoji="0" lang="ru-RU" sz="2000" b="1" kern="0" dirty="0">
                <a:solidFill>
                  <a:schemeClr val="tx1"/>
                </a:solidFill>
              </a:rPr>
              <a:t>заместитель генерального директора</a:t>
            </a:r>
            <a:endParaRPr kumimoji="0" sz="2000" b="1" kern="0" dirty="0">
              <a:solidFill>
                <a:schemeClr val="tx1"/>
              </a:solidFill>
            </a:endParaRPr>
          </a:p>
        </p:txBody>
      </p:sp>
      <p:sp>
        <p:nvSpPr>
          <p:cNvPr id="6" name="Название 1">
            <a:extLst>
              <a:ext uri="{FF2B5EF4-FFF2-40B4-BE49-F238E27FC236}">
                <a16:creationId xmlns:a16="http://schemas.microsoft.com/office/drawing/2014/main" id="{FB4A9A65-BE2B-4301-9468-C83186240B55}"/>
              </a:ext>
            </a:extLst>
          </p:cNvPr>
          <p:cNvSpPr txBox="1"/>
          <p:nvPr/>
        </p:nvSpPr>
        <p:spPr>
          <a:xfrm>
            <a:off x="714774" y="6244112"/>
            <a:ext cx="10358678" cy="42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6773" tIns="56773" rIns="56773" bIns="56773" anchor="ctr">
            <a:spAutoFit/>
          </a:bodyPr>
          <a:lstStyle>
            <a:lvl1pPr marL="0" indent="0" defTabSz="1135062">
              <a:defRPr>
                <a:solidFill>
                  <a:srgbClr val="A7A7A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defRPr>
                <a:effectLst/>
              </a:defRPr>
            </a:pPr>
            <a:r>
              <a:rPr kumimoji="0" lang="ru-RU" sz="2000" b="1" kern="0" dirty="0">
                <a:solidFill>
                  <a:schemeClr val="tx1"/>
                </a:solidFill>
              </a:rPr>
              <a:t>Санкт-Петербург</a:t>
            </a:r>
            <a:r>
              <a:rPr kumimoji="0" sz="2000" b="1" kern="0" dirty="0">
                <a:solidFill>
                  <a:schemeClr val="tx1"/>
                </a:solidFill>
              </a:rPr>
              <a:t>, </a:t>
            </a:r>
            <a:r>
              <a:rPr kumimoji="0" lang="ru-RU" sz="2000" b="1" kern="0" dirty="0">
                <a:solidFill>
                  <a:schemeClr val="tx1"/>
                </a:solidFill>
              </a:rPr>
              <a:t>28 февраля </a:t>
            </a:r>
            <a:r>
              <a:rPr kumimoji="0" sz="2000" b="1" kern="0" dirty="0">
                <a:solidFill>
                  <a:schemeClr val="tx1"/>
                </a:solidFill>
              </a:rPr>
              <a:t>201</a:t>
            </a:r>
            <a:r>
              <a:rPr kumimoji="0" lang="ru-RU" sz="2000" b="1" kern="0" dirty="0">
                <a:solidFill>
                  <a:schemeClr val="tx1"/>
                </a:solidFill>
              </a:rPr>
              <a:t>9</a:t>
            </a:r>
            <a:r>
              <a:rPr kumimoji="0" sz="2000" b="1" kern="0" dirty="0">
                <a:solidFill>
                  <a:schemeClr val="tx1"/>
                </a:solidFill>
              </a:rPr>
              <a:t> год</a:t>
            </a:r>
            <a:r>
              <a:rPr kumimoji="0" lang="ru-RU" sz="2000" b="1" kern="0" dirty="0">
                <a:solidFill>
                  <a:schemeClr val="tx1"/>
                </a:solidFill>
              </a:rPr>
              <a:t>а</a:t>
            </a:r>
            <a:endParaRPr kumimoji="0" sz="2000" b="1" kern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B1CD87-E5F4-4A99-8F46-6DB153DCE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C73DEF-B717-4345-BB42-9F861A3BDD5D}" type="slidenum">
              <a:rPr lang="ru-RU" altLang="ru-RU" smtClean="0"/>
              <a:pPr>
                <a:defRPr/>
              </a:pPr>
              <a:t>10</a:t>
            </a:fld>
            <a:endParaRPr lang="ru-RU" alt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78994FE-0B9E-43CE-B68A-9B7CE5E2C43D}"/>
              </a:ext>
            </a:extLst>
          </p:cNvPr>
          <p:cNvSpPr/>
          <p:nvPr/>
        </p:nvSpPr>
        <p:spPr>
          <a:xfrm>
            <a:off x="503433" y="772947"/>
            <a:ext cx="1139404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002060"/>
                </a:solidFill>
                <a:latin typeface="Gill Sans Nova Light" panose="020B0302020104020203" pitchFamily="34" charset="0"/>
              </a:rPr>
              <a:t>сокращение сроков между утверждением ПС и запуском процедуры НОК;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002060"/>
                </a:solidFill>
                <a:latin typeface="Gill Sans Nova Light" panose="020B0302020104020203" pitchFamily="34" charset="0"/>
              </a:rPr>
              <a:t>повышение требований к качеству и обоснованности квалификаций, формируемых СПК на основе ПС;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002060"/>
                </a:solidFill>
                <a:latin typeface="Gill Sans Nova Light" panose="020B0302020104020203" pitchFamily="34" charset="0"/>
              </a:rPr>
              <a:t>расширение возможностей применения НОК: учет неформального образования, совмещение аттестационных процедур в системе образования и НОК, выделение и оценка квалификаций на основании иных, законодательно установленных квалификационных требований;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002060"/>
                </a:solidFill>
                <a:latin typeface="Gill Sans Nova Light" panose="020B0302020104020203" pitchFamily="34" charset="0"/>
              </a:rPr>
              <a:t>наращивание количества и улучшение качества оценочных средств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D25A1-72B6-48F5-82C4-2926729F8FEB}"/>
              </a:ext>
            </a:extLst>
          </p:cNvPr>
          <p:cNvSpPr txBox="1"/>
          <p:nvPr/>
        </p:nvSpPr>
        <p:spPr>
          <a:xfrm>
            <a:off x="1179871" y="63917"/>
            <a:ext cx="7590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black"/>
                </a:solidFill>
                <a:latin typeface="Gill Sans Nova Light" panose="020B0604020202020204" pitchFamily="34" charset="0"/>
              </a:rPr>
              <a:t>Направления совершенствования бизнес-процессов и повышения привлекательности НОК</a:t>
            </a:r>
            <a:endParaRPr kumimoji="1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Nova Light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428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DBF2F48-3949-4167-8B62-3CE03A576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C73DEF-B717-4345-BB42-9F861A3BDD5D}" type="slidenum">
              <a:rPr lang="ru-RU" altLang="ru-RU" smtClean="0"/>
              <a:pPr>
                <a:defRPr/>
              </a:pPr>
              <a:t>11</a:t>
            </a:fld>
            <a:endParaRPr lang="ru-RU" alt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B09DDAC-5109-4595-9BC4-D55C8FFE1FBD}"/>
              </a:ext>
            </a:extLst>
          </p:cNvPr>
          <p:cNvSpPr/>
          <p:nvPr/>
        </p:nvSpPr>
        <p:spPr>
          <a:xfrm>
            <a:off x="196042" y="1372600"/>
            <a:ext cx="3595035" cy="107334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Разработка профессионального стандарта </a:t>
            </a:r>
            <a:r>
              <a:rPr lang="ru-RU" dirty="0"/>
              <a:t>(ПС)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852AF79-73DE-423C-A558-9C984D33A284}"/>
              </a:ext>
            </a:extLst>
          </p:cNvPr>
          <p:cNvSpPr/>
          <p:nvPr/>
        </p:nvSpPr>
        <p:spPr>
          <a:xfrm>
            <a:off x="196042" y="2684489"/>
            <a:ext cx="3595035" cy="46713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Разработка квалификации </a:t>
            </a:r>
            <a:r>
              <a:rPr lang="ru-RU" dirty="0"/>
              <a:t>(ПК)</a:t>
            </a:r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BAED0EA7-3A64-4758-8EE3-33D9CE61F67C}"/>
              </a:ext>
            </a:extLst>
          </p:cNvPr>
          <p:cNvSpPr/>
          <p:nvPr/>
        </p:nvSpPr>
        <p:spPr>
          <a:xfrm>
            <a:off x="1409242" y="2456495"/>
            <a:ext cx="1113183" cy="238541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1930E46-828E-457F-A0B2-8057FC07D832}"/>
              </a:ext>
            </a:extLst>
          </p:cNvPr>
          <p:cNvSpPr/>
          <p:nvPr/>
        </p:nvSpPr>
        <p:spPr>
          <a:xfrm>
            <a:off x="196040" y="3534285"/>
            <a:ext cx="3604144" cy="81055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Разработка примера оценочного средства </a:t>
            </a:r>
            <a:r>
              <a:rPr lang="ru-RU" dirty="0"/>
              <a:t>(ПОС)</a:t>
            </a:r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131E36C2-00DA-443E-82F2-E5029191C1AF}"/>
              </a:ext>
            </a:extLst>
          </p:cNvPr>
          <p:cNvSpPr/>
          <p:nvPr/>
        </p:nvSpPr>
        <p:spPr>
          <a:xfrm>
            <a:off x="1369479" y="4385600"/>
            <a:ext cx="1113183" cy="304800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E6878D8E-AB92-4F2B-B404-567B3AFFB468}"/>
              </a:ext>
            </a:extLst>
          </p:cNvPr>
          <p:cNvSpPr/>
          <p:nvPr/>
        </p:nvSpPr>
        <p:spPr>
          <a:xfrm>
            <a:off x="1397842" y="3199015"/>
            <a:ext cx="1113183" cy="304800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92BCEA4-F47A-42D0-92A5-94654F0D64F1}"/>
              </a:ext>
            </a:extLst>
          </p:cNvPr>
          <p:cNvSpPr/>
          <p:nvPr/>
        </p:nvSpPr>
        <p:spPr>
          <a:xfrm>
            <a:off x="196042" y="4628334"/>
            <a:ext cx="3604142" cy="59610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Создание</a:t>
            </a:r>
            <a:r>
              <a:rPr lang="ru-RU" sz="1600" dirty="0"/>
              <a:t> КОС, </a:t>
            </a:r>
            <a:r>
              <a:rPr lang="ru-RU" sz="1400" dirty="0"/>
              <a:t>наделение полномочиями </a:t>
            </a:r>
            <a:r>
              <a:rPr lang="ru-RU" dirty="0"/>
              <a:t>ЦОК, </a:t>
            </a:r>
            <a:r>
              <a:rPr lang="ru-RU" sz="1400" dirty="0"/>
              <a:t>обучение экспертов</a:t>
            </a:r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05710EEF-AFA1-4D4F-889E-DEA3D9B5F798}"/>
              </a:ext>
            </a:extLst>
          </p:cNvPr>
          <p:cNvSpPr/>
          <p:nvPr/>
        </p:nvSpPr>
        <p:spPr>
          <a:xfrm>
            <a:off x="1381743" y="5286502"/>
            <a:ext cx="1113183" cy="304800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4777648-2C3A-4DBB-A07D-8B071E84C2E5}"/>
              </a:ext>
            </a:extLst>
          </p:cNvPr>
          <p:cNvSpPr/>
          <p:nvPr/>
        </p:nvSpPr>
        <p:spPr>
          <a:xfrm>
            <a:off x="208303" y="5632065"/>
            <a:ext cx="3582774" cy="46713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Проведение экзаменов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C64E99-1A4D-44F6-8124-38CDA91B6951}"/>
              </a:ext>
            </a:extLst>
          </p:cNvPr>
          <p:cNvSpPr txBox="1"/>
          <p:nvPr/>
        </p:nvSpPr>
        <p:spPr>
          <a:xfrm>
            <a:off x="3706735" y="2152876"/>
            <a:ext cx="1113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до 1 года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D925FF-ED6F-458E-89BB-AF29C9698312}"/>
              </a:ext>
            </a:extLst>
          </p:cNvPr>
          <p:cNvSpPr txBox="1"/>
          <p:nvPr/>
        </p:nvSpPr>
        <p:spPr>
          <a:xfrm>
            <a:off x="3694843" y="2884778"/>
            <a:ext cx="974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до 6 мес.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7B7459-D996-410B-B279-9726194F35F6}"/>
              </a:ext>
            </a:extLst>
          </p:cNvPr>
          <p:cNvSpPr txBox="1"/>
          <p:nvPr/>
        </p:nvSpPr>
        <p:spPr>
          <a:xfrm>
            <a:off x="3751983" y="4067265"/>
            <a:ext cx="1113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до 6 мес.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93A517-D620-410E-96CB-D94FBBAF057F}"/>
              </a:ext>
            </a:extLst>
          </p:cNvPr>
          <p:cNvSpPr txBox="1"/>
          <p:nvPr/>
        </p:nvSpPr>
        <p:spPr>
          <a:xfrm>
            <a:off x="3731051" y="4803542"/>
            <a:ext cx="974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до 6 мес.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F98ADD-B1F9-43B3-AF56-860D4CC9930D}"/>
              </a:ext>
            </a:extLst>
          </p:cNvPr>
          <p:cNvSpPr txBox="1"/>
          <p:nvPr/>
        </p:nvSpPr>
        <p:spPr>
          <a:xfrm>
            <a:off x="3725665" y="5378968"/>
            <a:ext cx="1052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ВСЕГО: </a:t>
            </a:r>
            <a:r>
              <a:rPr lang="ru-RU" sz="1600" b="1" dirty="0"/>
              <a:t>до 2,5 лет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A7998A46-B637-46BC-BAD6-469D6ACE1B41}"/>
              </a:ext>
            </a:extLst>
          </p:cNvPr>
          <p:cNvSpPr/>
          <p:nvPr/>
        </p:nvSpPr>
        <p:spPr>
          <a:xfrm>
            <a:off x="7973431" y="1326898"/>
            <a:ext cx="813285" cy="406677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ПС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AF244B60-E800-483A-A146-BD8060A5909B}"/>
              </a:ext>
            </a:extLst>
          </p:cNvPr>
          <p:cNvSpPr/>
          <p:nvPr/>
        </p:nvSpPr>
        <p:spPr>
          <a:xfrm>
            <a:off x="9111968" y="1321764"/>
            <a:ext cx="813285" cy="406677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ПК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5B75418B-A195-4F8A-8E58-568F0BC647C6}"/>
              </a:ext>
            </a:extLst>
          </p:cNvPr>
          <p:cNvSpPr/>
          <p:nvPr/>
        </p:nvSpPr>
        <p:spPr>
          <a:xfrm>
            <a:off x="10250505" y="1321763"/>
            <a:ext cx="1655729" cy="406677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Спецификация </a:t>
            </a:r>
            <a:r>
              <a:rPr lang="ru-RU" dirty="0"/>
              <a:t>ПОС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7444E4A-F924-4401-BFDC-16084C8B7AD1}"/>
              </a:ext>
            </a:extLst>
          </p:cNvPr>
          <p:cNvSpPr txBox="1"/>
          <p:nvPr/>
        </p:nvSpPr>
        <p:spPr>
          <a:xfrm>
            <a:off x="8801201" y="1362034"/>
            <a:ext cx="327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+</a:t>
            </a:r>
          </a:p>
        </p:txBody>
      </p: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68311432-B536-47B9-A3F4-BB886BAEA27E}"/>
              </a:ext>
            </a:extLst>
          </p:cNvPr>
          <p:cNvCxnSpPr>
            <a:cxnSpLocks/>
          </p:cNvCxnSpPr>
          <p:nvPr/>
        </p:nvCxnSpPr>
        <p:spPr>
          <a:xfrm flipH="1">
            <a:off x="4719314" y="1333108"/>
            <a:ext cx="9107" cy="4880113"/>
          </a:xfrm>
          <a:prstGeom prst="straightConnector1">
            <a:avLst/>
          </a:prstGeom>
          <a:ln w="76200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ECD8E57E-D35C-40EC-8173-DFFFFFD237FF}"/>
              </a:ext>
            </a:extLst>
          </p:cNvPr>
          <p:cNvCxnSpPr/>
          <p:nvPr/>
        </p:nvCxnSpPr>
        <p:spPr>
          <a:xfrm>
            <a:off x="4598470" y="2523645"/>
            <a:ext cx="2674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3430D79C-2745-4AE6-BB78-DABAA1AD220A}"/>
              </a:ext>
            </a:extLst>
          </p:cNvPr>
          <p:cNvCxnSpPr/>
          <p:nvPr/>
        </p:nvCxnSpPr>
        <p:spPr>
          <a:xfrm>
            <a:off x="4597675" y="3151628"/>
            <a:ext cx="2674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6926E95C-AD8F-4CD7-B122-6B1EB105B832}"/>
              </a:ext>
            </a:extLst>
          </p:cNvPr>
          <p:cNvCxnSpPr/>
          <p:nvPr/>
        </p:nvCxnSpPr>
        <p:spPr>
          <a:xfrm>
            <a:off x="4597675" y="4375998"/>
            <a:ext cx="2674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941AC8F5-0BC3-4053-A7D5-DA56CEEFDCAC}"/>
              </a:ext>
            </a:extLst>
          </p:cNvPr>
          <p:cNvCxnSpPr/>
          <p:nvPr/>
        </p:nvCxnSpPr>
        <p:spPr>
          <a:xfrm>
            <a:off x="4609992" y="1333108"/>
            <a:ext cx="2674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Правая фигурная скобка 46">
            <a:extLst>
              <a:ext uri="{FF2B5EF4-FFF2-40B4-BE49-F238E27FC236}">
                <a16:creationId xmlns:a16="http://schemas.microsoft.com/office/drawing/2014/main" id="{943EE588-5C20-4B00-BDEA-CAB0C9CEA35C}"/>
              </a:ext>
            </a:extLst>
          </p:cNvPr>
          <p:cNvSpPr/>
          <p:nvPr/>
        </p:nvSpPr>
        <p:spPr>
          <a:xfrm>
            <a:off x="4764797" y="1372600"/>
            <a:ext cx="347870" cy="365215"/>
          </a:xfrm>
          <a:prstGeom prst="rightBrac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F079CD-61F1-45A0-8FDD-C4126720CB71}"/>
              </a:ext>
            </a:extLst>
          </p:cNvPr>
          <p:cNvSpPr txBox="1"/>
          <p:nvPr/>
        </p:nvSpPr>
        <p:spPr>
          <a:xfrm>
            <a:off x="5024950" y="1504813"/>
            <a:ext cx="1730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3">
                    <a:lumMod val="75000"/>
                  </a:schemeClr>
                </a:solidFill>
              </a:rPr>
              <a:t>разработка контента</a:t>
            </a:r>
          </a:p>
        </p:txBody>
      </p:sp>
      <p:sp>
        <p:nvSpPr>
          <p:cNvPr id="49" name="Правая фигурная скобка 48">
            <a:extLst>
              <a:ext uri="{FF2B5EF4-FFF2-40B4-BE49-F238E27FC236}">
                <a16:creationId xmlns:a16="http://schemas.microsoft.com/office/drawing/2014/main" id="{4A338267-51CC-48CB-9960-7B2FE9EB7566}"/>
              </a:ext>
            </a:extLst>
          </p:cNvPr>
          <p:cNvSpPr/>
          <p:nvPr/>
        </p:nvSpPr>
        <p:spPr>
          <a:xfrm>
            <a:off x="4755209" y="1758282"/>
            <a:ext cx="737467" cy="767207"/>
          </a:xfrm>
          <a:prstGeom prst="rightBrace">
            <a:avLst>
              <a:gd name="adj1" fmla="val 5111"/>
              <a:gd name="adj2" fmla="val 5518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F0F6BB4-4FAF-47A0-9A8A-344720A5ACEC}"/>
              </a:ext>
            </a:extLst>
          </p:cNvPr>
          <p:cNvSpPr txBox="1"/>
          <p:nvPr/>
        </p:nvSpPr>
        <p:spPr>
          <a:xfrm>
            <a:off x="5094137" y="2193133"/>
            <a:ext cx="3060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обсуждение / согласование / утверждение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360209E-D75B-49C3-B396-103E87677473}"/>
              </a:ext>
            </a:extLst>
          </p:cNvPr>
          <p:cNvSpPr txBox="1"/>
          <p:nvPr/>
        </p:nvSpPr>
        <p:spPr>
          <a:xfrm>
            <a:off x="4845306" y="3227155"/>
            <a:ext cx="2890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3">
                    <a:lumMod val="75000"/>
                  </a:schemeClr>
                </a:solidFill>
              </a:rPr>
              <a:t>разработка спецификации ПОС: предметы оценки, МТБ, кадры</a:t>
            </a:r>
          </a:p>
        </p:txBody>
      </p:sp>
      <p:sp>
        <p:nvSpPr>
          <p:cNvPr id="52" name="Правая фигурная скобка 51">
            <a:extLst>
              <a:ext uri="{FF2B5EF4-FFF2-40B4-BE49-F238E27FC236}">
                <a16:creationId xmlns:a16="http://schemas.microsoft.com/office/drawing/2014/main" id="{EFE2EC6E-8001-44F5-B9EA-AB58DEC99227}"/>
              </a:ext>
            </a:extLst>
          </p:cNvPr>
          <p:cNvSpPr/>
          <p:nvPr/>
        </p:nvSpPr>
        <p:spPr>
          <a:xfrm>
            <a:off x="4770582" y="3185090"/>
            <a:ext cx="347870" cy="365215"/>
          </a:xfrm>
          <a:prstGeom prst="rightBrac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ECB63A1-963F-4700-A32D-CF432E9B6A46}"/>
              </a:ext>
            </a:extLst>
          </p:cNvPr>
          <p:cNvSpPr txBox="1"/>
          <p:nvPr/>
        </p:nvSpPr>
        <p:spPr>
          <a:xfrm>
            <a:off x="5131394" y="3962354"/>
            <a:ext cx="244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разработка заданий и критериев</a:t>
            </a:r>
          </a:p>
          <a:p>
            <a:pPr algn="ctr"/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54" name="Правая фигурная скобка 53">
            <a:extLst>
              <a:ext uri="{FF2B5EF4-FFF2-40B4-BE49-F238E27FC236}">
                <a16:creationId xmlns:a16="http://schemas.microsoft.com/office/drawing/2014/main" id="{EF1CD7EB-E0C3-41F2-9FC3-71484127B76F}"/>
              </a:ext>
            </a:extLst>
          </p:cNvPr>
          <p:cNvSpPr/>
          <p:nvPr/>
        </p:nvSpPr>
        <p:spPr>
          <a:xfrm>
            <a:off x="4757589" y="3563335"/>
            <a:ext cx="674085" cy="79404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авая фигурная скобка 55">
            <a:extLst>
              <a:ext uri="{FF2B5EF4-FFF2-40B4-BE49-F238E27FC236}">
                <a16:creationId xmlns:a16="http://schemas.microsoft.com/office/drawing/2014/main" id="{85D4D19D-12C0-4A23-911E-EDB8615C11B5}"/>
              </a:ext>
            </a:extLst>
          </p:cNvPr>
          <p:cNvSpPr/>
          <p:nvPr/>
        </p:nvSpPr>
        <p:spPr>
          <a:xfrm>
            <a:off x="4762591" y="2562342"/>
            <a:ext cx="347870" cy="196015"/>
          </a:xfrm>
          <a:prstGeom prst="rightBrac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6E7853D-A622-43A5-A131-F4E62DBBC15E}"/>
              </a:ext>
            </a:extLst>
          </p:cNvPr>
          <p:cNvSpPr txBox="1"/>
          <p:nvPr/>
        </p:nvSpPr>
        <p:spPr>
          <a:xfrm>
            <a:off x="4900130" y="2517910"/>
            <a:ext cx="199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3">
                    <a:lumMod val="75000"/>
                  </a:schemeClr>
                </a:solidFill>
              </a:rPr>
              <a:t>разработка контента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18FCA28-0C2C-46B2-BB29-7B989FCC7158}"/>
              </a:ext>
            </a:extLst>
          </p:cNvPr>
          <p:cNvSpPr txBox="1"/>
          <p:nvPr/>
        </p:nvSpPr>
        <p:spPr>
          <a:xfrm>
            <a:off x="4719314" y="2950156"/>
            <a:ext cx="3659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обсуждение / согласование / утверждение</a:t>
            </a:r>
          </a:p>
        </p:txBody>
      </p:sp>
      <p:sp>
        <p:nvSpPr>
          <p:cNvPr id="59" name="Правая фигурная скобка 58">
            <a:extLst>
              <a:ext uri="{FF2B5EF4-FFF2-40B4-BE49-F238E27FC236}">
                <a16:creationId xmlns:a16="http://schemas.microsoft.com/office/drawing/2014/main" id="{87A2C27E-A1B9-4535-AE13-298B25EEE998}"/>
              </a:ext>
            </a:extLst>
          </p:cNvPr>
          <p:cNvSpPr/>
          <p:nvPr/>
        </p:nvSpPr>
        <p:spPr>
          <a:xfrm>
            <a:off x="4756599" y="2742238"/>
            <a:ext cx="675076" cy="45063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D9E7A19B-59A1-4D6F-B10B-34147E2AC3E0}"/>
              </a:ext>
            </a:extLst>
          </p:cNvPr>
          <p:cNvSpPr/>
          <p:nvPr/>
        </p:nvSpPr>
        <p:spPr>
          <a:xfrm>
            <a:off x="4689155" y="4297473"/>
            <a:ext cx="99726" cy="13621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F0242263-4D01-40DF-B505-0CC796880CA0}"/>
              </a:ext>
            </a:extLst>
          </p:cNvPr>
          <p:cNvSpPr/>
          <p:nvPr/>
        </p:nvSpPr>
        <p:spPr>
          <a:xfrm>
            <a:off x="4672323" y="2430825"/>
            <a:ext cx="99726" cy="13621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E10D0012-8005-426E-A74A-4DE8E85E403E}"/>
              </a:ext>
            </a:extLst>
          </p:cNvPr>
          <p:cNvSpPr/>
          <p:nvPr/>
        </p:nvSpPr>
        <p:spPr>
          <a:xfrm>
            <a:off x="4682262" y="3117909"/>
            <a:ext cx="99726" cy="13621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2AA28963-E8A3-4A62-AA3D-D0CD64328B7C}"/>
              </a:ext>
            </a:extLst>
          </p:cNvPr>
          <p:cNvSpPr/>
          <p:nvPr/>
        </p:nvSpPr>
        <p:spPr>
          <a:xfrm>
            <a:off x="4672323" y="5052672"/>
            <a:ext cx="99726" cy="13621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132FB3B-CDBE-4265-B1ED-A3856C3B5150}"/>
              </a:ext>
            </a:extLst>
          </p:cNvPr>
          <p:cNvSpPr txBox="1"/>
          <p:nvPr/>
        </p:nvSpPr>
        <p:spPr>
          <a:xfrm>
            <a:off x="9937691" y="1365967"/>
            <a:ext cx="327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+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869F30D-AF0E-48A3-B269-C855A5016E5A}"/>
              </a:ext>
            </a:extLst>
          </p:cNvPr>
          <p:cNvSpPr txBox="1"/>
          <p:nvPr/>
        </p:nvSpPr>
        <p:spPr>
          <a:xfrm>
            <a:off x="6750852" y="1280160"/>
            <a:ext cx="130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разработка контента</a:t>
            </a:r>
          </a:p>
        </p:txBody>
      </p: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D3208342-589C-490C-BDBF-74FA46BB3349}"/>
              </a:ext>
            </a:extLst>
          </p:cNvPr>
          <p:cNvCxnSpPr>
            <a:cxnSpLocks/>
          </p:cNvCxnSpPr>
          <p:nvPr/>
        </p:nvCxnSpPr>
        <p:spPr>
          <a:xfrm>
            <a:off x="2798402" y="2523645"/>
            <a:ext cx="7374834" cy="14304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6A6FF781-89AC-4C70-ABE3-2940C605D609}"/>
              </a:ext>
            </a:extLst>
          </p:cNvPr>
          <p:cNvSpPr txBox="1"/>
          <p:nvPr/>
        </p:nvSpPr>
        <p:spPr>
          <a:xfrm>
            <a:off x="8353750" y="1829710"/>
            <a:ext cx="3060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обсуждение / согласование / утверждение</a:t>
            </a:r>
          </a:p>
        </p:txBody>
      </p:sp>
      <p:sp>
        <p:nvSpPr>
          <p:cNvPr id="71" name="Стрелка: вниз 70">
            <a:extLst>
              <a:ext uri="{FF2B5EF4-FFF2-40B4-BE49-F238E27FC236}">
                <a16:creationId xmlns:a16="http://schemas.microsoft.com/office/drawing/2014/main" id="{61E1E81C-B9C4-4C04-A08F-FB99D73755B0}"/>
              </a:ext>
            </a:extLst>
          </p:cNvPr>
          <p:cNvSpPr/>
          <p:nvPr/>
        </p:nvSpPr>
        <p:spPr>
          <a:xfrm>
            <a:off x="10550636" y="2311554"/>
            <a:ext cx="1113183" cy="238541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AE03A857-04F8-4FB8-94F6-7845AAAC9788}"/>
              </a:ext>
            </a:extLst>
          </p:cNvPr>
          <p:cNvSpPr/>
          <p:nvPr/>
        </p:nvSpPr>
        <p:spPr>
          <a:xfrm>
            <a:off x="7864311" y="1276630"/>
            <a:ext cx="4112962" cy="57907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4327D83-A8C4-4395-87C8-5431D6253840}"/>
              </a:ext>
            </a:extLst>
          </p:cNvPr>
          <p:cNvSpPr txBox="1"/>
          <p:nvPr/>
        </p:nvSpPr>
        <p:spPr>
          <a:xfrm>
            <a:off x="8031240" y="2245462"/>
            <a:ext cx="1113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до 1 года</a:t>
            </a:r>
          </a:p>
        </p:txBody>
      </p:sp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C4854576-3960-401C-A34F-730CECA37C4D}"/>
              </a:ext>
            </a:extLst>
          </p:cNvPr>
          <p:cNvSpPr/>
          <p:nvPr/>
        </p:nvSpPr>
        <p:spPr>
          <a:xfrm>
            <a:off x="7973431" y="2620681"/>
            <a:ext cx="1317903" cy="672419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Наделение полномочиями </a:t>
            </a:r>
            <a:r>
              <a:rPr lang="ru-RU" dirty="0"/>
              <a:t>ЦОК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E42D671-F4CE-4CA5-BCAD-F310A93728E7}"/>
              </a:ext>
            </a:extLst>
          </p:cNvPr>
          <p:cNvSpPr txBox="1"/>
          <p:nvPr/>
        </p:nvSpPr>
        <p:spPr>
          <a:xfrm>
            <a:off x="9260775" y="2829683"/>
            <a:ext cx="327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+</a:t>
            </a:r>
          </a:p>
        </p:txBody>
      </p:sp>
      <p:sp>
        <p:nvSpPr>
          <p:cNvPr id="77" name="Прямоугольник: скругленные углы 76">
            <a:extLst>
              <a:ext uri="{FF2B5EF4-FFF2-40B4-BE49-F238E27FC236}">
                <a16:creationId xmlns:a16="http://schemas.microsoft.com/office/drawing/2014/main" id="{C4438EDE-8E35-453D-867C-F41FBE98D596}"/>
              </a:ext>
            </a:extLst>
          </p:cNvPr>
          <p:cNvSpPr/>
          <p:nvPr/>
        </p:nvSpPr>
        <p:spPr>
          <a:xfrm>
            <a:off x="9497205" y="2602666"/>
            <a:ext cx="1442881" cy="708447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разработка заданий и критериев </a:t>
            </a:r>
            <a:r>
              <a:rPr lang="ru-RU" sz="1600" dirty="0"/>
              <a:t>КОС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6B6792C-1CE6-4D58-8576-F635CB5D6474}"/>
              </a:ext>
            </a:extLst>
          </p:cNvPr>
          <p:cNvSpPr txBox="1"/>
          <p:nvPr/>
        </p:nvSpPr>
        <p:spPr>
          <a:xfrm>
            <a:off x="7943120" y="3284021"/>
            <a:ext cx="974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до 6 мес.</a:t>
            </a:r>
          </a:p>
        </p:txBody>
      </p: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2646E430-CBBE-4DFA-B916-6E7E39BA6685}"/>
              </a:ext>
            </a:extLst>
          </p:cNvPr>
          <p:cNvCxnSpPr>
            <a:cxnSpLocks/>
          </p:cNvCxnSpPr>
          <p:nvPr/>
        </p:nvCxnSpPr>
        <p:spPr>
          <a:xfrm>
            <a:off x="3800184" y="3200098"/>
            <a:ext cx="4064127" cy="11659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49DCF63C-A218-4864-BBF9-4302A2F44DD5}"/>
              </a:ext>
            </a:extLst>
          </p:cNvPr>
          <p:cNvCxnSpPr>
            <a:cxnSpLocks/>
          </p:cNvCxnSpPr>
          <p:nvPr/>
        </p:nvCxnSpPr>
        <p:spPr>
          <a:xfrm flipV="1">
            <a:off x="3826168" y="4372774"/>
            <a:ext cx="2344224" cy="3224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64E65B88-96D6-4D4E-B5C8-14B251EC2631}"/>
              </a:ext>
            </a:extLst>
          </p:cNvPr>
          <p:cNvCxnSpPr>
            <a:cxnSpLocks/>
          </p:cNvCxnSpPr>
          <p:nvPr/>
        </p:nvCxnSpPr>
        <p:spPr>
          <a:xfrm flipV="1">
            <a:off x="3838760" y="5106559"/>
            <a:ext cx="2344224" cy="3224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A41DA676-52DE-40B7-B34F-FECEE1314ACE}"/>
              </a:ext>
            </a:extLst>
          </p:cNvPr>
          <p:cNvSpPr txBox="1"/>
          <p:nvPr/>
        </p:nvSpPr>
        <p:spPr>
          <a:xfrm>
            <a:off x="7978735" y="3563335"/>
            <a:ext cx="1044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ВСЕГО: </a:t>
            </a:r>
          </a:p>
          <a:p>
            <a:r>
              <a:rPr lang="ru-RU" sz="1600" dirty="0"/>
              <a:t>до 1,5 лет</a:t>
            </a:r>
          </a:p>
        </p:txBody>
      </p:sp>
      <p:sp>
        <p:nvSpPr>
          <p:cNvPr id="87" name="Прямоугольник: скругленные углы 86">
            <a:extLst>
              <a:ext uri="{FF2B5EF4-FFF2-40B4-BE49-F238E27FC236}">
                <a16:creationId xmlns:a16="http://schemas.microsoft.com/office/drawing/2014/main" id="{A7AB229E-C88C-413E-9E29-994B8E24C346}"/>
              </a:ext>
            </a:extLst>
          </p:cNvPr>
          <p:cNvSpPr/>
          <p:nvPr/>
        </p:nvSpPr>
        <p:spPr>
          <a:xfrm>
            <a:off x="8535165" y="4480921"/>
            <a:ext cx="3460061" cy="467139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Проведение экзаменов</a:t>
            </a:r>
          </a:p>
        </p:txBody>
      </p:sp>
      <p:sp>
        <p:nvSpPr>
          <p:cNvPr id="88" name="Стрелка: вниз 87">
            <a:extLst>
              <a:ext uri="{FF2B5EF4-FFF2-40B4-BE49-F238E27FC236}">
                <a16:creationId xmlns:a16="http://schemas.microsoft.com/office/drawing/2014/main" id="{A6BA4FC9-4375-4EC1-9D7B-372C2AA7345C}"/>
              </a:ext>
            </a:extLst>
          </p:cNvPr>
          <p:cNvSpPr/>
          <p:nvPr/>
        </p:nvSpPr>
        <p:spPr>
          <a:xfrm>
            <a:off x="9655369" y="3809954"/>
            <a:ext cx="1113183" cy="304800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CA63906-8D9E-43A4-8879-80BA68F71CB4}"/>
              </a:ext>
            </a:extLst>
          </p:cNvPr>
          <p:cNvSpPr txBox="1"/>
          <p:nvPr/>
        </p:nvSpPr>
        <p:spPr>
          <a:xfrm>
            <a:off x="80980" y="723973"/>
            <a:ext cx="4832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3085"/>
                </a:solidFill>
                <a:latin typeface="Gill Sans Nova Light" panose="020B0302020104020203" pitchFamily="34" charset="0"/>
              </a:rPr>
              <a:t>ПОСЛЕДОВАТЕЛЬНАЯ («ЦЕПОЧЕЧНАЯ») СХЕМА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B694E2A-81E8-44D7-9204-DA75BD2BB97B}"/>
              </a:ext>
            </a:extLst>
          </p:cNvPr>
          <p:cNvSpPr txBox="1"/>
          <p:nvPr/>
        </p:nvSpPr>
        <p:spPr>
          <a:xfrm>
            <a:off x="8365266" y="757188"/>
            <a:ext cx="3540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ПАКЕТНАЯ СХЕМА (ВАРИАНТ)+ ОПТИМИЗАЦИЯ ЭКСПЕРТИЗЫ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DA54B48-E6A7-4540-B4B6-1E272B7E2C84}"/>
              </a:ext>
            </a:extLst>
          </p:cNvPr>
          <p:cNvSpPr txBox="1"/>
          <p:nvPr/>
        </p:nvSpPr>
        <p:spPr>
          <a:xfrm>
            <a:off x="4595867" y="4390592"/>
            <a:ext cx="2444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наращивание числа заданий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205CF3A-899A-4BD1-BB53-DDD8611C365C}"/>
              </a:ext>
            </a:extLst>
          </p:cNvPr>
          <p:cNvSpPr txBox="1"/>
          <p:nvPr/>
        </p:nvSpPr>
        <p:spPr>
          <a:xfrm>
            <a:off x="4310194" y="4580837"/>
            <a:ext cx="2444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отбор организаций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AE58855-2406-40F4-887C-8AEAC33BEEA5}"/>
              </a:ext>
            </a:extLst>
          </p:cNvPr>
          <p:cNvSpPr txBox="1"/>
          <p:nvPr/>
        </p:nvSpPr>
        <p:spPr>
          <a:xfrm>
            <a:off x="1179871" y="159005"/>
            <a:ext cx="7590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Gill Sans Nova Light" panose="020B0604020202020204" pitchFamily="34" charset="0"/>
              </a:rPr>
              <a:t>Оптимизация процессов разработки контента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9F4576E-6F9B-4056-862A-5B185BB2194B}"/>
              </a:ext>
            </a:extLst>
          </p:cNvPr>
          <p:cNvSpPr txBox="1"/>
          <p:nvPr/>
        </p:nvSpPr>
        <p:spPr>
          <a:xfrm>
            <a:off x="7274967" y="792349"/>
            <a:ext cx="1070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2019 +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8AF6862-D3DA-4698-8DCE-12B17937FD89}"/>
              </a:ext>
            </a:extLst>
          </p:cNvPr>
          <p:cNvSpPr txBox="1"/>
          <p:nvPr/>
        </p:nvSpPr>
        <p:spPr>
          <a:xfrm>
            <a:off x="1180903" y="993885"/>
            <a:ext cx="205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3085"/>
                </a:solidFill>
              </a:rPr>
              <a:t>2016, 2017, 2018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999C597-CC17-4BF6-882C-7F0A64976B1D}"/>
              </a:ext>
            </a:extLst>
          </p:cNvPr>
          <p:cNvSpPr txBox="1"/>
          <p:nvPr/>
        </p:nvSpPr>
        <p:spPr>
          <a:xfrm>
            <a:off x="4454104" y="4783732"/>
            <a:ext cx="2444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обучение экспертов ЦОК</a:t>
            </a:r>
          </a:p>
        </p:txBody>
      </p: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B7AE1C0E-CF1C-4F10-83FA-69BCA39DA1CA}"/>
              </a:ext>
            </a:extLst>
          </p:cNvPr>
          <p:cNvSpPr/>
          <p:nvPr/>
        </p:nvSpPr>
        <p:spPr>
          <a:xfrm>
            <a:off x="6906037" y="4249336"/>
            <a:ext cx="850097" cy="1688786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: скругленные углы 67">
            <a:extLst>
              <a:ext uri="{FF2B5EF4-FFF2-40B4-BE49-F238E27FC236}">
                <a16:creationId xmlns:a16="http://schemas.microsoft.com/office/drawing/2014/main" id="{BE20B613-16F5-4212-AEA1-4847680B2ABC}"/>
              </a:ext>
            </a:extLst>
          </p:cNvPr>
          <p:cNvSpPr/>
          <p:nvPr/>
        </p:nvSpPr>
        <p:spPr>
          <a:xfrm>
            <a:off x="11145957" y="2595678"/>
            <a:ext cx="917029" cy="715435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обучение экспертов</a:t>
            </a:r>
            <a:endParaRPr lang="ru-RU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C50C3F7-592E-466C-B6FD-CD8FE9A2AF3D}"/>
              </a:ext>
            </a:extLst>
          </p:cNvPr>
          <p:cNvSpPr txBox="1"/>
          <p:nvPr/>
        </p:nvSpPr>
        <p:spPr>
          <a:xfrm>
            <a:off x="10898871" y="2790728"/>
            <a:ext cx="327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136336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A3E21A-8CEB-42E9-A4E9-6BF14A01B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C73DEF-B717-4345-BB42-9F861A3BDD5D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90E4A5-8077-4AD1-8794-0AC298A7E319}"/>
              </a:ext>
            </a:extLst>
          </p:cNvPr>
          <p:cNvSpPr txBox="1"/>
          <p:nvPr/>
        </p:nvSpPr>
        <p:spPr>
          <a:xfrm>
            <a:off x="1407780" y="132406"/>
            <a:ext cx="897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 Light" panose="020B0604020202020204" pitchFamily="34" charset="0"/>
                <a:ea typeface="+mn-ea"/>
                <a:cs typeface="Arial" panose="020B0604020202020204" pitchFamily="34" charset="0"/>
              </a:rPr>
              <a:t>Качество квалификаций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A5C955-2C4F-44B3-A974-418D41B06F13}"/>
              </a:ext>
            </a:extLst>
          </p:cNvPr>
          <p:cNvSpPr txBox="1"/>
          <p:nvPr/>
        </p:nvSpPr>
        <p:spPr>
          <a:xfrm>
            <a:off x="180392" y="1087682"/>
            <a:ext cx="2449651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 Light" panose="020B0302020104020203" pitchFamily="34" charset="0"/>
              </a:rPr>
              <a:t>Приказ Минтруда России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 Light" panose="020B0302020104020203" pitchFamily="34" charset="0"/>
              </a:rPr>
              <a:t>от 12 декабря 2016 г. N 726н,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 Light" panose="020B0302020104020203" pitchFamily="34" charset="0"/>
              </a:rPr>
              <a:t>Пункт 8: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302020104020203" pitchFamily="34" charset="0"/>
              </a:rPr>
              <a:t>Национальное агентство… проводит его </a:t>
            </a:r>
            <a:r>
              <a:rPr kumimoji="1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302020104020203" pitchFamily="34" charset="0"/>
              </a:rPr>
              <a:t>экспертизу</a:t>
            </a:r>
            <a:r>
              <a:rPr kumimoji="1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302020104020203" pitchFamily="34" charset="0"/>
              </a:rPr>
              <a:t>, в ходе которой устанавливает: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302020104020203" pitchFamily="34" charset="0"/>
              </a:rPr>
              <a:t>а) соответствие наименований квалификаций виду профессиональной деятельности, относящемуся к сфере полномочий Совета, представившего проект квалификации;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302020104020203" pitchFamily="34" charset="0"/>
              </a:rPr>
              <a:t>б) соответствие проекта квалификации структуре описания квалификации.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EB7D04-5070-4152-AB8A-C925266347FE}"/>
              </a:ext>
            </a:extLst>
          </p:cNvPr>
          <p:cNvSpPr txBox="1"/>
          <p:nvPr/>
        </p:nvSpPr>
        <p:spPr>
          <a:xfrm>
            <a:off x="80092" y="783006"/>
            <a:ext cx="3207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Nova Light" panose="020B0302020104020203" pitchFamily="34" charset="0"/>
              </a:rPr>
              <a:t>ДЕЙСТВУЮЩИЕ ПОЛНОМОЧИЯ: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71CBC7-6761-4309-8130-9E4EFF65FAD6}"/>
              </a:ext>
            </a:extLst>
          </p:cNvPr>
          <p:cNvSpPr txBox="1"/>
          <p:nvPr/>
        </p:nvSpPr>
        <p:spPr>
          <a:xfrm>
            <a:off x="2983087" y="1058671"/>
            <a:ext cx="3100899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 Light" panose="020B0302020104020203" pitchFamily="34" charset="0"/>
              </a:rPr>
              <a:t>Пункт 1.5 Протокола заседания Национального совета при Президенте Российской Федерации по профессиональным квалификациям № 29 от 19 сентября 2018 года: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302020104020203" pitchFamily="34" charset="0"/>
              </a:rPr>
              <a:t>НАРК осуществлять анализ и предоставлять Национальному совету </a:t>
            </a:r>
            <a:r>
              <a:rPr kumimoji="1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302020104020203" pitchFamily="34" charset="0"/>
              </a:rPr>
              <a:t>информацию о востребованных квалификациях </a:t>
            </a:r>
            <a:r>
              <a:rPr kumimoji="1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302020104020203" pitchFamily="34" charset="0"/>
              </a:rPr>
              <a:t>(на основе результатов мониторинга рынка труда и данных Реестра сведений о проведении НОК), в том числе в разрезе СПК, а также о потребности в разработке оценочных средств по квалификациям, имеющим подтвержденный спрос на рынке труда.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62039C-03D7-43EB-BC67-15ED01ABE74E}"/>
              </a:ext>
            </a:extLst>
          </p:cNvPr>
          <p:cNvSpPr txBox="1"/>
          <p:nvPr/>
        </p:nvSpPr>
        <p:spPr>
          <a:xfrm>
            <a:off x="2957673" y="764343"/>
            <a:ext cx="2776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Nova Light" panose="020B0302020104020203" pitchFamily="34" charset="0"/>
              </a:rPr>
              <a:t>ПОРУЧЕНИЕ НАЦСОВЕТА:</a:t>
            </a: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E7D5DAF7-C98B-4AF6-A126-839DA88A4C41}"/>
              </a:ext>
            </a:extLst>
          </p:cNvPr>
          <p:cNvSpPr/>
          <p:nvPr/>
        </p:nvSpPr>
        <p:spPr>
          <a:xfrm>
            <a:off x="2492779" y="2445838"/>
            <a:ext cx="477982" cy="964734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99362D6B-3D3B-456E-9628-F6D5068C3F16}"/>
              </a:ext>
            </a:extLst>
          </p:cNvPr>
          <p:cNvSpPr/>
          <p:nvPr/>
        </p:nvSpPr>
        <p:spPr>
          <a:xfrm>
            <a:off x="6103949" y="2497209"/>
            <a:ext cx="477982" cy="964734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974F13-41EE-4CD0-9F94-8B1AAF6D08DA}"/>
              </a:ext>
            </a:extLst>
          </p:cNvPr>
          <p:cNvSpPr txBox="1"/>
          <p:nvPr/>
        </p:nvSpPr>
        <p:spPr>
          <a:xfrm>
            <a:off x="6647380" y="1081467"/>
            <a:ext cx="534887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Nova Light" panose="020B0302020104020203" pitchFamily="34" charset="0"/>
              </a:rPr>
              <a:t>ОСНОВНОЙ: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302020104020203" pitchFamily="34" charset="0"/>
              </a:rPr>
              <a:t>спрос на рынке труда на квалификации (результаты мониторинга рынка труда)</a:t>
            </a:r>
          </a:p>
          <a:p>
            <a:pPr marR="0" lvl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Nova Light" panose="020B0302020104020203" pitchFamily="34" charset="0"/>
              </a:rPr>
              <a:t>ДОПОЛНИТЕЛЬНЫЕ, НАПРИМЕР: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002060"/>
                </a:solidFill>
                <a:latin typeface="Gill Sans Nova Light" panose="020B0302020104020203" pitchFamily="34" charset="0"/>
              </a:rPr>
              <a:t>- особенности</a:t>
            </a:r>
            <a:r>
              <a:rPr kumimoji="1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302020104020203" pitchFamily="34" charset="0"/>
              </a:rPr>
              <a:t> регулирования труда, установленные НПА </a:t>
            </a:r>
          </a:p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302020104020203" pitchFamily="34" charset="0"/>
              </a:rPr>
              <a:t>деятельность, связанная с безопасностью, предоставлением социальных гарантий; </a:t>
            </a:r>
          </a:p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302020104020203" pitchFamily="34" charset="0"/>
              </a:rPr>
              <a:t>повышенные риски при выполнении профессиональной деятельности;</a:t>
            </a:r>
          </a:p>
          <a:p>
            <a:pPr marL="171450" lvl="0" indent="-171450" algn="just">
              <a:buFontTx/>
              <a:buChar char="-"/>
              <a:defRPr/>
            </a:pPr>
            <a:r>
              <a:rPr lang="ru-RU" sz="1400" dirty="0">
                <a:solidFill>
                  <a:srgbClr val="002060"/>
                </a:solidFill>
                <a:latin typeface="Gill Sans Nova Light" panose="020B0302020104020203" pitchFamily="34" charset="0"/>
              </a:rPr>
              <a:t> наличие плана по организации в ближайшей перспективе процедуры НОК</a:t>
            </a:r>
            <a:endParaRPr kumimoji="1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Nova Light" panose="020B0302020104020203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DFFB6B9-318C-4D4E-B744-85C1FA4F2AD9}"/>
              </a:ext>
            </a:extLst>
          </p:cNvPr>
          <p:cNvSpPr/>
          <p:nvPr/>
        </p:nvSpPr>
        <p:spPr>
          <a:xfrm>
            <a:off x="5815186" y="773752"/>
            <a:ext cx="63736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Nova Light" panose="020B0302020104020203" pitchFamily="34" charset="0"/>
              </a:rPr>
              <a:t>КРИТЕРИИ ВОСТРЕБОВАННОСТИ КВАЛИФИКАЦИИ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359BD45-7614-4069-8414-484A8409CC12}"/>
              </a:ext>
            </a:extLst>
          </p:cNvPr>
          <p:cNvSpPr/>
          <p:nvPr/>
        </p:nvSpPr>
        <p:spPr>
          <a:xfrm>
            <a:off x="6890304" y="3468144"/>
            <a:ext cx="46073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Nova Light" panose="020B0302020104020203" pitchFamily="34" charset="0"/>
              </a:rPr>
              <a:t>КРИТЕРИИ ДЛЯ МЕТОДИЧЕСКОЙ ЭКСПЕРТИЗЫ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57749D-7A10-439F-9341-A008C6C4D4AE}"/>
              </a:ext>
            </a:extLst>
          </p:cNvPr>
          <p:cNvSpPr txBox="1"/>
          <p:nvPr/>
        </p:nvSpPr>
        <p:spPr>
          <a:xfrm>
            <a:off x="6289738" y="3760410"/>
            <a:ext cx="56961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302020104020203" pitchFamily="34" charset="0"/>
              </a:rPr>
              <a:t>-	полнота охвата ТФ </a:t>
            </a:r>
            <a:r>
              <a:rPr kumimoji="1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302020104020203" pitchFamily="34" charset="0"/>
              </a:rPr>
              <a:t>профстандарта</a:t>
            </a:r>
            <a:r>
              <a:rPr kumimoji="1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302020104020203" pitchFamily="34" charset="0"/>
              </a:rPr>
              <a:t> выделенными квалификациями;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302020104020203" pitchFamily="34" charset="0"/>
              </a:rPr>
              <a:t>-	соответствие наименования квалификации ее содержанию</a:t>
            </a:r>
            <a:r>
              <a:rPr lang="ru-RU" sz="1400" dirty="0">
                <a:solidFill>
                  <a:srgbClr val="002060"/>
                </a:solidFill>
                <a:latin typeface="Gill Sans Nova Light" panose="020B0302020104020203" pitchFamily="34" charset="0"/>
              </a:rPr>
              <a:t>, </a:t>
            </a:r>
            <a:r>
              <a:rPr kumimoji="1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302020104020203" pitchFamily="34" charset="0"/>
              </a:rPr>
              <a:t>современному этапу развития техники, технологий, вида профессиональной деятельности в целом;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302020104020203" pitchFamily="34" charset="0"/>
              </a:rPr>
              <a:t>-	лаконичность, «эстетичность» (по возможности) и узнаваемость наименований;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302020104020203" pitchFamily="34" charset="0"/>
              </a:rPr>
              <a:t>-	</a:t>
            </a:r>
            <a:r>
              <a:rPr kumimoji="1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302020104020203" pitchFamily="34" charset="0"/>
              </a:rPr>
              <a:t>обоснованность требований к документам об образовании (соблюдение принципа доступности НОК, учета результатов неформального образования, альтернативных путей получения квалификации, соответствие уровня квалификации и уровня образования) </a:t>
            </a:r>
          </a:p>
        </p:txBody>
      </p:sp>
    </p:spTree>
    <p:extLst>
      <p:ext uri="{BB962C8B-B14F-4D97-AF65-F5344CB8AC3E}">
        <p14:creationId xmlns:p14="http://schemas.microsoft.com/office/powerpoint/2010/main" val="2595056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3540683-E6EA-4620-A8D6-AE797D715BE3}"/>
              </a:ext>
            </a:extLst>
          </p:cNvPr>
          <p:cNvSpPr/>
          <p:nvPr/>
        </p:nvSpPr>
        <p:spPr>
          <a:xfrm>
            <a:off x="180707" y="1918861"/>
            <a:ext cx="6494800" cy="76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4D4D4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проведения мероприятий (вебинаров, семинаров) в начале 2018 года был проведен опрос по наиболее актуальным и  востребованным направлениям работы Базового центра. По итогам были сформированы несколько ведущих проектов.</a:t>
            </a:r>
          </a:p>
        </p:txBody>
      </p:sp>
      <p:grpSp>
        <p:nvGrpSpPr>
          <p:cNvPr id="8" name="Группа">
            <a:extLst>
              <a:ext uri="{FF2B5EF4-FFF2-40B4-BE49-F238E27FC236}">
                <a16:creationId xmlns:a16="http://schemas.microsoft.com/office/drawing/2014/main" id="{763BAEC8-36C2-4B4C-B0AE-5A3CC08B8540}"/>
              </a:ext>
            </a:extLst>
          </p:cNvPr>
          <p:cNvGrpSpPr/>
          <p:nvPr/>
        </p:nvGrpSpPr>
        <p:grpSpPr>
          <a:xfrm>
            <a:off x="-1" y="41282"/>
            <a:ext cx="12188825" cy="6905501"/>
            <a:chOff x="0" y="0"/>
            <a:chExt cx="12214446" cy="6907298"/>
          </a:xfrm>
        </p:grpSpPr>
        <p:sp>
          <p:nvSpPr>
            <p:cNvPr id="9" name="Прямоугольник">
              <a:extLst>
                <a:ext uri="{FF2B5EF4-FFF2-40B4-BE49-F238E27FC236}">
                  <a16:creationId xmlns:a16="http://schemas.microsoft.com/office/drawing/2014/main" id="{E9C12C3F-6E6C-43D5-99B9-E0CF3907C383}"/>
                </a:ext>
              </a:extLst>
            </p:cNvPr>
            <p:cNvSpPr/>
            <p:nvPr/>
          </p:nvSpPr>
          <p:spPr>
            <a:xfrm>
              <a:off x="22857" y="0"/>
              <a:ext cx="12168733" cy="6855601"/>
            </a:xfrm>
            <a:prstGeom prst="rect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45707" tIns="45707" rIns="45707" bIns="45707" numCol="1" anchor="ctr">
              <a:noAutofit/>
            </a:bodyPr>
            <a:lstStyle/>
            <a:p>
              <a:pPr algn="l" defTabSz="1135148">
                <a:defRPr sz="2000"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999" dirty="0"/>
            </a:p>
          </p:txBody>
        </p:sp>
        <p:sp>
          <p:nvSpPr>
            <p:cNvPr id="10" name="Прямоугольник">
              <a:extLst>
                <a:ext uri="{FF2B5EF4-FFF2-40B4-BE49-F238E27FC236}">
                  <a16:creationId xmlns:a16="http://schemas.microsoft.com/office/drawing/2014/main" id="{E3A4468F-4CA2-45AD-9388-4487D2CEB77A}"/>
                </a:ext>
              </a:extLst>
            </p:cNvPr>
            <p:cNvSpPr/>
            <p:nvPr/>
          </p:nvSpPr>
          <p:spPr>
            <a:xfrm>
              <a:off x="0" y="6310296"/>
              <a:ext cx="12214447" cy="553496"/>
            </a:xfrm>
            <a:prstGeom prst="rect">
              <a:avLst/>
            </a:prstGeom>
            <a:solidFill>
              <a:srgbClr val="083E7B"/>
            </a:solidFill>
            <a:ln w="3175" cap="flat">
              <a:noFill/>
              <a:miter lim="400000"/>
            </a:ln>
            <a:effectLst/>
          </p:spPr>
          <p:txBody>
            <a:bodyPr wrap="square" lIns="45707" tIns="45707" rIns="45707" bIns="45707" numCol="1" anchor="ctr">
              <a:noAutofit/>
            </a:bodyPr>
            <a:lstStyle/>
            <a:p>
              <a:pPr algn="l" defTabSz="1135148">
                <a:defRPr sz="2000"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999"/>
            </a:p>
          </p:txBody>
        </p:sp>
        <p:pic>
          <p:nvPicPr>
            <p:cNvPr id="11" name="Изображение" descr="Изображение">
              <a:extLst>
                <a:ext uri="{FF2B5EF4-FFF2-40B4-BE49-F238E27FC236}">
                  <a16:creationId xmlns:a16="http://schemas.microsoft.com/office/drawing/2014/main" id="{4FD556E2-0DC7-4CDE-9A48-C2061B95F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135423" y="298603"/>
              <a:ext cx="2579600" cy="365594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2" name="Изображение" descr="Изображение">
              <a:extLst>
                <a:ext uri="{FF2B5EF4-FFF2-40B4-BE49-F238E27FC236}">
                  <a16:creationId xmlns:a16="http://schemas.microsoft.com/office/drawing/2014/main" id="{11E8B596-CF51-4286-93C8-80E1997AB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689257" y="6266789"/>
              <a:ext cx="821173" cy="640510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3" name="Изображение" descr="Изображение">
              <a:extLst>
                <a:ext uri="{FF2B5EF4-FFF2-40B4-BE49-F238E27FC236}">
                  <a16:creationId xmlns:a16="http://schemas.microsoft.com/office/drawing/2014/main" id="{0BF77CE0-258E-487F-B271-1955EFEBF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42483" y="195011"/>
              <a:ext cx="11329481" cy="57277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6B41482-A28C-4915-9DC6-B4E9CDDFAA97}"/>
              </a:ext>
            </a:extLst>
          </p:cNvPr>
          <p:cNvSpPr/>
          <p:nvPr/>
        </p:nvSpPr>
        <p:spPr>
          <a:xfrm>
            <a:off x="1349877" y="317054"/>
            <a:ext cx="6993519" cy="369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99" b="1" dirty="0">
                <a:latin typeface="Gill Sans Nova Light" panose="020B0302020104020203" pitchFamily="34" charset="0"/>
              </a:rPr>
              <a:t>Независимая оценка квалификации для обучающихся колледжей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BDC7BB4-8BC5-4D6C-A82B-5A893002A725}"/>
              </a:ext>
            </a:extLst>
          </p:cNvPr>
          <p:cNvSpPr/>
          <p:nvPr/>
        </p:nvSpPr>
        <p:spPr>
          <a:xfrm>
            <a:off x="935749" y="3611808"/>
            <a:ext cx="4224671" cy="221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5000"/>
              </a:lnSpc>
            </a:pPr>
            <a:r>
              <a:rPr lang="ru-RU" b="1" dirty="0">
                <a:latin typeface="Gill Sans Nova Light" panose="020B0302020104020203" pitchFamily="34" charset="0"/>
                <a:cs typeface="Times New Roman" panose="02020603050405020304" pitchFamily="18" charset="0"/>
              </a:rPr>
              <a:t>В 2018 году впервые была проведена НОК обучающихся СПО, сопряженная с промежуточной или государственной итоговой аттестацией. Выпускники, успешно сдавшие профессиональный экзамен, получили два документа: диплом о среднем профессиональном образовании и свидетельство о квалификации. </a:t>
            </a:r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DF8D931E-7554-4543-B274-E8BAF9B1EC05}"/>
              </a:ext>
            </a:extLst>
          </p:cNvPr>
          <p:cNvGrpSpPr/>
          <p:nvPr/>
        </p:nvGrpSpPr>
        <p:grpSpPr>
          <a:xfrm>
            <a:off x="578485" y="678095"/>
            <a:ext cx="11537861" cy="2735774"/>
            <a:chOff x="6868638" y="1992323"/>
            <a:chExt cx="4477062" cy="2516981"/>
          </a:xfrm>
        </p:grpSpPr>
        <p:grpSp>
          <p:nvGrpSpPr>
            <p:cNvPr id="58" name="Группа 57">
              <a:extLst>
                <a:ext uri="{FF2B5EF4-FFF2-40B4-BE49-F238E27FC236}">
                  <a16:creationId xmlns:a16="http://schemas.microsoft.com/office/drawing/2014/main" id="{60E3E8CA-2B23-4EE2-A8FA-E105C5683833}"/>
                </a:ext>
              </a:extLst>
            </p:cNvPr>
            <p:cNvGrpSpPr/>
            <p:nvPr/>
          </p:nvGrpSpPr>
          <p:grpSpPr>
            <a:xfrm>
              <a:off x="6868638" y="1992323"/>
              <a:ext cx="4477062" cy="2516981"/>
              <a:chOff x="2132948" y="2877321"/>
              <a:chExt cx="4002926" cy="2612930"/>
            </a:xfrm>
          </p:grpSpPr>
          <p:grpSp>
            <p:nvGrpSpPr>
              <p:cNvPr id="59" name="Группа 58">
                <a:extLst>
                  <a:ext uri="{FF2B5EF4-FFF2-40B4-BE49-F238E27FC236}">
                    <a16:creationId xmlns:a16="http://schemas.microsoft.com/office/drawing/2014/main" id="{670FC5EC-2334-4F7A-80A4-D56364396C89}"/>
                  </a:ext>
                </a:extLst>
              </p:cNvPr>
              <p:cNvGrpSpPr/>
              <p:nvPr/>
            </p:nvGrpSpPr>
            <p:grpSpPr>
              <a:xfrm>
                <a:off x="2163653" y="2877321"/>
                <a:ext cx="3972221" cy="2612930"/>
                <a:chOff x="1933305" y="2722841"/>
                <a:chExt cx="3972224" cy="2612930"/>
              </a:xfrm>
            </p:grpSpPr>
            <p:sp>
              <p:nvSpPr>
                <p:cNvPr id="75" name="Стрелка: вправо 74">
                  <a:extLst>
                    <a:ext uri="{FF2B5EF4-FFF2-40B4-BE49-F238E27FC236}">
                      <a16:creationId xmlns:a16="http://schemas.microsoft.com/office/drawing/2014/main" id="{8C3199B7-5FFB-4ED3-B629-F1D89AA68E67}"/>
                    </a:ext>
                  </a:extLst>
                </p:cNvPr>
                <p:cNvSpPr/>
                <p:nvPr/>
              </p:nvSpPr>
              <p:spPr>
                <a:xfrm>
                  <a:off x="1933307" y="2722841"/>
                  <a:ext cx="3972222" cy="1324924"/>
                </a:xfrm>
                <a:prstGeom prst="rightArrow">
                  <a:avLst>
                    <a:gd name="adj1" fmla="val 50000"/>
                    <a:gd name="adj2" fmla="val 30506"/>
                  </a:avLst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ru-RU" dirty="0">
                    <a:latin typeface="Gill Sans Nova Light" panose="020B0302020104020203" pitchFamily="34" charset="0"/>
                  </a:endParaRPr>
                </a:p>
              </p:txBody>
            </p:sp>
            <p:grpSp>
              <p:nvGrpSpPr>
                <p:cNvPr id="66" name="Группа 65">
                  <a:extLst>
                    <a:ext uri="{FF2B5EF4-FFF2-40B4-BE49-F238E27FC236}">
                      <a16:creationId xmlns:a16="http://schemas.microsoft.com/office/drawing/2014/main" id="{99C99A34-1ED0-43BA-AD35-638BF145CE79}"/>
                    </a:ext>
                  </a:extLst>
                </p:cNvPr>
                <p:cNvGrpSpPr/>
                <p:nvPr/>
              </p:nvGrpSpPr>
              <p:grpSpPr>
                <a:xfrm>
                  <a:off x="1933305" y="3461784"/>
                  <a:ext cx="1817832" cy="1649533"/>
                  <a:chOff x="1494411" y="1258047"/>
                  <a:chExt cx="1523107" cy="952832"/>
                </a:xfrm>
              </p:grpSpPr>
              <p:sp>
                <p:nvSpPr>
                  <p:cNvPr id="73" name="Прямоугольник 72">
                    <a:extLst>
                      <a:ext uri="{FF2B5EF4-FFF2-40B4-BE49-F238E27FC236}">
                        <a16:creationId xmlns:a16="http://schemas.microsoft.com/office/drawing/2014/main" id="{82E4FE5F-79D4-4F24-83C4-7C0BF24AD86A}"/>
                      </a:ext>
                    </a:extLst>
                  </p:cNvPr>
                  <p:cNvSpPr/>
                  <p:nvPr/>
                </p:nvSpPr>
                <p:spPr>
                  <a:xfrm>
                    <a:off x="1494411" y="1258047"/>
                    <a:ext cx="1297043" cy="95283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3F46C7C2-67F4-45F4-83D2-005CA07C0B3D}"/>
                      </a:ext>
                    </a:extLst>
                  </p:cNvPr>
                  <p:cNvSpPr txBox="1"/>
                  <p:nvPr/>
                </p:nvSpPr>
                <p:spPr>
                  <a:xfrm>
                    <a:off x="1514617" y="1258048"/>
                    <a:ext cx="1502901" cy="694150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49517" tIns="49517" rIns="49517" bIns="49517" numCol="1" spcCol="1270" anchor="t" anchorCtr="0">
                    <a:noAutofit/>
                  </a:bodyPr>
                  <a:lstStyle/>
                  <a:p>
                    <a:pPr marL="0" lvl="0" indent="0" algn="l" defTabSz="577677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endParaRPr lang="ru-RU" kern="1200">
                      <a:latin typeface="Gill Sans Nova Light" panose="020B0302020104020203" pitchFamily="34" charset="0"/>
                    </a:endParaRPr>
                  </a:p>
                </p:txBody>
              </p:sp>
            </p:grpSp>
            <p:sp>
              <p:nvSpPr>
                <p:cNvPr id="71" name="Стрелка: вправо 70">
                  <a:extLst>
                    <a:ext uri="{FF2B5EF4-FFF2-40B4-BE49-F238E27FC236}">
                      <a16:creationId xmlns:a16="http://schemas.microsoft.com/office/drawing/2014/main" id="{1B0E3488-0CAE-471F-9D9D-A4C81F098F72}"/>
                    </a:ext>
                  </a:extLst>
                </p:cNvPr>
                <p:cNvSpPr/>
                <p:nvPr/>
              </p:nvSpPr>
              <p:spPr>
                <a:xfrm>
                  <a:off x="3476317" y="2917293"/>
                  <a:ext cx="2249784" cy="1362113"/>
                </a:xfrm>
                <a:prstGeom prst="rightArrow">
                  <a:avLst>
                    <a:gd name="adj1" fmla="val 50000"/>
                    <a:gd name="adj2" fmla="val 38129"/>
                  </a:avLst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69" name="Прямоугольник 68">
                  <a:extLst>
                    <a:ext uri="{FF2B5EF4-FFF2-40B4-BE49-F238E27FC236}">
                      <a16:creationId xmlns:a16="http://schemas.microsoft.com/office/drawing/2014/main" id="{A697D7E6-E676-4311-AADB-4B66C1B312CE}"/>
                    </a:ext>
                  </a:extLst>
                </p:cNvPr>
                <p:cNvSpPr/>
                <p:nvPr/>
              </p:nvSpPr>
              <p:spPr>
                <a:xfrm>
                  <a:off x="3479545" y="3735406"/>
                  <a:ext cx="1938723" cy="160036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ru-RU" dirty="0">
                    <a:latin typeface="Gill Sans Nova Light" panose="020B0302020104020203" pitchFamily="34" charset="0"/>
                  </a:endParaRPr>
                </a:p>
              </p:txBody>
            </p:sp>
          </p:grpSp>
          <p:sp>
            <p:nvSpPr>
              <p:cNvPr id="60" name="Прямоугольник 59">
                <a:extLst>
                  <a:ext uri="{FF2B5EF4-FFF2-40B4-BE49-F238E27FC236}">
                    <a16:creationId xmlns:a16="http://schemas.microsoft.com/office/drawing/2014/main" id="{E91EAA56-EC2D-48D1-8F8A-4F54B0EBB446}"/>
                  </a:ext>
                </a:extLst>
              </p:cNvPr>
              <p:cNvSpPr/>
              <p:nvPr/>
            </p:nvSpPr>
            <p:spPr>
              <a:xfrm>
                <a:off x="2132948" y="3616383"/>
                <a:ext cx="1578728" cy="1666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399" indent="-171399" defTabSz="577677">
                  <a:lnSpc>
                    <a:spcPct val="85000"/>
                  </a:lnSpc>
                  <a:spcBef>
                    <a:spcPct val="0"/>
                  </a:spcBef>
                  <a:buFontTx/>
                  <a:buChar char="-"/>
                </a:pPr>
                <a:r>
                  <a:rPr lang="ru-RU" b="1" dirty="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Gill Sans Nova Light" panose="020B0302020104020203" pitchFamily="34" charset="0"/>
                  </a:rPr>
                  <a:t>12 квалификаций 6 отраслей экономики</a:t>
                </a:r>
              </a:p>
              <a:p>
                <a:pPr marL="171399" indent="-171399" defTabSz="577677">
                  <a:lnSpc>
                    <a:spcPct val="85000"/>
                  </a:lnSpc>
                  <a:spcBef>
                    <a:spcPct val="0"/>
                  </a:spcBef>
                  <a:buFontTx/>
                  <a:buChar char="-"/>
                </a:pPr>
                <a:r>
                  <a:rPr lang="ru-RU" b="1" dirty="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Gill Sans Nova Light" panose="020B0302020104020203" pitchFamily="34" charset="0"/>
                  </a:rPr>
                  <a:t>8 субъектов РФ</a:t>
                </a:r>
              </a:p>
              <a:p>
                <a:pPr marL="171399" indent="-171399" defTabSz="577677">
                  <a:lnSpc>
                    <a:spcPct val="85000"/>
                  </a:lnSpc>
                  <a:spcBef>
                    <a:spcPct val="0"/>
                  </a:spcBef>
                  <a:buFontTx/>
                  <a:buChar char="-"/>
                </a:pPr>
                <a:r>
                  <a:rPr lang="ru-RU" b="1" dirty="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Gill Sans Nova Light" panose="020B0302020104020203" pitchFamily="34" charset="0"/>
                  </a:rPr>
                  <a:t>78 организаций-участниц</a:t>
                </a:r>
              </a:p>
              <a:p>
                <a:pPr marL="171399" indent="-171399" defTabSz="577677">
                  <a:lnSpc>
                    <a:spcPct val="85000"/>
                  </a:lnSpc>
                  <a:spcBef>
                    <a:spcPct val="0"/>
                  </a:spcBef>
                  <a:buFontTx/>
                  <a:buChar char="-"/>
                </a:pPr>
                <a:r>
                  <a:rPr lang="ru-RU" b="1" dirty="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Gill Sans Nova Light" panose="020B0302020104020203" pitchFamily="34" charset="0"/>
                  </a:rPr>
                  <a:t>242 студента</a:t>
                </a:r>
              </a:p>
              <a:p>
                <a:pPr marL="171399" indent="-171399" defTabSz="577677">
                  <a:lnSpc>
                    <a:spcPct val="85000"/>
                  </a:lnSpc>
                  <a:spcBef>
                    <a:spcPct val="0"/>
                  </a:spcBef>
                  <a:buFontTx/>
                  <a:buChar char="-"/>
                </a:pPr>
                <a:r>
                  <a:rPr lang="ru-RU" b="1" dirty="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Gill Sans Nova Light" panose="020B0302020104020203" pitchFamily="34" charset="0"/>
                  </a:rPr>
                  <a:t>апробирована методика и финансовая модель сопряжения процедур ГИА (ПА) с НОК</a:t>
                </a:r>
              </a:p>
            </p:txBody>
          </p:sp>
          <p:sp>
            <p:nvSpPr>
              <p:cNvPr id="61" name="Прямоугольник 60">
                <a:extLst>
                  <a:ext uri="{FF2B5EF4-FFF2-40B4-BE49-F238E27FC236}">
                    <a16:creationId xmlns:a16="http://schemas.microsoft.com/office/drawing/2014/main" id="{6AA8A649-4434-4056-8DD9-8774B7CE69F2}"/>
                  </a:ext>
                </a:extLst>
              </p:cNvPr>
              <p:cNvSpPr/>
              <p:nvPr/>
            </p:nvSpPr>
            <p:spPr>
              <a:xfrm>
                <a:off x="3695167" y="3957345"/>
                <a:ext cx="1947992" cy="1441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399" indent="-171399" defTabSz="577677">
                  <a:lnSpc>
                    <a:spcPct val="85000"/>
                  </a:lnSpc>
                  <a:spcBef>
                    <a:spcPct val="0"/>
                  </a:spcBef>
                  <a:buFontTx/>
                  <a:buChar char="-"/>
                </a:pPr>
                <a:r>
                  <a:rPr lang="ru-RU" b="1" dirty="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Gill Sans Nova Light" panose="020B0302020104020203" pitchFamily="34" charset="0"/>
                  </a:rPr>
                  <a:t>29 квалификаций 9 отраслей экономики</a:t>
                </a:r>
              </a:p>
              <a:p>
                <a:pPr marL="171399" indent="-171399" defTabSz="577677">
                  <a:lnSpc>
                    <a:spcPct val="85000"/>
                  </a:lnSpc>
                  <a:spcBef>
                    <a:spcPct val="0"/>
                  </a:spcBef>
                  <a:buFontTx/>
                  <a:buChar char="-"/>
                </a:pPr>
                <a:r>
                  <a:rPr lang="ru-RU" b="1" dirty="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Gill Sans Nova Light" panose="020B0302020104020203" pitchFamily="34" charset="0"/>
                  </a:rPr>
                  <a:t>20 субъектов РФ</a:t>
                </a:r>
              </a:p>
              <a:p>
                <a:pPr marL="171399" indent="-171399" defTabSz="577677">
                  <a:lnSpc>
                    <a:spcPct val="85000"/>
                  </a:lnSpc>
                  <a:spcBef>
                    <a:spcPct val="0"/>
                  </a:spcBef>
                  <a:buFontTx/>
                  <a:buChar char="-"/>
                </a:pPr>
                <a:r>
                  <a:rPr lang="ru-RU" b="1" dirty="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Gill Sans Nova Light" panose="020B0302020104020203" pitchFamily="34" charset="0"/>
                  </a:rPr>
                  <a:t>Распространение проекта на систему  профессиональное обучение</a:t>
                </a:r>
              </a:p>
              <a:p>
                <a:pPr marL="171399" indent="-171399" defTabSz="577677">
                  <a:lnSpc>
                    <a:spcPct val="85000"/>
                  </a:lnSpc>
                  <a:spcBef>
                    <a:spcPct val="0"/>
                  </a:spcBef>
                  <a:buFontTx/>
                  <a:buChar char="-"/>
                </a:pPr>
                <a:r>
                  <a:rPr lang="ru-RU" b="1" dirty="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Gill Sans Nova Light" panose="020B0302020104020203" pitchFamily="34" charset="0"/>
                  </a:rPr>
                  <a:t>оформление предложений по внесению изменений в НПА в сфере образования и труда</a:t>
                </a: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056CB0B-941A-4D41-9BCC-7999B56DC6C0}"/>
                </a:ext>
              </a:extLst>
            </p:cNvPr>
            <p:cNvSpPr txBox="1"/>
            <p:nvPr/>
          </p:nvSpPr>
          <p:spPr>
            <a:xfrm>
              <a:off x="6902982" y="2352977"/>
              <a:ext cx="1025251" cy="339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  <a:latin typeface="Gill Sans Nova Light" panose="020B0302020104020203" pitchFamily="34" charset="0"/>
                </a:rPr>
                <a:t>2018 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4D3A2BB-15BD-47C1-934C-CDB4611C90C1}"/>
                </a:ext>
              </a:extLst>
            </p:cNvPr>
            <p:cNvSpPr txBox="1"/>
            <p:nvPr/>
          </p:nvSpPr>
          <p:spPr>
            <a:xfrm>
              <a:off x="8757586" y="2548043"/>
              <a:ext cx="877457" cy="339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  <a:latin typeface="Gill Sans Nova Light" panose="020B0302020104020203" pitchFamily="34" charset="0"/>
                </a:rPr>
                <a:t>2019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343D061-D178-457C-874C-DE1B1212AB3E}"/>
              </a:ext>
            </a:extLst>
          </p:cNvPr>
          <p:cNvSpPr txBox="1"/>
          <p:nvPr/>
        </p:nvSpPr>
        <p:spPr>
          <a:xfrm>
            <a:off x="5815179" y="4022767"/>
            <a:ext cx="5845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 err="1">
                <a:latin typeface="Gill Sans Nova Light" panose="020B0302020104020203" pitchFamily="34" charset="0"/>
              </a:rPr>
              <a:t>безбарьерный</a:t>
            </a:r>
            <a:r>
              <a:rPr lang="ru-RU" b="1" dirty="0">
                <a:latin typeface="Gill Sans Nova Light" panose="020B0302020104020203" pitchFamily="34" charset="0"/>
              </a:rPr>
              <a:t> выход молодежи на рынок труда;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latin typeface="Gill Sans Nova Light" panose="020B0302020104020203" pitchFamily="34" charset="0"/>
              </a:rPr>
              <a:t>оценка эффективности образовательных программ; 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latin typeface="Gill Sans Nova Light" panose="020B0302020104020203" pitchFamily="34" charset="0"/>
              </a:rPr>
              <a:t>доступность, привлекательность и узнаваемость НОК для молодежи;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latin typeface="Gill Sans Nova Light" panose="020B0302020104020203" pitchFamily="34" charset="0"/>
              </a:rPr>
              <a:t>продвижение НОК в публичном пространстве, формирование положительно имиджа процедуры НОК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27A956-C3FD-472B-8DB4-4A937908FBD0}"/>
              </a:ext>
            </a:extLst>
          </p:cNvPr>
          <p:cNvSpPr txBox="1"/>
          <p:nvPr/>
        </p:nvSpPr>
        <p:spPr>
          <a:xfrm>
            <a:off x="6472719" y="3647326"/>
            <a:ext cx="4657222" cy="375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>
                <a:latin typeface="Gill Sans Nova Light" panose="020B0302020104020203" pitchFamily="34" charset="0"/>
              </a:rPr>
              <a:t>Социальные эффекты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AA50F8-5EC6-415C-BCB5-8DAF76C3F2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86" y="3967783"/>
            <a:ext cx="774259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48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669E28B-0877-4500-8BEF-675CA9B42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EB63E-DC68-42FB-9ECA-8AF6C9A29FAB}" type="slidenum">
              <a:rPr lang="ru-RU" altLang="ru-RU" smtClean="0"/>
              <a:pPr>
                <a:defRPr/>
              </a:pPr>
              <a:t>14</a:t>
            </a:fld>
            <a:endParaRPr lang="ru-RU" alt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240313-CD38-45A5-BE2C-97C0EB03037D}"/>
              </a:ext>
            </a:extLst>
          </p:cNvPr>
          <p:cNvSpPr txBox="1"/>
          <p:nvPr/>
        </p:nvSpPr>
        <p:spPr>
          <a:xfrm>
            <a:off x="438196" y="870023"/>
            <a:ext cx="112734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  <a:latin typeface="Gill Sans Nova Light" panose="020B0302020104020203" pitchFamily="34" charset="0"/>
              </a:rPr>
              <a:t>Переход от </a:t>
            </a:r>
            <a:r>
              <a:rPr lang="ru-RU" sz="2800" b="1" u="sng" dirty="0">
                <a:solidFill>
                  <a:srgbClr val="002060"/>
                </a:solidFill>
                <a:latin typeface="Gill Sans Nova Light" panose="020B0302020104020203" pitchFamily="34" charset="0"/>
              </a:rPr>
              <a:t>разработки примеров оценочных средств к созданию фондов оценочных средств</a:t>
            </a:r>
            <a:r>
              <a:rPr lang="ru-RU" sz="2800" b="1" dirty="0">
                <a:solidFill>
                  <a:srgbClr val="002060"/>
                </a:solidFill>
                <a:latin typeface="Gill Sans Nova Light" panose="020B0302020104020203" pitchFamily="34" charset="0"/>
              </a:rPr>
              <a:t>:</a:t>
            </a:r>
            <a:r>
              <a:rPr lang="ru-RU" sz="2800" dirty="0">
                <a:solidFill>
                  <a:srgbClr val="002060"/>
                </a:solidFill>
                <a:latin typeface="Gill Sans Nova Light" panose="020B0302020104020203" pitchFamily="34" charset="0"/>
              </a:rPr>
              <a:t> разработка организационных, правовых, финансовых механизмов, обеспечивающих формирование и ведение фондов оценочных средств;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  <a:latin typeface="Gill Sans Nova Light" panose="020B0302020104020203" pitchFamily="34" charset="0"/>
              </a:rPr>
              <a:t>Наращивание </a:t>
            </a:r>
            <a:r>
              <a:rPr lang="ru-RU" sz="2800" b="1" u="sng" dirty="0">
                <a:solidFill>
                  <a:srgbClr val="002060"/>
                </a:solidFill>
                <a:latin typeface="Gill Sans Nova Light" panose="020B0302020104020203" pitchFamily="34" charset="0"/>
              </a:rPr>
              <a:t>базы экспертов - разработчиков </a:t>
            </a:r>
            <a:r>
              <a:rPr lang="ru-RU" sz="2800" dirty="0">
                <a:solidFill>
                  <a:srgbClr val="002060"/>
                </a:solidFill>
                <a:latin typeface="Gill Sans Nova Light" panose="020B0302020104020203" pitchFamily="34" charset="0"/>
              </a:rPr>
              <a:t>оценочных средств (диалог с системой образования);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  <a:latin typeface="Gill Sans Nova Light" panose="020B0302020104020203" pitchFamily="34" charset="0"/>
              </a:rPr>
              <a:t>Формирование механизмов (финансовых, организационных, методических, цифровых) поддержки независимых разработчиков оценочных средств;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  <a:latin typeface="Gill Sans Nova Light" panose="020B0302020104020203" pitchFamily="34" charset="0"/>
              </a:rPr>
              <a:t>Повышение требований к </a:t>
            </a:r>
            <a:r>
              <a:rPr lang="ru-RU" sz="2800" b="1" u="sng" dirty="0">
                <a:solidFill>
                  <a:srgbClr val="002060"/>
                </a:solidFill>
                <a:latin typeface="Gill Sans Nova Light" panose="020B0302020104020203" pitchFamily="34" charset="0"/>
              </a:rPr>
              <a:t>методической экспертизе </a:t>
            </a:r>
            <a:r>
              <a:rPr lang="ru-RU" sz="2800" dirty="0">
                <a:solidFill>
                  <a:srgbClr val="002060"/>
                </a:solidFill>
                <a:latin typeface="Gill Sans Nova Light" panose="020B0302020104020203" pitchFamily="34" charset="0"/>
              </a:rPr>
              <a:t>оценочных средств;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  <a:latin typeface="Gill Sans Nova Light" panose="020B0302020104020203" pitchFamily="34" charset="0"/>
              </a:rPr>
              <a:t>Применение разработанного оценочного инструментария за пределами НОК: для аттестации персонала, оценки достижений обучающихся и др.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A255D9-BF4D-432A-AAF4-6C146A29B87C}"/>
              </a:ext>
            </a:extLst>
          </p:cNvPr>
          <p:cNvSpPr txBox="1"/>
          <p:nvPr/>
        </p:nvSpPr>
        <p:spPr>
          <a:xfrm>
            <a:off x="1188184" y="109127"/>
            <a:ext cx="7889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Gill Sans Nova Light" panose="020B0604020202020204" pitchFamily="34" charset="0"/>
              </a:rPr>
              <a:t>Актуальные задачи по наращиванию количества и совершенствованию качества оценочных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174064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Название 1"/>
          <p:cNvSpPr txBox="1"/>
          <p:nvPr/>
        </p:nvSpPr>
        <p:spPr>
          <a:xfrm>
            <a:off x="5944114" y="1950080"/>
            <a:ext cx="5346421" cy="1732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 defTabSz="1135489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kumimoji="0" kern="0" dirty="0">
                <a:solidFill>
                  <a:srgbClr val="FFFFFF"/>
                </a:solidFill>
                <a:latin typeface="Gill Sans"/>
                <a:sym typeface="Gill Sans"/>
              </a:rPr>
              <a:t>109240, </a:t>
            </a:r>
            <a:r>
              <a:rPr kumimoji="0" kern="0" dirty="0" err="1">
                <a:solidFill>
                  <a:srgbClr val="FFFFFF"/>
                </a:solidFill>
                <a:latin typeface="Gill Sans"/>
                <a:sym typeface="Gill Sans"/>
              </a:rPr>
              <a:t>Москва</a:t>
            </a:r>
            <a:endParaRPr kumimoji="0" kern="0" dirty="0">
              <a:solidFill>
                <a:srgbClr val="FFFFFF"/>
              </a:solidFill>
              <a:latin typeface="Gill Sans"/>
              <a:sym typeface="Gill Sans"/>
            </a:endParaRPr>
          </a:p>
          <a:p>
            <a:pPr algn="ctr" defTabSz="1135489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kumimoji="0" kern="0" dirty="0" err="1">
                <a:solidFill>
                  <a:srgbClr val="FFFFFF"/>
                </a:solidFill>
                <a:latin typeface="Gill Sans"/>
                <a:sym typeface="Gill Sans"/>
              </a:rPr>
              <a:t>Котельническая</a:t>
            </a:r>
            <a:r>
              <a:rPr kumimoji="0" kern="0" dirty="0">
                <a:solidFill>
                  <a:srgbClr val="FFFFFF"/>
                </a:solidFill>
                <a:latin typeface="Gill Sans"/>
                <a:sym typeface="Gill Sans"/>
              </a:rPr>
              <a:t> </a:t>
            </a:r>
            <a:r>
              <a:rPr kumimoji="0" kern="0" dirty="0" err="1">
                <a:solidFill>
                  <a:srgbClr val="FFFFFF"/>
                </a:solidFill>
                <a:latin typeface="Gill Sans"/>
                <a:sym typeface="Gill Sans"/>
              </a:rPr>
              <a:t>набережная</a:t>
            </a:r>
            <a:r>
              <a:rPr kumimoji="0" kern="0" dirty="0">
                <a:solidFill>
                  <a:srgbClr val="FFFFFF"/>
                </a:solidFill>
                <a:latin typeface="Gill Sans"/>
                <a:sym typeface="Gill Sans"/>
              </a:rPr>
              <a:t>, 17</a:t>
            </a:r>
          </a:p>
          <a:p>
            <a:pPr algn="ctr" defTabSz="1135489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kumimoji="0" kern="0" dirty="0" err="1">
                <a:solidFill>
                  <a:srgbClr val="FFFFFF"/>
                </a:solidFill>
                <a:latin typeface="Gill Sans"/>
                <a:sym typeface="Gill Sans"/>
              </a:rPr>
              <a:t>Тел</a:t>
            </a:r>
            <a:r>
              <a:rPr kumimoji="0" kern="0" dirty="0">
                <a:solidFill>
                  <a:srgbClr val="FFFFFF"/>
                </a:solidFill>
                <a:latin typeface="Gill Sans"/>
                <a:sym typeface="Gill Sans"/>
              </a:rPr>
              <a:t>.: +7 (495) 966-16-86</a:t>
            </a:r>
          </a:p>
          <a:p>
            <a:pPr algn="ctr" defTabSz="1135489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kumimoji="0" kern="0" dirty="0">
                <a:solidFill>
                  <a:srgbClr val="FFFFFF"/>
                </a:solidFill>
                <a:latin typeface="Gill Sans"/>
                <a:sym typeface="Gill Sans"/>
              </a:rPr>
              <a:t>E-mail: info@nark.ru</a:t>
            </a:r>
          </a:p>
          <a:p>
            <a:pPr algn="ctr" defTabSz="1135489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kumimoji="0" lang="en-US" kern="0" dirty="0">
                <a:solidFill>
                  <a:srgbClr val="FFFFFF"/>
                </a:solidFill>
                <a:latin typeface="Gill Sans"/>
                <a:sym typeface="Gill Sans"/>
              </a:rPr>
              <a:t>https</a:t>
            </a:r>
            <a:r>
              <a:rPr kumimoji="0" lang="ru-RU" kern="0" dirty="0">
                <a:solidFill>
                  <a:srgbClr val="FFFFFF"/>
                </a:solidFill>
                <a:latin typeface="Gill Sans"/>
                <a:sym typeface="Gill Sans"/>
              </a:rPr>
              <a:t>:</a:t>
            </a:r>
            <a:r>
              <a:rPr kumimoji="0" lang="en-US" kern="0" dirty="0">
                <a:solidFill>
                  <a:srgbClr val="FFFFFF"/>
                </a:solidFill>
                <a:latin typeface="Gill Sans"/>
                <a:sym typeface="Gill Sans"/>
              </a:rPr>
              <a:t>//</a:t>
            </a:r>
            <a:r>
              <a:rPr kumimoji="0" kern="0" dirty="0">
                <a:solidFill>
                  <a:srgbClr val="FFFFFF"/>
                </a:solidFill>
                <a:latin typeface="Gill Sans"/>
                <a:sym typeface="Gill Sans"/>
              </a:rPr>
              <a:t>nark.ru</a:t>
            </a:r>
          </a:p>
        </p:txBody>
      </p:sp>
      <p:sp>
        <p:nvSpPr>
          <p:cNvPr id="984" name="Название 1"/>
          <p:cNvSpPr txBox="1"/>
          <p:nvPr/>
        </p:nvSpPr>
        <p:spPr>
          <a:xfrm>
            <a:off x="5331273" y="650501"/>
            <a:ext cx="6572103" cy="994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indent="0" defTabSz="457189">
              <a:defRPr sz="3900">
                <a:solidFill>
                  <a:srgbClr val="FFFFFF"/>
                </a:solidFill>
                <a:latin typeface="Pancetta Serif Pro SemiBold"/>
                <a:ea typeface="Pancetta Serif Pro SemiBold"/>
                <a:cs typeface="Pancetta Serif Pro SemiBold"/>
                <a:sym typeface="Pancetta Serif Pro SemiBold"/>
              </a:defRPr>
            </a:lvl1pPr>
          </a:lstStyle>
          <a:p>
            <a:pPr algn="ctr" eaLnBrk="1" fontAlgn="auto">
              <a:spcBef>
                <a:spcPts val="0"/>
              </a:spcBef>
              <a:spcAft>
                <a:spcPts val="0"/>
              </a:spcAft>
              <a:defRPr>
                <a:effectLst/>
              </a:defRPr>
            </a:pPr>
            <a:r>
              <a:rPr kumimoji="0" kern="0"/>
              <a:t>Спасибо за внимание!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Кружок"/>
          <p:cNvSpPr/>
          <p:nvPr/>
        </p:nvSpPr>
        <p:spPr>
          <a:xfrm>
            <a:off x="8727218" y="3582428"/>
            <a:ext cx="106917" cy="106917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377D"/>
            </a:solidFill>
            <a:miter lim="400000"/>
          </a:ln>
        </p:spPr>
        <p:txBody>
          <a:bodyPr lIns="45718" tIns="45718" rIns="45718" bIns="45718" anchor="ctr"/>
          <a:lstStyle/>
          <a:p>
            <a:pPr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Gill Sans Nova Light" panose="020B0302020104020203" pitchFamily="34" charset="0"/>
            </a:endParaRPr>
          </a:p>
        </p:txBody>
      </p:sp>
      <p:sp>
        <p:nvSpPr>
          <p:cNvPr id="746" name="Кружок"/>
          <p:cNvSpPr/>
          <p:nvPr/>
        </p:nvSpPr>
        <p:spPr>
          <a:xfrm>
            <a:off x="5110715" y="4726421"/>
            <a:ext cx="106917" cy="106917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377D"/>
            </a:solidFill>
            <a:miter lim="400000"/>
          </a:ln>
        </p:spPr>
        <p:txBody>
          <a:bodyPr lIns="45718" tIns="45718" rIns="45718" bIns="45718" anchor="ctr"/>
          <a:lstStyle/>
          <a:p>
            <a:pPr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Gill Sans Nova Light" panose="020B0302020104020203" pitchFamily="34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66A4412C-B070-4538-B5C4-3F423AFBC687}"/>
              </a:ext>
            </a:extLst>
          </p:cNvPr>
          <p:cNvGrpSpPr/>
          <p:nvPr/>
        </p:nvGrpSpPr>
        <p:grpSpPr>
          <a:xfrm>
            <a:off x="5205555" y="4100707"/>
            <a:ext cx="4586660" cy="1117741"/>
            <a:chOff x="5200793" y="4100706"/>
            <a:chExt cx="4586660" cy="1117741"/>
          </a:xfrm>
        </p:grpSpPr>
        <p:sp>
          <p:nvSpPr>
            <p:cNvPr id="736" name="1151"/>
            <p:cNvSpPr txBox="1"/>
            <p:nvPr/>
          </p:nvSpPr>
          <p:spPr>
            <a:xfrm>
              <a:off x="5216737" y="4100706"/>
              <a:ext cx="1406791" cy="78482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8" tIns="45718" rIns="45718" bIns="45718">
              <a:spAutoFit/>
            </a:bodyPr>
            <a:lstStyle>
              <a:lvl1pPr marL="0" indent="0" algn="l" defTabSz="457189">
                <a:defRPr sz="4500" b="1" cap="all">
                  <a:solidFill>
                    <a:srgbClr val="00377D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>
                <a:defRPr>
                  <a:effectLst/>
                </a:defRPr>
              </a:pPr>
              <a:r>
                <a:rPr lang="ru-RU" dirty="0">
                  <a:latin typeface="Gill Sans Nova Light" panose="020B0302020104020203" pitchFamily="34" charset="0"/>
                </a:rPr>
                <a:t>2 679</a:t>
              </a:r>
              <a:endParaRPr dirty="0">
                <a:latin typeface="Gill Sans Nova Light" panose="020B0302020104020203" pitchFamily="34" charset="0"/>
              </a:endParaRPr>
            </a:p>
          </p:txBody>
        </p:sp>
        <p:sp>
          <p:nvSpPr>
            <p:cNvPr id="745" name="Закругленный прямоугольник"/>
            <p:cNvSpPr/>
            <p:nvPr/>
          </p:nvSpPr>
          <p:spPr>
            <a:xfrm>
              <a:off x="6630596" y="4307785"/>
              <a:ext cx="3156857" cy="910662"/>
            </a:xfrm>
            <a:prstGeom prst="roundRect">
              <a:avLst>
                <a:gd name="adj" fmla="val 17998"/>
              </a:avLst>
            </a:prstGeom>
            <a:solidFill>
              <a:srgbClr val="FFFFFF"/>
            </a:solidFill>
            <a:ln w="38100">
              <a:solidFill>
                <a:srgbClr val="00377D"/>
              </a:solidFill>
            </a:ln>
          </p:spPr>
          <p:txBody>
            <a:bodyPr lIns="45718" tIns="45718" rIns="45718" bIns="45718" anchor="ctr"/>
            <a:lstStyle/>
            <a:p>
              <a:pPr defTabSz="1135489">
                <a:lnSpc>
                  <a:spcPct val="120000"/>
                </a:lnSpc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lang="ru-RU" sz="1300" b="1" cap="all" dirty="0">
                  <a:solidFill>
                    <a:srgbClr val="535353"/>
                  </a:solidFill>
                  <a:latin typeface="Gill Sans Nova Light" panose="020B0302020104020203" pitchFamily="34" charset="0"/>
                </a:rPr>
                <a:t>человек получили </a:t>
              </a:r>
              <a:br>
                <a:rPr lang="ru-RU" sz="1300" b="1" cap="all" dirty="0">
                  <a:solidFill>
                    <a:srgbClr val="535353"/>
                  </a:solidFill>
                  <a:latin typeface="Gill Sans Nova Light" panose="020B0302020104020203" pitchFamily="34" charset="0"/>
                </a:rPr>
              </a:br>
              <a:r>
                <a:rPr lang="ru-RU" sz="1300" b="1" cap="all" dirty="0">
                  <a:solidFill>
                    <a:srgbClr val="535353"/>
                  </a:solidFill>
                  <a:latin typeface="Gill Sans Nova Light" panose="020B0302020104020203" pitchFamily="34" charset="0"/>
                </a:rPr>
                <a:t>заключения о прохождении профессионального экзамена</a:t>
              </a:r>
            </a:p>
          </p:txBody>
        </p:sp>
        <p:sp>
          <p:nvSpPr>
            <p:cNvPr id="747" name="Линия"/>
            <p:cNvSpPr/>
            <p:nvPr/>
          </p:nvSpPr>
          <p:spPr>
            <a:xfrm>
              <a:off x="5200793" y="4799189"/>
              <a:ext cx="1429803" cy="2"/>
            </a:xfrm>
            <a:prstGeom prst="line">
              <a:avLst/>
            </a:prstGeom>
            <a:ln w="38100">
              <a:solidFill>
                <a:srgbClr val="00377D"/>
              </a:solidFill>
              <a:tailEnd type="oval"/>
            </a:ln>
          </p:spPr>
          <p:txBody>
            <a:bodyPr lIns="45718" tIns="45718" rIns="45718" bIns="45718"/>
            <a:lstStyle/>
            <a:p>
              <a:endParaRPr>
                <a:latin typeface="Gill Sans Nova Light" panose="020B0302020104020203" pitchFamily="34" charset="0"/>
              </a:endParaRPr>
            </a:p>
          </p:txBody>
        </p:sp>
      </p:grpSp>
      <p:sp>
        <p:nvSpPr>
          <p:cNvPr id="749" name="Кружок"/>
          <p:cNvSpPr/>
          <p:nvPr/>
        </p:nvSpPr>
        <p:spPr>
          <a:xfrm>
            <a:off x="5451070" y="1739470"/>
            <a:ext cx="106917" cy="106917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377D"/>
            </a:solidFill>
            <a:miter lim="400000"/>
          </a:ln>
        </p:spPr>
        <p:txBody>
          <a:bodyPr lIns="45718" tIns="45718" rIns="45718" bIns="45718" anchor="ctr"/>
          <a:lstStyle/>
          <a:p>
            <a:pPr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Gill Sans Nova Light" panose="020B0302020104020203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BA4BC92-4DC2-4430-A554-5E319F4C5445}"/>
              </a:ext>
            </a:extLst>
          </p:cNvPr>
          <p:cNvGrpSpPr/>
          <p:nvPr/>
        </p:nvGrpSpPr>
        <p:grpSpPr>
          <a:xfrm>
            <a:off x="5546086" y="1246324"/>
            <a:ext cx="1227806" cy="715740"/>
            <a:chOff x="5541324" y="1246324"/>
            <a:chExt cx="1227806" cy="715740"/>
          </a:xfrm>
        </p:grpSpPr>
        <p:sp>
          <p:nvSpPr>
            <p:cNvPr id="735" name="31"/>
            <p:cNvSpPr txBox="1"/>
            <p:nvPr/>
          </p:nvSpPr>
          <p:spPr>
            <a:xfrm>
              <a:off x="5563113" y="1246324"/>
              <a:ext cx="547582" cy="63093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8" tIns="45718" rIns="45718" bIns="45718">
              <a:spAutoFit/>
            </a:bodyPr>
            <a:lstStyle>
              <a:lvl1pPr marL="0" indent="0" algn="l" defTabSz="457189">
                <a:defRPr sz="3500" b="1" cap="all">
                  <a:solidFill>
                    <a:srgbClr val="00377D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>
                <a:defRPr>
                  <a:effectLst/>
                </a:defRPr>
              </a:pPr>
              <a:r>
                <a:rPr dirty="0">
                  <a:latin typeface="Gill Sans Nova Light" panose="020B0302020104020203" pitchFamily="34" charset="0"/>
                </a:rPr>
                <a:t>3</a:t>
              </a:r>
              <a:r>
                <a:rPr lang="ru-RU" dirty="0">
                  <a:latin typeface="Gill Sans Nova Light" panose="020B0302020104020203" pitchFamily="34" charset="0"/>
                </a:rPr>
                <a:t>4</a:t>
              </a:r>
              <a:endParaRPr dirty="0">
                <a:latin typeface="Gill Sans Nova Light" panose="020B0302020104020203" pitchFamily="34" charset="0"/>
              </a:endParaRPr>
            </a:p>
          </p:txBody>
        </p:sp>
        <p:sp>
          <p:nvSpPr>
            <p:cNvPr id="748" name="Закругленный прямоугольник"/>
            <p:cNvSpPr/>
            <p:nvPr/>
          </p:nvSpPr>
          <p:spPr>
            <a:xfrm>
              <a:off x="6149314" y="1375320"/>
              <a:ext cx="619816" cy="586744"/>
            </a:xfrm>
            <a:prstGeom prst="roundRect">
              <a:avLst>
                <a:gd name="adj" fmla="val 32468"/>
              </a:avLst>
            </a:prstGeom>
            <a:solidFill>
              <a:srgbClr val="FFFFFF"/>
            </a:solidFill>
            <a:ln w="38100">
              <a:solidFill>
                <a:srgbClr val="00377D"/>
              </a:solidFill>
            </a:ln>
          </p:spPr>
          <p:txBody>
            <a:bodyPr lIns="45718" tIns="45718" rIns="45718" bIns="45718" anchor="ctr"/>
            <a:lstStyle/>
            <a:p>
              <a:pPr defTabSz="1135489">
                <a:lnSpc>
                  <a:spcPct val="120000"/>
                </a:lnSpc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lang="ru-RU" sz="1400" b="1" cap="all" dirty="0">
                  <a:solidFill>
                    <a:srgbClr val="535353"/>
                  </a:solidFill>
                  <a:latin typeface="Gill Sans Nova Light" panose="020B0302020104020203" pitchFamily="34" charset="0"/>
                </a:rPr>
                <a:t>СПК</a:t>
              </a:r>
            </a:p>
          </p:txBody>
        </p:sp>
        <p:sp>
          <p:nvSpPr>
            <p:cNvPr id="750" name="Линия"/>
            <p:cNvSpPr/>
            <p:nvPr/>
          </p:nvSpPr>
          <p:spPr>
            <a:xfrm>
              <a:off x="5541324" y="1789365"/>
              <a:ext cx="598299" cy="3"/>
            </a:xfrm>
            <a:prstGeom prst="line">
              <a:avLst/>
            </a:prstGeom>
            <a:ln w="38100">
              <a:solidFill>
                <a:srgbClr val="00377D"/>
              </a:solidFill>
            </a:ln>
          </p:spPr>
          <p:txBody>
            <a:bodyPr lIns="45718" tIns="45718" rIns="45718" bIns="45718"/>
            <a:lstStyle/>
            <a:p>
              <a:endParaRPr>
                <a:latin typeface="Gill Sans Nova Light" panose="020B0302020104020203" pitchFamily="34" charset="0"/>
              </a:endParaRPr>
            </a:p>
          </p:txBody>
        </p:sp>
      </p:grpSp>
      <p:sp>
        <p:nvSpPr>
          <p:cNvPr id="752" name="Кружок"/>
          <p:cNvSpPr/>
          <p:nvPr/>
        </p:nvSpPr>
        <p:spPr>
          <a:xfrm>
            <a:off x="4632732" y="3107721"/>
            <a:ext cx="106917" cy="106917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377D"/>
            </a:solidFill>
            <a:miter lim="400000"/>
          </a:ln>
        </p:spPr>
        <p:txBody>
          <a:bodyPr lIns="45718" tIns="45718" rIns="45718" bIns="45718" anchor="ctr"/>
          <a:lstStyle/>
          <a:p>
            <a:pPr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Gill Sans Nova Light" panose="020B0302020104020203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40649ED8-98C1-4454-BB3A-361D2E965F9B}"/>
              </a:ext>
            </a:extLst>
          </p:cNvPr>
          <p:cNvGrpSpPr/>
          <p:nvPr/>
        </p:nvGrpSpPr>
        <p:grpSpPr>
          <a:xfrm>
            <a:off x="4622457" y="2475552"/>
            <a:ext cx="3824227" cy="1156751"/>
            <a:chOff x="4617694" y="2475551"/>
            <a:chExt cx="3824227" cy="1156751"/>
          </a:xfrm>
        </p:grpSpPr>
        <p:sp>
          <p:nvSpPr>
            <p:cNvPr id="734" name="13573"/>
            <p:cNvSpPr txBox="1"/>
            <p:nvPr/>
          </p:nvSpPr>
          <p:spPr>
            <a:xfrm>
              <a:off x="4617694" y="2475551"/>
              <a:ext cx="1681547" cy="78482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8" tIns="45718" rIns="45718" bIns="45718">
              <a:spAutoFit/>
            </a:bodyPr>
            <a:lstStyle>
              <a:lvl1pPr marL="0" indent="0" algn="l" defTabSz="457189">
                <a:defRPr sz="4500" b="1" cap="all">
                  <a:solidFill>
                    <a:srgbClr val="00377D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>
                <a:defRPr>
                  <a:effectLst/>
                </a:defRPr>
              </a:pPr>
              <a:r>
                <a:rPr lang="ru-RU" dirty="0">
                  <a:latin typeface="Gill Sans Nova Light" panose="020B0302020104020203" pitchFamily="34" charset="0"/>
                </a:rPr>
                <a:t>24 376</a:t>
              </a:r>
              <a:endParaRPr dirty="0">
                <a:latin typeface="Gill Sans Nova Light" panose="020B0302020104020203" pitchFamily="34" charset="0"/>
              </a:endParaRPr>
            </a:p>
          </p:txBody>
        </p:sp>
        <p:sp>
          <p:nvSpPr>
            <p:cNvPr id="751" name="Закругленный прямоугольник"/>
            <p:cNvSpPr/>
            <p:nvPr/>
          </p:nvSpPr>
          <p:spPr>
            <a:xfrm>
              <a:off x="6278752" y="2623309"/>
              <a:ext cx="2163169" cy="1008993"/>
            </a:xfrm>
            <a:prstGeom prst="roundRect">
              <a:avLst>
                <a:gd name="adj" fmla="val 23927"/>
              </a:avLst>
            </a:prstGeom>
            <a:solidFill>
              <a:srgbClr val="FFFFFF"/>
            </a:solidFill>
            <a:ln w="38100">
              <a:solidFill>
                <a:srgbClr val="00377D"/>
              </a:solidFill>
            </a:ln>
          </p:spPr>
          <p:txBody>
            <a:bodyPr lIns="45718" tIns="45718" rIns="45718" bIns="45718" anchor="ctr"/>
            <a:lstStyle/>
            <a:p>
              <a:pPr defTabSz="1135489">
                <a:lnSpc>
                  <a:spcPct val="120000"/>
                </a:lnSpc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lang="ru-RU" sz="1400" b="1" cap="all" dirty="0">
                  <a:solidFill>
                    <a:srgbClr val="535353"/>
                  </a:solidFill>
                  <a:latin typeface="Gill Sans Nova Light" panose="020B0302020104020203" pitchFamily="34" charset="0"/>
                </a:rPr>
                <a:t>человек получили свидетельства</a:t>
              </a:r>
              <a:br>
                <a:rPr lang="ru-RU" sz="1400" b="1" cap="all" dirty="0">
                  <a:solidFill>
                    <a:srgbClr val="535353"/>
                  </a:solidFill>
                  <a:latin typeface="Gill Sans Nova Light" panose="020B0302020104020203" pitchFamily="34" charset="0"/>
                </a:rPr>
              </a:br>
              <a:r>
                <a:rPr lang="ru-RU" sz="1400" b="1" cap="all" dirty="0">
                  <a:solidFill>
                    <a:srgbClr val="535353"/>
                  </a:solidFill>
                  <a:latin typeface="Gill Sans Nova Light" panose="020B0302020104020203" pitchFamily="34" charset="0"/>
                </a:rPr>
                <a:t>о квалификации</a:t>
              </a:r>
            </a:p>
          </p:txBody>
        </p:sp>
        <p:sp>
          <p:nvSpPr>
            <p:cNvPr id="753" name="Линия"/>
            <p:cNvSpPr/>
            <p:nvPr/>
          </p:nvSpPr>
          <p:spPr>
            <a:xfrm>
              <a:off x="4742160" y="3157616"/>
              <a:ext cx="1530312" cy="2"/>
            </a:xfrm>
            <a:prstGeom prst="line">
              <a:avLst/>
            </a:prstGeom>
            <a:ln w="38100">
              <a:solidFill>
                <a:srgbClr val="00377D"/>
              </a:solidFill>
            </a:ln>
          </p:spPr>
          <p:txBody>
            <a:bodyPr lIns="45718" tIns="45718" rIns="45718" bIns="45718"/>
            <a:lstStyle/>
            <a:p>
              <a:endParaRPr>
                <a:latin typeface="Gill Sans Nova Light" panose="020B0302020104020203" pitchFamily="34" charset="0"/>
              </a:endParaRPr>
            </a:p>
          </p:txBody>
        </p:sp>
      </p:grpSp>
      <p:sp>
        <p:nvSpPr>
          <p:cNvPr id="756" name="Кружок"/>
          <p:cNvSpPr/>
          <p:nvPr/>
        </p:nvSpPr>
        <p:spPr>
          <a:xfrm>
            <a:off x="617313" y="5198167"/>
            <a:ext cx="106917" cy="106917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377D"/>
            </a:solidFill>
            <a:miter lim="400000"/>
          </a:ln>
        </p:spPr>
        <p:txBody>
          <a:bodyPr lIns="45718" tIns="45718" rIns="45718" bIns="45718" anchor="ctr"/>
          <a:lstStyle/>
          <a:p>
            <a:pPr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Gill Sans Nova Light" panose="020B0302020104020203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84E55F1-0B22-4B53-B73D-A7040BDD8109}"/>
              </a:ext>
            </a:extLst>
          </p:cNvPr>
          <p:cNvGrpSpPr/>
          <p:nvPr/>
        </p:nvGrpSpPr>
        <p:grpSpPr>
          <a:xfrm>
            <a:off x="730811" y="4660937"/>
            <a:ext cx="3658978" cy="1042967"/>
            <a:chOff x="691497" y="4208500"/>
            <a:chExt cx="3658978" cy="1042967"/>
          </a:xfrm>
        </p:grpSpPr>
        <p:sp>
          <p:nvSpPr>
            <p:cNvPr id="732" name="700"/>
            <p:cNvSpPr txBox="1"/>
            <p:nvPr/>
          </p:nvSpPr>
          <p:spPr>
            <a:xfrm>
              <a:off x="711602" y="4208500"/>
              <a:ext cx="775208" cy="63093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8" tIns="45718" rIns="45718" bIns="45718">
              <a:spAutoFit/>
            </a:bodyPr>
            <a:lstStyle>
              <a:lvl1pPr marL="0" indent="0" algn="l" defTabSz="457189">
                <a:defRPr sz="3500" b="1" cap="all">
                  <a:solidFill>
                    <a:srgbClr val="00377D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>
                <a:defRPr>
                  <a:effectLst/>
                </a:defRPr>
              </a:pPr>
              <a:r>
                <a:rPr lang="ru-RU" dirty="0">
                  <a:latin typeface="Gill Sans Nova Light" panose="020B0302020104020203" pitchFamily="34" charset="0"/>
                </a:rPr>
                <a:t>809</a:t>
              </a:r>
              <a:endParaRPr dirty="0">
                <a:latin typeface="Gill Sans Nova Light" panose="020B0302020104020203" pitchFamily="34" charset="0"/>
              </a:endParaRPr>
            </a:p>
          </p:txBody>
        </p:sp>
        <p:sp>
          <p:nvSpPr>
            <p:cNvPr id="755" name="Закругленный прямоугольник"/>
            <p:cNvSpPr/>
            <p:nvPr/>
          </p:nvSpPr>
          <p:spPr>
            <a:xfrm>
              <a:off x="1535233" y="4307784"/>
              <a:ext cx="2815242" cy="943683"/>
            </a:xfrm>
            <a:prstGeom prst="roundRect">
              <a:avLst>
                <a:gd name="adj" fmla="val 16072"/>
              </a:avLst>
            </a:prstGeom>
            <a:solidFill>
              <a:srgbClr val="FFFFFF"/>
            </a:solidFill>
            <a:ln w="38100">
              <a:solidFill>
                <a:srgbClr val="00377D"/>
              </a:solidFill>
            </a:ln>
          </p:spPr>
          <p:txBody>
            <a:bodyPr lIns="45718" tIns="45718" rIns="45718" bIns="45718" anchor="ctr"/>
            <a:lstStyle/>
            <a:p>
              <a:pPr defTabSz="1135489">
                <a:lnSpc>
                  <a:spcPct val="120000"/>
                </a:lnSpc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lang="ru-RU" sz="1500" b="1" cap="all" dirty="0">
                  <a:solidFill>
                    <a:srgbClr val="535353"/>
                  </a:solidFill>
                  <a:latin typeface="Gill Sans Nova Light" panose="020B0302020104020203" pitchFamily="34" charset="0"/>
                </a:rPr>
                <a:t>Сведений об оценочных средствах</a:t>
              </a:r>
            </a:p>
          </p:txBody>
        </p:sp>
        <p:sp>
          <p:nvSpPr>
            <p:cNvPr id="757" name="Линия"/>
            <p:cNvSpPr/>
            <p:nvPr/>
          </p:nvSpPr>
          <p:spPr>
            <a:xfrm>
              <a:off x="691497" y="4805802"/>
              <a:ext cx="831033" cy="4"/>
            </a:xfrm>
            <a:prstGeom prst="line">
              <a:avLst/>
            </a:prstGeom>
            <a:ln w="38100">
              <a:solidFill>
                <a:srgbClr val="00377D"/>
              </a:solidFill>
            </a:ln>
          </p:spPr>
          <p:txBody>
            <a:bodyPr lIns="45718" tIns="45718" rIns="45718" bIns="45718"/>
            <a:lstStyle/>
            <a:p>
              <a:endParaRPr>
                <a:latin typeface="Gill Sans Nova Light" panose="020B0302020104020203" pitchFamily="34" charset="0"/>
              </a:endParaRPr>
            </a:p>
          </p:txBody>
        </p:sp>
      </p:grpSp>
      <p:sp>
        <p:nvSpPr>
          <p:cNvPr id="758" name="Закругленный прямоугольник"/>
          <p:cNvSpPr/>
          <p:nvPr/>
        </p:nvSpPr>
        <p:spPr>
          <a:xfrm>
            <a:off x="2560300" y="1303560"/>
            <a:ext cx="2391268" cy="796164"/>
          </a:xfrm>
          <a:prstGeom prst="roundRect">
            <a:avLst>
              <a:gd name="adj" fmla="val 23927"/>
            </a:avLst>
          </a:prstGeom>
          <a:solidFill>
            <a:srgbClr val="FFFFFF"/>
          </a:solidFill>
          <a:ln w="38100">
            <a:solidFill>
              <a:srgbClr val="00377D"/>
            </a:solidFill>
          </a:ln>
        </p:spPr>
        <p:txBody>
          <a:bodyPr lIns="45718" tIns="45718" rIns="45718" bIns="45718" anchor="ctr"/>
          <a:lstStyle/>
          <a:p>
            <a:pPr defTabSz="1135489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lang="ru-RU" sz="1500" b="1" cap="all" dirty="0">
                <a:solidFill>
                  <a:srgbClr val="535353"/>
                </a:solidFill>
                <a:latin typeface="Gill Sans Nova Light" panose="020B0302020104020203" pitchFamily="34" charset="0"/>
              </a:rPr>
              <a:t>Число просмотров страниц</a:t>
            </a:r>
          </a:p>
        </p:txBody>
      </p:sp>
      <p:sp>
        <p:nvSpPr>
          <p:cNvPr id="759" name="Кружок"/>
          <p:cNvSpPr/>
          <p:nvPr/>
        </p:nvSpPr>
        <p:spPr>
          <a:xfrm>
            <a:off x="220348" y="1823571"/>
            <a:ext cx="106917" cy="106917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377D"/>
            </a:solidFill>
            <a:miter lim="400000"/>
          </a:ln>
        </p:spPr>
        <p:txBody>
          <a:bodyPr lIns="45718" tIns="45718" rIns="45718" bIns="45718" anchor="ctr"/>
          <a:lstStyle/>
          <a:p>
            <a:pPr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Gill Sans Nova Light" panose="020B0302020104020203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CED0B2C-53C4-4549-B59A-1D0CD7657B72}"/>
              </a:ext>
            </a:extLst>
          </p:cNvPr>
          <p:cNvGrpSpPr/>
          <p:nvPr/>
        </p:nvGrpSpPr>
        <p:grpSpPr>
          <a:xfrm>
            <a:off x="135952" y="1154096"/>
            <a:ext cx="2432713" cy="784826"/>
            <a:chOff x="131190" y="1154096"/>
            <a:chExt cx="2432713" cy="784826"/>
          </a:xfrm>
        </p:grpSpPr>
        <p:sp>
          <p:nvSpPr>
            <p:cNvPr id="730" name="1087"/>
            <p:cNvSpPr txBox="1"/>
            <p:nvPr/>
          </p:nvSpPr>
          <p:spPr>
            <a:xfrm>
              <a:off x="131190" y="1154096"/>
              <a:ext cx="2432713" cy="78482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8" tIns="45718" rIns="45718" bIns="45718">
              <a:spAutoFit/>
            </a:bodyPr>
            <a:lstStyle>
              <a:lvl1pPr marL="0" indent="0" algn="l" defTabSz="457189">
                <a:defRPr sz="4500" b="1" cap="all">
                  <a:solidFill>
                    <a:srgbClr val="00377D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>
                <a:defRPr>
                  <a:effectLst/>
                </a:defRPr>
              </a:pPr>
              <a:r>
                <a:rPr lang="ru-RU" dirty="0">
                  <a:latin typeface="Gill Sans Nova Light" panose="020B0302020104020203" pitchFamily="34" charset="0"/>
                </a:rPr>
                <a:t>1 003 441</a:t>
              </a:r>
              <a:endParaRPr dirty="0">
                <a:latin typeface="Gill Sans Nova Light" panose="020B0302020104020203" pitchFamily="34" charset="0"/>
              </a:endParaRPr>
            </a:p>
          </p:txBody>
        </p:sp>
        <p:sp>
          <p:nvSpPr>
            <p:cNvPr id="760" name="Линия"/>
            <p:cNvSpPr/>
            <p:nvPr/>
          </p:nvSpPr>
          <p:spPr>
            <a:xfrm flipV="1">
              <a:off x="310717" y="1866599"/>
              <a:ext cx="2206202" cy="10430"/>
            </a:xfrm>
            <a:prstGeom prst="line">
              <a:avLst/>
            </a:prstGeom>
            <a:ln w="38100">
              <a:solidFill>
                <a:srgbClr val="00377D"/>
              </a:solidFill>
            </a:ln>
          </p:spPr>
          <p:txBody>
            <a:bodyPr lIns="45718" tIns="45718" rIns="45718" bIns="45718"/>
            <a:lstStyle/>
            <a:p>
              <a:endParaRPr>
                <a:latin typeface="Gill Sans Nova Light" panose="020B0302020104020203" pitchFamily="34" charset="0"/>
              </a:endParaRPr>
            </a:p>
          </p:txBody>
        </p:sp>
      </p:grpSp>
      <p:sp>
        <p:nvSpPr>
          <p:cNvPr id="762" name="Название 1"/>
          <p:cNvSpPr txBox="1"/>
          <p:nvPr/>
        </p:nvSpPr>
        <p:spPr>
          <a:xfrm>
            <a:off x="1308717" y="234855"/>
            <a:ext cx="8244190" cy="405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marL="0" indent="0" algn="l" defTabSz="914400">
              <a:lnSpc>
                <a:spcPct val="120000"/>
              </a:lnSpc>
              <a:defRPr sz="1600" cap="all">
                <a:solidFill>
                  <a:srgbClr val="535353"/>
                </a:solidFill>
                <a:latin typeface="Pancetta Serif Pro SemiBold"/>
                <a:ea typeface="Pancetta Serif Pro SemiBold"/>
                <a:cs typeface="Pancetta Serif Pro SemiBold"/>
                <a:sym typeface="Pancetta Serif Pro SemiBold"/>
              </a:defRPr>
            </a:lvl1pPr>
          </a:lstStyle>
          <a:p>
            <a:pPr defTabSz="456834">
              <a:defRPr/>
            </a:pPr>
            <a:r>
              <a:rPr lang="ru-RU" sz="1800" b="1" cap="none" dirty="0">
                <a:solidFill>
                  <a:schemeClr val="tx1"/>
                </a:solidFill>
                <a:latin typeface="Gill Sans Nova Light" panose="020B0302020104020203" pitchFamily="34" charset="0"/>
              </a:rPr>
              <a:t>Реестр НОК в цифрах</a:t>
            </a:r>
          </a:p>
        </p:txBody>
      </p:sp>
      <p:sp>
        <p:nvSpPr>
          <p:cNvPr id="771" name="Кружок"/>
          <p:cNvSpPr/>
          <p:nvPr/>
        </p:nvSpPr>
        <p:spPr>
          <a:xfrm>
            <a:off x="638633" y="4017058"/>
            <a:ext cx="106917" cy="106917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377D"/>
            </a:solidFill>
            <a:miter lim="400000"/>
          </a:ln>
        </p:spPr>
        <p:txBody>
          <a:bodyPr lIns="45718" tIns="45718" rIns="45718" bIns="45718" anchor="ctr"/>
          <a:lstStyle/>
          <a:p>
            <a:pPr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Gill Sans Nova Light" panose="020B0302020104020203" pitchFamily="34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AAAF18A-BC63-4AC4-A4F2-537F3CCCCCC0}"/>
              </a:ext>
            </a:extLst>
          </p:cNvPr>
          <p:cNvGrpSpPr/>
          <p:nvPr/>
        </p:nvGrpSpPr>
        <p:grpSpPr>
          <a:xfrm>
            <a:off x="579228" y="3343510"/>
            <a:ext cx="3477800" cy="985298"/>
            <a:chOff x="441955" y="2498396"/>
            <a:chExt cx="3477800" cy="985298"/>
          </a:xfrm>
        </p:grpSpPr>
        <p:sp>
          <p:nvSpPr>
            <p:cNvPr id="731" name="1373"/>
            <p:cNvSpPr txBox="1"/>
            <p:nvPr/>
          </p:nvSpPr>
          <p:spPr>
            <a:xfrm>
              <a:off x="441955" y="2498396"/>
              <a:ext cx="1406791" cy="78482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8" tIns="45718" rIns="45718" bIns="45718">
              <a:spAutoFit/>
            </a:bodyPr>
            <a:lstStyle>
              <a:lvl1pPr marL="0" indent="0" algn="l" defTabSz="457189">
                <a:defRPr sz="4500" b="1" cap="all">
                  <a:solidFill>
                    <a:srgbClr val="00377D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>
                <a:defRPr>
                  <a:effectLst/>
                </a:defRPr>
              </a:pPr>
              <a:r>
                <a:rPr dirty="0">
                  <a:latin typeface="Gill Sans Nova Light" panose="020B0302020104020203" pitchFamily="34" charset="0"/>
                </a:rPr>
                <a:t>1</a:t>
              </a:r>
              <a:r>
                <a:rPr lang="ru-RU" dirty="0">
                  <a:latin typeface="Gill Sans Nova Light" panose="020B0302020104020203" pitchFamily="34" charset="0"/>
                </a:rPr>
                <a:t> 729</a:t>
              </a:r>
              <a:endParaRPr dirty="0">
                <a:latin typeface="Gill Sans Nova Light" panose="020B0302020104020203" pitchFamily="34" charset="0"/>
              </a:endParaRPr>
            </a:p>
          </p:txBody>
        </p:sp>
        <p:sp>
          <p:nvSpPr>
            <p:cNvPr id="761" name="Закругленный прямоугольник"/>
            <p:cNvSpPr/>
            <p:nvPr/>
          </p:nvSpPr>
          <p:spPr>
            <a:xfrm>
              <a:off x="1860044" y="2687530"/>
              <a:ext cx="2059711" cy="796164"/>
            </a:xfrm>
            <a:prstGeom prst="roundRect">
              <a:avLst>
                <a:gd name="adj" fmla="val 23927"/>
              </a:avLst>
            </a:prstGeom>
            <a:solidFill>
              <a:srgbClr val="FFFFFF"/>
            </a:solidFill>
            <a:ln w="38100">
              <a:solidFill>
                <a:srgbClr val="00377D"/>
              </a:solidFill>
            </a:ln>
          </p:spPr>
          <p:txBody>
            <a:bodyPr lIns="45718" tIns="45718" rIns="45718" bIns="45718" anchor="ctr"/>
            <a:lstStyle/>
            <a:p>
              <a:pPr defTabSz="1135489">
                <a:lnSpc>
                  <a:spcPct val="120000"/>
                </a:lnSpc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lang="ru-RU" sz="1500" b="1" cap="all" dirty="0">
                  <a:solidFill>
                    <a:srgbClr val="535353"/>
                  </a:solidFill>
                  <a:latin typeface="Gill Sans Nova Light" panose="020B0302020104020203" pitchFamily="34" charset="0"/>
                </a:rPr>
                <a:t>ВНЕСЕННЫХ В </a:t>
              </a:r>
              <a:r>
                <a:rPr lang="ru-RU" sz="1500" b="1" cap="all" dirty="0">
                  <a:solidFill>
                    <a:srgbClr val="535353"/>
                  </a:solidFill>
                  <a:latin typeface="Gill Sans Nova Light" panose="020B0302020104020203" pitchFamily="34" charset="0"/>
                  <a:sym typeface="Gill Sans"/>
                </a:rPr>
                <a:t>РЕЕСТР КВАЛИФИКАЦИЙ</a:t>
              </a:r>
            </a:p>
          </p:txBody>
        </p:sp>
        <p:sp>
          <p:nvSpPr>
            <p:cNvPr id="772" name="Линия"/>
            <p:cNvSpPr/>
            <p:nvPr/>
          </p:nvSpPr>
          <p:spPr>
            <a:xfrm>
              <a:off x="602851" y="3221834"/>
              <a:ext cx="1270004" cy="3"/>
            </a:xfrm>
            <a:prstGeom prst="line">
              <a:avLst/>
            </a:prstGeom>
            <a:ln w="38100">
              <a:solidFill>
                <a:srgbClr val="00377D"/>
              </a:solidFill>
            </a:ln>
          </p:spPr>
          <p:txBody>
            <a:bodyPr lIns="45718" tIns="45718" rIns="45718" bIns="45718"/>
            <a:lstStyle/>
            <a:p>
              <a:endParaRPr>
                <a:latin typeface="Gill Sans Nova Light" panose="020B0302020104020203" pitchFamily="34" charset="0"/>
              </a:endParaRPr>
            </a:p>
          </p:txBody>
        </p:sp>
      </p:grpSp>
      <p:sp>
        <p:nvSpPr>
          <p:cNvPr id="776" name="Кружок"/>
          <p:cNvSpPr/>
          <p:nvPr/>
        </p:nvSpPr>
        <p:spPr>
          <a:xfrm>
            <a:off x="7342563" y="1733083"/>
            <a:ext cx="106917" cy="106917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377D"/>
            </a:solidFill>
            <a:miter lim="400000"/>
          </a:ln>
        </p:spPr>
        <p:txBody>
          <a:bodyPr lIns="45718" tIns="45718" rIns="45718" bIns="45718" anchor="ctr"/>
          <a:lstStyle/>
          <a:p>
            <a:pPr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Gill Sans Nova Light" panose="020B0302020104020203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B8FCA77-D5ED-435F-904F-08F4A32E9FB9}"/>
              </a:ext>
            </a:extLst>
          </p:cNvPr>
          <p:cNvGrpSpPr/>
          <p:nvPr/>
        </p:nvGrpSpPr>
        <p:grpSpPr>
          <a:xfrm>
            <a:off x="7432169" y="1235661"/>
            <a:ext cx="1584139" cy="720017"/>
            <a:chOff x="7427406" y="1235660"/>
            <a:chExt cx="1584139" cy="720017"/>
          </a:xfrm>
        </p:grpSpPr>
        <p:sp>
          <p:nvSpPr>
            <p:cNvPr id="737" name="245"/>
            <p:cNvSpPr txBox="1"/>
            <p:nvPr/>
          </p:nvSpPr>
          <p:spPr>
            <a:xfrm>
              <a:off x="7427406" y="1235660"/>
              <a:ext cx="765590" cy="63093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8" tIns="45718" rIns="45718" bIns="45718">
              <a:spAutoFit/>
            </a:bodyPr>
            <a:lstStyle>
              <a:lvl1pPr marL="0" indent="0" algn="l" defTabSz="457189">
                <a:defRPr sz="3500" b="1" cap="all">
                  <a:solidFill>
                    <a:srgbClr val="00377D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>
                <a:defRPr>
                  <a:effectLst/>
                </a:defRPr>
              </a:pPr>
              <a:r>
                <a:rPr lang="ru-RU" dirty="0">
                  <a:latin typeface="Gill Sans Nova Light" panose="020B0302020104020203" pitchFamily="34" charset="0"/>
                </a:rPr>
                <a:t>335</a:t>
              </a:r>
              <a:endParaRPr dirty="0">
                <a:latin typeface="Gill Sans Nova Light" panose="020B0302020104020203" pitchFamily="34" charset="0"/>
              </a:endParaRPr>
            </a:p>
          </p:txBody>
        </p:sp>
        <p:sp>
          <p:nvSpPr>
            <p:cNvPr id="775" name="Закругленный прямоугольник"/>
            <p:cNvSpPr/>
            <p:nvPr/>
          </p:nvSpPr>
          <p:spPr>
            <a:xfrm>
              <a:off x="8218609" y="1368933"/>
              <a:ext cx="792936" cy="586744"/>
            </a:xfrm>
            <a:prstGeom prst="roundRect">
              <a:avLst>
                <a:gd name="adj" fmla="val 32468"/>
              </a:avLst>
            </a:prstGeom>
            <a:solidFill>
              <a:srgbClr val="FFFFFF"/>
            </a:solidFill>
            <a:ln w="38100">
              <a:solidFill>
                <a:srgbClr val="00377D"/>
              </a:solidFill>
            </a:ln>
          </p:spPr>
          <p:txBody>
            <a:bodyPr lIns="45718" tIns="45718" rIns="45718" bIns="45718" anchor="ctr"/>
            <a:lstStyle/>
            <a:p>
              <a:pPr defTabSz="1135489">
                <a:lnSpc>
                  <a:spcPct val="120000"/>
                </a:lnSpc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lang="ru-RU" sz="1400" b="1" cap="all" dirty="0">
                  <a:solidFill>
                    <a:srgbClr val="535353"/>
                  </a:solidFill>
                  <a:latin typeface="Gill Sans Nova Light" panose="020B0302020104020203" pitchFamily="34" charset="0"/>
                </a:rPr>
                <a:t>ЦОК</a:t>
              </a:r>
              <a:endParaRPr sz="1400" b="1" cap="all" dirty="0">
                <a:solidFill>
                  <a:srgbClr val="535353"/>
                </a:solidFill>
                <a:latin typeface="Gill Sans Nova Light" panose="020B0302020104020203" pitchFamily="34" charset="0"/>
              </a:endParaRPr>
            </a:p>
          </p:txBody>
        </p:sp>
        <p:sp>
          <p:nvSpPr>
            <p:cNvPr id="777" name="Линия"/>
            <p:cNvSpPr/>
            <p:nvPr/>
          </p:nvSpPr>
          <p:spPr>
            <a:xfrm>
              <a:off x="7458450" y="1782976"/>
              <a:ext cx="750465" cy="5"/>
            </a:xfrm>
            <a:prstGeom prst="line">
              <a:avLst/>
            </a:prstGeom>
            <a:ln w="38100">
              <a:solidFill>
                <a:srgbClr val="00377D"/>
              </a:solidFill>
            </a:ln>
          </p:spPr>
          <p:txBody>
            <a:bodyPr lIns="45718" tIns="45718" rIns="45718" bIns="45718"/>
            <a:lstStyle/>
            <a:p>
              <a:endParaRPr>
                <a:latin typeface="Gill Sans Nova Light" panose="020B0302020104020203" pitchFamily="34" charset="0"/>
              </a:endParaRPr>
            </a:p>
          </p:txBody>
        </p:sp>
      </p:grpSp>
      <p:sp>
        <p:nvSpPr>
          <p:cNvPr id="780" name="Кружок"/>
          <p:cNvSpPr/>
          <p:nvPr/>
        </p:nvSpPr>
        <p:spPr>
          <a:xfrm>
            <a:off x="9665457" y="1713496"/>
            <a:ext cx="106917" cy="106917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377D"/>
            </a:solidFill>
            <a:miter lim="400000"/>
          </a:ln>
        </p:spPr>
        <p:txBody>
          <a:bodyPr lIns="45718" tIns="45718" rIns="45718" bIns="45718" anchor="ctr"/>
          <a:lstStyle/>
          <a:p>
            <a:pPr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Gill Sans Nova Light" panose="020B0302020104020203" pitchFamily="34" charset="0"/>
            </a:endParaRPr>
          </a:p>
        </p:txBody>
      </p:sp>
      <p:sp>
        <p:nvSpPr>
          <p:cNvPr id="783" name="Кружок"/>
          <p:cNvSpPr/>
          <p:nvPr/>
        </p:nvSpPr>
        <p:spPr>
          <a:xfrm>
            <a:off x="9239224" y="2645368"/>
            <a:ext cx="106917" cy="106917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377D"/>
            </a:solidFill>
            <a:miter lim="400000"/>
          </a:ln>
        </p:spPr>
        <p:txBody>
          <a:bodyPr lIns="45718" tIns="45718" rIns="45718" bIns="45718" anchor="ctr"/>
          <a:lstStyle/>
          <a:p>
            <a:pPr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Gill Sans Nova Light" panose="020B0302020104020203" pitchFamily="34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3359BC40-1CDA-4209-8D53-ED76924CB0F5}"/>
              </a:ext>
            </a:extLst>
          </p:cNvPr>
          <p:cNvGrpSpPr/>
          <p:nvPr/>
        </p:nvGrpSpPr>
        <p:grpSpPr>
          <a:xfrm>
            <a:off x="9027500" y="1220347"/>
            <a:ext cx="2609895" cy="715740"/>
            <a:chOff x="9022739" y="1220347"/>
            <a:chExt cx="2461008" cy="715740"/>
          </a:xfrm>
        </p:grpSpPr>
        <p:sp>
          <p:nvSpPr>
            <p:cNvPr id="739" name="58"/>
            <p:cNvSpPr txBox="1"/>
            <p:nvPr/>
          </p:nvSpPr>
          <p:spPr>
            <a:xfrm>
              <a:off x="9777500" y="1220347"/>
              <a:ext cx="547582" cy="63093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8" tIns="45718" rIns="45718" bIns="45718">
              <a:spAutoFit/>
            </a:bodyPr>
            <a:lstStyle>
              <a:lvl1pPr marL="0" indent="0" algn="l" defTabSz="457189">
                <a:defRPr sz="3500" b="1" cap="all">
                  <a:solidFill>
                    <a:srgbClr val="00377D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>
                <a:defRPr>
                  <a:effectLst/>
                </a:defRPr>
              </a:pPr>
              <a:r>
                <a:rPr lang="ru-RU" dirty="0">
                  <a:latin typeface="Gill Sans Nova Light" panose="020B0302020104020203" pitchFamily="34" charset="0"/>
                </a:rPr>
                <a:t>64</a:t>
              </a:r>
              <a:endParaRPr dirty="0">
                <a:latin typeface="Gill Sans Nova Light" panose="020B0302020104020203" pitchFamily="34" charset="0"/>
              </a:endParaRPr>
            </a:p>
          </p:txBody>
        </p:sp>
        <p:sp>
          <p:nvSpPr>
            <p:cNvPr id="779" name="Закругленный прямоугольник"/>
            <p:cNvSpPr/>
            <p:nvPr/>
          </p:nvSpPr>
          <p:spPr>
            <a:xfrm>
              <a:off x="10363702" y="1349343"/>
              <a:ext cx="1120045" cy="586744"/>
            </a:xfrm>
            <a:prstGeom prst="roundRect">
              <a:avLst>
                <a:gd name="adj" fmla="val 32468"/>
              </a:avLst>
            </a:prstGeom>
            <a:solidFill>
              <a:srgbClr val="FFFFFF"/>
            </a:solidFill>
            <a:ln w="38100">
              <a:solidFill>
                <a:srgbClr val="00377D"/>
              </a:solidFill>
            </a:ln>
          </p:spPr>
          <p:txBody>
            <a:bodyPr lIns="45718" tIns="45718" rIns="45718" bIns="45718" anchor="ctr"/>
            <a:lstStyle/>
            <a:p>
              <a:pPr defTabSz="1135489">
                <a:lnSpc>
                  <a:spcPct val="120000"/>
                </a:lnSpc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lang="ru-RU" sz="1500" b="1" cap="all" dirty="0">
                  <a:solidFill>
                    <a:srgbClr val="535353"/>
                  </a:solidFill>
                  <a:latin typeface="Gill Sans Nova Light" panose="020B0302020104020203" pitchFamily="34" charset="0"/>
                  <a:sym typeface="Gill Sans"/>
                </a:rPr>
                <a:t>регионов</a:t>
              </a:r>
              <a:endParaRPr sz="1500" dirty="0">
                <a:latin typeface="Gill Sans Nova Light" panose="020B0302020104020203" pitchFamily="34" charset="0"/>
              </a:endParaRPr>
            </a:p>
          </p:txBody>
        </p:sp>
        <p:sp>
          <p:nvSpPr>
            <p:cNvPr id="781" name="Линия"/>
            <p:cNvSpPr/>
            <p:nvPr/>
          </p:nvSpPr>
          <p:spPr>
            <a:xfrm flipV="1">
              <a:off x="9725120" y="1763389"/>
              <a:ext cx="628886" cy="3565"/>
            </a:xfrm>
            <a:prstGeom prst="line">
              <a:avLst/>
            </a:prstGeom>
            <a:ln w="38100">
              <a:solidFill>
                <a:srgbClr val="00377D"/>
              </a:solidFill>
            </a:ln>
          </p:spPr>
          <p:txBody>
            <a:bodyPr lIns="45718" tIns="45718" rIns="45718" bIns="45718"/>
            <a:lstStyle/>
            <a:p>
              <a:endParaRPr dirty="0">
                <a:latin typeface="Gill Sans Nova Light" panose="020B0302020104020203" pitchFamily="34" charset="0"/>
              </a:endParaRPr>
            </a:p>
          </p:txBody>
        </p:sp>
        <p:sp>
          <p:nvSpPr>
            <p:cNvPr id="787" name="Линия"/>
            <p:cNvSpPr/>
            <p:nvPr/>
          </p:nvSpPr>
          <p:spPr>
            <a:xfrm>
              <a:off x="9022739" y="1766950"/>
              <a:ext cx="591868" cy="7600"/>
            </a:xfrm>
            <a:prstGeom prst="line">
              <a:avLst/>
            </a:prstGeom>
            <a:ln w="38100">
              <a:solidFill>
                <a:srgbClr val="00377D"/>
              </a:solidFill>
            </a:ln>
          </p:spPr>
          <p:txBody>
            <a:bodyPr lIns="45718" tIns="45718" rIns="45718" bIns="45718"/>
            <a:lstStyle/>
            <a:p>
              <a:endParaRPr>
                <a:latin typeface="Gill Sans Nova Light" panose="020B0302020104020203" pitchFamily="34" charset="0"/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4C15994E-B7CC-429F-88E4-FE91085CC41F}"/>
              </a:ext>
            </a:extLst>
          </p:cNvPr>
          <p:cNvGrpSpPr/>
          <p:nvPr/>
        </p:nvGrpSpPr>
        <p:grpSpPr>
          <a:xfrm>
            <a:off x="8897995" y="1927580"/>
            <a:ext cx="2844587" cy="940385"/>
            <a:chOff x="8893232" y="1927579"/>
            <a:chExt cx="2844587" cy="940385"/>
          </a:xfrm>
        </p:grpSpPr>
        <p:sp>
          <p:nvSpPr>
            <p:cNvPr id="740" name="19"/>
            <p:cNvSpPr txBox="1"/>
            <p:nvPr/>
          </p:nvSpPr>
          <p:spPr>
            <a:xfrm>
              <a:off x="9351264" y="2152223"/>
              <a:ext cx="547582" cy="63093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8" tIns="45718" rIns="45718" bIns="45718">
              <a:spAutoFit/>
            </a:bodyPr>
            <a:lstStyle>
              <a:lvl1pPr marL="0" indent="0" algn="l" defTabSz="457189">
                <a:defRPr sz="3500" b="1" cap="all">
                  <a:solidFill>
                    <a:srgbClr val="00377D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>
                <a:defRPr>
                  <a:effectLst/>
                </a:defRPr>
              </a:pPr>
              <a:r>
                <a:rPr lang="ru-RU" dirty="0">
                  <a:latin typeface="Gill Sans Nova Light" panose="020B0302020104020203" pitchFamily="34" charset="0"/>
                </a:rPr>
                <a:t>22</a:t>
              </a:r>
              <a:endParaRPr dirty="0">
                <a:latin typeface="Gill Sans Nova Light" panose="020B0302020104020203" pitchFamily="34" charset="0"/>
              </a:endParaRPr>
            </a:p>
          </p:txBody>
        </p:sp>
        <p:sp>
          <p:nvSpPr>
            <p:cNvPr id="782" name="Закругленный прямоугольник"/>
            <p:cNvSpPr/>
            <p:nvPr/>
          </p:nvSpPr>
          <p:spPr>
            <a:xfrm>
              <a:off x="9937467" y="2281220"/>
              <a:ext cx="1800352" cy="586744"/>
            </a:xfrm>
            <a:prstGeom prst="roundRect">
              <a:avLst>
                <a:gd name="adj" fmla="val 32468"/>
              </a:avLst>
            </a:prstGeom>
            <a:solidFill>
              <a:srgbClr val="FFFFFF"/>
            </a:solidFill>
            <a:ln w="38100">
              <a:solidFill>
                <a:srgbClr val="00377D"/>
              </a:solidFill>
            </a:ln>
          </p:spPr>
          <p:txBody>
            <a:bodyPr lIns="45718" tIns="45718" rIns="45718" bIns="45718" anchor="ctr"/>
            <a:lstStyle/>
            <a:p>
              <a:pPr defTabSz="1135489">
                <a:lnSpc>
                  <a:spcPct val="120000"/>
                </a:lnSpc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lang="ru-RU" sz="1300" b="1" cap="all" dirty="0">
                  <a:solidFill>
                    <a:srgbClr val="535353"/>
                  </a:solidFill>
                  <a:latin typeface="Gill Sans Nova Light" panose="020B0302020104020203" pitchFamily="34" charset="0"/>
                </a:rPr>
                <a:t>сферы деятельности</a:t>
              </a:r>
            </a:p>
          </p:txBody>
        </p:sp>
        <p:sp>
          <p:nvSpPr>
            <p:cNvPr id="784" name="Линия"/>
            <p:cNvSpPr/>
            <p:nvPr/>
          </p:nvSpPr>
          <p:spPr>
            <a:xfrm>
              <a:off x="9329477" y="2695263"/>
              <a:ext cx="598299" cy="3"/>
            </a:xfrm>
            <a:prstGeom prst="line">
              <a:avLst/>
            </a:prstGeom>
            <a:ln w="38100">
              <a:solidFill>
                <a:srgbClr val="00377D"/>
              </a:solidFill>
            </a:ln>
          </p:spPr>
          <p:txBody>
            <a:bodyPr lIns="45718" tIns="45718" rIns="45718" bIns="45718"/>
            <a:lstStyle/>
            <a:p>
              <a:endParaRPr>
                <a:latin typeface="Gill Sans Nova Light" panose="020B0302020104020203" pitchFamily="34" charset="0"/>
              </a:endParaRPr>
            </a:p>
          </p:txBody>
        </p:sp>
        <p:sp>
          <p:nvSpPr>
            <p:cNvPr id="788" name="Линия"/>
            <p:cNvSpPr/>
            <p:nvPr/>
          </p:nvSpPr>
          <p:spPr>
            <a:xfrm>
              <a:off x="8893232" y="1927579"/>
              <a:ext cx="366069" cy="722291"/>
            </a:xfrm>
            <a:prstGeom prst="line">
              <a:avLst/>
            </a:prstGeom>
            <a:ln w="38100">
              <a:solidFill>
                <a:srgbClr val="00377D"/>
              </a:solidFill>
            </a:ln>
          </p:spPr>
          <p:txBody>
            <a:bodyPr lIns="45718" tIns="45718" rIns="45718" bIns="45718"/>
            <a:lstStyle/>
            <a:p>
              <a:endParaRPr>
                <a:latin typeface="Gill Sans Nova Light" panose="020B0302020104020203" pitchFamily="34" charset="0"/>
              </a:endParaRPr>
            </a:p>
          </p:txBody>
        </p:sp>
      </p:grp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0A0E03FC-3482-4062-A3FA-795ECA1C6948}"/>
              </a:ext>
            </a:extLst>
          </p:cNvPr>
          <p:cNvSpPr/>
          <p:nvPr/>
        </p:nvSpPr>
        <p:spPr>
          <a:xfrm>
            <a:off x="8536203" y="780639"/>
            <a:ext cx="3351231" cy="307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99" dirty="0">
                <a:solidFill>
                  <a:srgbClr val="002060"/>
                </a:solidFill>
                <a:latin typeface="Gill Sans Nova Light" panose="020B0302020104020203" pitchFamily="34" charset="0"/>
              </a:rPr>
              <a:t>По состоянию </a:t>
            </a:r>
            <a:r>
              <a:rPr lang="en-US" sz="1399" dirty="0">
                <a:solidFill>
                  <a:srgbClr val="002060"/>
                </a:solidFill>
                <a:latin typeface="Gill Sans Nova Light" panose="020B0302020104020203" pitchFamily="34" charset="0"/>
              </a:rPr>
              <a:t>30</a:t>
            </a:r>
            <a:r>
              <a:rPr lang="ru-RU" sz="1399" dirty="0">
                <a:solidFill>
                  <a:srgbClr val="002060"/>
                </a:solidFill>
                <a:latin typeface="Gill Sans Nova Light" panose="020B0302020104020203" pitchFamily="34" charset="0"/>
              </a:rPr>
              <a:t> января 2019 года</a:t>
            </a:r>
          </a:p>
        </p:txBody>
      </p:sp>
      <p:sp>
        <p:nvSpPr>
          <p:cNvPr id="70" name="Кружок">
            <a:extLst>
              <a:ext uri="{FF2B5EF4-FFF2-40B4-BE49-F238E27FC236}">
                <a16:creationId xmlns:a16="http://schemas.microsoft.com/office/drawing/2014/main" id="{F824A187-AC22-43A5-9A3F-5AC4E79437E0}"/>
              </a:ext>
            </a:extLst>
          </p:cNvPr>
          <p:cNvSpPr/>
          <p:nvPr/>
        </p:nvSpPr>
        <p:spPr>
          <a:xfrm>
            <a:off x="10013197" y="4341062"/>
            <a:ext cx="106917" cy="106917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377D"/>
            </a:solidFill>
            <a:miter lim="400000"/>
          </a:ln>
        </p:spPr>
        <p:txBody>
          <a:bodyPr lIns="45718" tIns="45718" rIns="45718" bIns="45718" anchor="ctr"/>
          <a:lstStyle/>
          <a:p>
            <a:pPr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Gill Sans Nova Light" panose="020B0302020104020203" pitchFamily="34" charset="0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EECD46A9-5198-4F4D-AE24-8E126340AF23}"/>
              </a:ext>
            </a:extLst>
          </p:cNvPr>
          <p:cNvGrpSpPr/>
          <p:nvPr/>
        </p:nvGrpSpPr>
        <p:grpSpPr>
          <a:xfrm>
            <a:off x="8749490" y="1989542"/>
            <a:ext cx="3086053" cy="1815456"/>
            <a:chOff x="8775910" y="1870235"/>
            <a:chExt cx="3023048" cy="1934786"/>
          </a:xfrm>
        </p:grpSpPr>
        <p:sp>
          <p:nvSpPr>
            <p:cNvPr id="738" name="361"/>
            <p:cNvSpPr txBox="1"/>
            <p:nvPr/>
          </p:nvSpPr>
          <p:spPr>
            <a:xfrm>
              <a:off x="8837114" y="3085612"/>
              <a:ext cx="749960" cy="67241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8" tIns="45718" rIns="45718" bIns="45718">
              <a:spAutoFit/>
            </a:bodyPr>
            <a:lstStyle>
              <a:lvl1pPr marL="0" indent="0" algn="l" defTabSz="457189">
                <a:defRPr sz="3500" b="1" cap="all">
                  <a:solidFill>
                    <a:srgbClr val="00377D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>
                <a:defRPr>
                  <a:effectLst/>
                </a:defRPr>
              </a:pPr>
              <a:r>
                <a:rPr lang="ru-RU" dirty="0">
                  <a:latin typeface="Gill Sans Nova Light" panose="020B0302020104020203" pitchFamily="34" charset="0"/>
                </a:rPr>
                <a:t>675</a:t>
              </a:r>
              <a:endParaRPr dirty="0">
                <a:latin typeface="Gill Sans Nova Light" panose="020B0302020104020203" pitchFamily="34" charset="0"/>
              </a:endParaRPr>
            </a:p>
          </p:txBody>
        </p:sp>
        <p:sp>
          <p:nvSpPr>
            <p:cNvPr id="741" name="Линия"/>
            <p:cNvSpPr/>
            <p:nvPr/>
          </p:nvSpPr>
          <p:spPr>
            <a:xfrm>
              <a:off x="8775910" y="1870235"/>
              <a:ext cx="3" cy="1698815"/>
            </a:xfrm>
            <a:prstGeom prst="line">
              <a:avLst/>
            </a:prstGeom>
            <a:ln w="38100">
              <a:solidFill>
                <a:srgbClr val="00377D"/>
              </a:solidFill>
            </a:ln>
          </p:spPr>
          <p:txBody>
            <a:bodyPr lIns="45718" tIns="45718" rIns="45718" bIns="45718"/>
            <a:lstStyle/>
            <a:p>
              <a:endParaRPr>
                <a:latin typeface="Gill Sans Nova Light" panose="020B0302020104020203" pitchFamily="34" charset="0"/>
              </a:endParaRPr>
            </a:p>
          </p:txBody>
        </p:sp>
        <p:sp>
          <p:nvSpPr>
            <p:cNvPr id="742" name="Закругленный прямоугольник"/>
            <p:cNvSpPr/>
            <p:nvPr/>
          </p:nvSpPr>
          <p:spPr>
            <a:xfrm>
              <a:off x="9603264" y="3218277"/>
              <a:ext cx="2195694" cy="586744"/>
            </a:xfrm>
            <a:prstGeom prst="roundRect">
              <a:avLst>
                <a:gd name="adj" fmla="val 32468"/>
              </a:avLst>
            </a:prstGeom>
            <a:solidFill>
              <a:srgbClr val="FFFFFF"/>
            </a:solidFill>
            <a:ln w="38100">
              <a:solidFill>
                <a:srgbClr val="00377D"/>
              </a:solidFill>
            </a:ln>
          </p:spPr>
          <p:txBody>
            <a:bodyPr lIns="45718" tIns="45718" rIns="45718" bIns="45718" anchor="ctr"/>
            <a:lstStyle/>
            <a:p>
              <a:pPr defTabSz="1135489">
                <a:lnSpc>
                  <a:spcPct val="120000"/>
                </a:lnSpc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lang="ru-RU" sz="1300" b="1" cap="all" dirty="0">
                  <a:solidFill>
                    <a:srgbClr val="535353"/>
                  </a:solidFill>
                  <a:latin typeface="Gill Sans Nova Light" panose="020B0302020104020203" pitchFamily="34" charset="0"/>
                </a:rPr>
                <a:t>экзаменационных центров</a:t>
              </a:r>
            </a:p>
          </p:txBody>
        </p:sp>
        <p:sp>
          <p:nvSpPr>
            <p:cNvPr id="744" name="Линия"/>
            <p:cNvSpPr/>
            <p:nvPr/>
          </p:nvSpPr>
          <p:spPr>
            <a:xfrm>
              <a:off x="8843105" y="3632320"/>
              <a:ext cx="750465" cy="4"/>
            </a:xfrm>
            <a:prstGeom prst="line">
              <a:avLst/>
            </a:prstGeom>
            <a:ln w="38100">
              <a:solidFill>
                <a:srgbClr val="00377D"/>
              </a:solidFill>
            </a:ln>
          </p:spPr>
          <p:txBody>
            <a:bodyPr lIns="45718" tIns="45718" rIns="45718" bIns="45718"/>
            <a:lstStyle/>
            <a:p>
              <a:endParaRPr>
                <a:latin typeface="Gill Sans Nova Light" panose="020B0302020104020203" pitchFamily="34" charset="0"/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4244299-9CD6-493D-BD8F-1AEB4473DBD8}"/>
              </a:ext>
            </a:extLst>
          </p:cNvPr>
          <p:cNvGrpSpPr/>
          <p:nvPr/>
        </p:nvGrpSpPr>
        <p:grpSpPr>
          <a:xfrm>
            <a:off x="10072802" y="3805020"/>
            <a:ext cx="1814632" cy="882872"/>
            <a:chOff x="10068040" y="3805020"/>
            <a:chExt cx="1814632" cy="882872"/>
          </a:xfrm>
        </p:grpSpPr>
        <p:sp>
          <p:nvSpPr>
            <p:cNvPr id="68" name="Линия">
              <a:extLst>
                <a:ext uri="{FF2B5EF4-FFF2-40B4-BE49-F238E27FC236}">
                  <a16:creationId xmlns:a16="http://schemas.microsoft.com/office/drawing/2014/main" id="{4135CCF3-855C-4F0C-948E-5A7F04DB6CAC}"/>
                </a:ext>
              </a:extLst>
            </p:cNvPr>
            <p:cNvSpPr/>
            <p:nvPr/>
          </p:nvSpPr>
          <p:spPr>
            <a:xfrm flipV="1">
              <a:off x="10090312" y="4362097"/>
              <a:ext cx="672315" cy="2"/>
            </a:xfrm>
            <a:prstGeom prst="line">
              <a:avLst/>
            </a:prstGeom>
            <a:ln w="38100">
              <a:solidFill>
                <a:srgbClr val="00377D"/>
              </a:solidFill>
            </a:ln>
          </p:spPr>
          <p:txBody>
            <a:bodyPr lIns="45718" tIns="45718" rIns="45718" bIns="45718"/>
            <a:lstStyle/>
            <a:p>
              <a:endParaRPr>
                <a:latin typeface="Gill Sans Nova Light" panose="020B0302020104020203" pitchFamily="34" charset="0"/>
              </a:endParaRPr>
            </a:p>
          </p:txBody>
        </p: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CFA2EFDF-9015-498D-B4CD-DE6343DC8884}"/>
                </a:ext>
              </a:extLst>
            </p:cNvPr>
            <p:cNvGrpSpPr/>
            <p:nvPr/>
          </p:nvGrpSpPr>
          <p:grpSpPr>
            <a:xfrm>
              <a:off x="10068040" y="3805020"/>
              <a:ext cx="1814632" cy="882872"/>
              <a:chOff x="10068040" y="3805020"/>
              <a:chExt cx="1814632" cy="882872"/>
            </a:xfrm>
          </p:grpSpPr>
          <p:sp>
            <p:nvSpPr>
              <p:cNvPr id="66" name="Закругленный прямоугольник">
                <a:extLst>
                  <a:ext uri="{FF2B5EF4-FFF2-40B4-BE49-F238E27FC236}">
                    <a16:creationId xmlns:a16="http://schemas.microsoft.com/office/drawing/2014/main" id="{F62F52A7-55BB-4B5F-845D-A8C29FE93751}"/>
                  </a:ext>
                </a:extLst>
              </p:cNvPr>
              <p:cNvSpPr/>
              <p:nvPr/>
            </p:nvSpPr>
            <p:spPr>
              <a:xfrm>
                <a:off x="10762627" y="4101148"/>
                <a:ext cx="1120045" cy="586744"/>
              </a:xfrm>
              <a:prstGeom prst="roundRect">
                <a:avLst>
                  <a:gd name="adj" fmla="val 32468"/>
                </a:avLst>
              </a:prstGeom>
              <a:solidFill>
                <a:srgbClr val="FFFFFF"/>
              </a:solidFill>
              <a:ln w="38100">
                <a:solidFill>
                  <a:srgbClr val="00377D"/>
                </a:solidFill>
              </a:ln>
            </p:spPr>
            <p:txBody>
              <a:bodyPr lIns="45718" tIns="45718" rIns="45718" bIns="45718" anchor="ctr"/>
              <a:lstStyle/>
              <a:p>
                <a:pPr defTabSz="1135489">
                  <a:lnSpc>
                    <a:spcPct val="120000"/>
                  </a:lnSpc>
                  <a:defRPr sz="1800">
                    <a:solidFill>
                      <a:srgbClr val="FFFFFF"/>
                    </a:solidFill>
                    <a:effectLst/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rPr lang="ru-RU" sz="1300" b="1" cap="all" dirty="0">
                    <a:solidFill>
                      <a:srgbClr val="535353"/>
                    </a:solidFill>
                    <a:latin typeface="Gill Sans Nova Light" panose="020B0302020104020203" pitchFamily="34" charset="0"/>
                    <a:sym typeface="Gill Sans"/>
                  </a:rPr>
                  <a:t>регионов</a:t>
                </a:r>
                <a:endParaRPr sz="1300" b="1" cap="all" dirty="0">
                  <a:solidFill>
                    <a:srgbClr val="535353"/>
                  </a:solidFill>
                  <a:latin typeface="Gill Sans Nova Light" panose="020B0302020104020203" pitchFamily="34" charset="0"/>
                  <a:sym typeface="Gill Sans"/>
                </a:endParaRPr>
              </a:p>
            </p:txBody>
          </p:sp>
          <p:sp>
            <p:nvSpPr>
              <p:cNvPr id="69" name="Линия">
                <a:extLst>
                  <a:ext uri="{FF2B5EF4-FFF2-40B4-BE49-F238E27FC236}">
                    <a16:creationId xmlns:a16="http://schemas.microsoft.com/office/drawing/2014/main" id="{75728772-423A-49E2-82A8-E646513795A9}"/>
                  </a:ext>
                </a:extLst>
              </p:cNvPr>
              <p:cNvSpPr/>
              <p:nvPr/>
            </p:nvSpPr>
            <p:spPr>
              <a:xfrm>
                <a:off x="10068040" y="3805020"/>
                <a:ext cx="22272" cy="557077"/>
              </a:xfrm>
              <a:prstGeom prst="line">
                <a:avLst/>
              </a:prstGeom>
              <a:ln w="38100">
                <a:solidFill>
                  <a:srgbClr val="00377D"/>
                </a:solidFill>
              </a:ln>
            </p:spPr>
            <p:txBody>
              <a:bodyPr lIns="45718" tIns="45718" rIns="45718" bIns="45718"/>
              <a:lstStyle/>
              <a:p>
                <a:endParaRPr>
                  <a:latin typeface="Gill Sans Nova Light" panose="020B0302020104020203" pitchFamily="34" charset="0"/>
                </a:endParaRPr>
              </a:p>
            </p:txBody>
          </p:sp>
          <p:sp>
            <p:nvSpPr>
              <p:cNvPr id="71" name="58">
                <a:extLst>
                  <a:ext uri="{FF2B5EF4-FFF2-40B4-BE49-F238E27FC236}">
                    <a16:creationId xmlns:a16="http://schemas.microsoft.com/office/drawing/2014/main" id="{F573C0AB-C2B4-4902-810F-EFA723ADD7F2}"/>
                  </a:ext>
                </a:extLst>
              </p:cNvPr>
              <p:cNvSpPr txBox="1"/>
              <p:nvPr/>
            </p:nvSpPr>
            <p:spPr>
              <a:xfrm>
                <a:off x="10175872" y="3805020"/>
                <a:ext cx="547582" cy="63093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8" tIns="45718" rIns="45718" bIns="45718">
                <a:spAutoFit/>
              </a:bodyPr>
              <a:lstStyle>
                <a:lvl1pPr marL="0" indent="0" algn="l" defTabSz="457189">
                  <a:defRPr sz="3500" b="1" cap="all">
                    <a:solidFill>
                      <a:srgbClr val="00377D"/>
                    </a:solidFill>
                    <a:latin typeface="+mj-lt"/>
                    <a:ea typeface="+mj-ea"/>
                    <a:cs typeface="+mj-cs"/>
                    <a:sym typeface="Calibri"/>
                  </a:defRPr>
                </a:lvl1pPr>
              </a:lstStyle>
              <a:p>
                <a:pPr>
                  <a:defRPr>
                    <a:effectLst/>
                  </a:defRPr>
                </a:pPr>
                <a:r>
                  <a:rPr lang="ru-RU" dirty="0">
                    <a:latin typeface="Gill Sans Nova Light" panose="020B0302020104020203" pitchFamily="34" charset="0"/>
                  </a:rPr>
                  <a:t>68</a:t>
                </a:r>
                <a:endParaRPr dirty="0">
                  <a:latin typeface="Gill Sans Nova Light" panose="020B0302020104020203" pitchFamily="34" charset="0"/>
                </a:endParaRPr>
              </a:p>
            </p:txBody>
          </p:sp>
        </p:grpSp>
      </p:grpSp>
      <p:sp>
        <p:nvSpPr>
          <p:cNvPr id="65" name="Кружок">
            <a:extLst>
              <a:ext uri="{FF2B5EF4-FFF2-40B4-BE49-F238E27FC236}">
                <a16:creationId xmlns:a16="http://schemas.microsoft.com/office/drawing/2014/main" id="{2BAAC715-0053-4FF5-8EDA-17F97435B362}"/>
              </a:ext>
            </a:extLst>
          </p:cNvPr>
          <p:cNvSpPr/>
          <p:nvPr/>
        </p:nvSpPr>
        <p:spPr>
          <a:xfrm>
            <a:off x="483033" y="2843772"/>
            <a:ext cx="106917" cy="106917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377D"/>
            </a:solidFill>
            <a:miter lim="400000"/>
          </a:ln>
        </p:spPr>
        <p:txBody>
          <a:bodyPr lIns="45718" tIns="45718" rIns="45718" bIns="45718" anchor="ctr"/>
          <a:lstStyle/>
          <a:p>
            <a:pPr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Gill Sans Nova Light" panose="020B0302020104020203" pitchFamily="34" charset="0"/>
            </a:endParaRPr>
          </a:p>
        </p:txBody>
      </p: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CB424AEC-25BD-4A69-A1AF-830BBB94EEE2}"/>
              </a:ext>
            </a:extLst>
          </p:cNvPr>
          <p:cNvGrpSpPr/>
          <p:nvPr/>
        </p:nvGrpSpPr>
        <p:grpSpPr>
          <a:xfrm>
            <a:off x="449418" y="2177886"/>
            <a:ext cx="4001366" cy="926720"/>
            <a:chOff x="467745" y="2506058"/>
            <a:chExt cx="4001366" cy="926720"/>
          </a:xfrm>
        </p:grpSpPr>
        <p:sp>
          <p:nvSpPr>
            <p:cNvPr id="72" name="1373">
              <a:extLst>
                <a:ext uri="{FF2B5EF4-FFF2-40B4-BE49-F238E27FC236}">
                  <a16:creationId xmlns:a16="http://schemas.microsoft.com/office/drawing/2014/main" id="{7D0EC53E-0458-469A-9A09-7C1E99A5A82C}"/>
                </a:ext>
              </a:extLst>
            </p:cNvPr>
            <p:cNvSpPr txBox="1"/>
            <p:nvPr/>
          </p:nvSpPr>
          <p:spPr>
            <a:xfrm>
              <a:off x="467745" y="2506058"/>
              <a:ext cx="1972652" cy="78482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8" tIns="45718" rIns="45718" bIns="45718">
              <a:spAutoFit/>
            </a:bodyPr>
            <a:lstStyle>
              <a:lvl1pPr marL="0" indent="0" algn="l" defTabSz="457189">
                <a:defRPr sz="4500" b="1" cap="all">
                  <a:solidFill>
                    <a:srgbClr val="00377D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>
                <a:defRPr>
                  <a:effectLst/>
                </a:defRPr>
              </a:pPr>
              <a:r>
                <a:rPr lang="ru-RU" dirty="0">
                  <a:latin typeface="Gill Sans Nova Light" panose="020B0302020104020203" pitchFamily="34" charset="0"/>
                </a:rPr>
                <a:t>172 932</a:t>
              </a:r>
              <a:endParaRPr dirty="0">
                <a:latin typeface="Gill Sans Nova Light" panose="020B0302020104020203" pitchFamily="34" charset="0"/>
              </a:endParaRPr>
            </a:p>
          </p:txBody>
        </p:sp>
        <p:sp>
          <p:nvSpPr>
            <p:cNvPr id="73" name="Закругленный прямоугольник">
              <a:extLst>
                <a:ext uri="{FF2B5EF4-FFF2-40B4-BE49-F238E27FC236}">
                  <a16:creationId xmlns:a16="http://schemas.microsoft.com/office/drawing/2014/main" id="{E5554CF0-0CA4-49CE-923C-6E1D0B22B099}"/>
                </a:ext>
              </a:extLst>
            </p:cNvPr>
            <p:cNvSpPr/>
            <p:nvPr/>
          </p:nvSpPr>
          <p:spPr>
            <a:xfrm>
              <a:off x="2455372" y="2636614"/>
              <a:ext cx="2013739" cy="796164"/>
            </a:xfrm>
            <a:prstGeom prst="roundRect">
              <a:avLst>
                <a:gd name="adj" fmla="val 23927"/>
              </a:avLst>
            </a:prstGeom>
            <a:solidFill>
              <a:srgbClr val="FFFFFF"/>
            </a:solidFill>
            <a:ln w="38100">
              <a:solidFill>
                <a:srgbClr val="00377D"/>
              </a:solidFill>
            </a:ln>
          </p:spPr>
          <p:txBody>
            <a:bodyPr lIns="45718" tIns="45718" rIns="45718" bIns="45718" anchor="ctr"/>
            <a:lstStyle/>
            <a:p>
              <a:pPr defTabSz="1135489">
                <a:lnSpc>
                  <a:spcPct val="120000"/>
                </a:lnSpc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lang="ru-RU" sz="1500" b="1" cap="all" dirty="0">
                  <a:solidFill>
                    <a:srgbClr val="535353"/>
                  </a:solidFill>
                  <a:latin typeface="Gill Sans Nova Light" panose="020B0302020104020203" pitchFamily="34" charset="0"/>
                </a:rPr>
                <a:t>Число посетителей сайта</a:t>
              </a:r>
              <a:endParaRPr lang="ru-RU" sz="1500" b="1" cap="all" dirty="0">
                <a:solidFill>
                  <a:srgbClr val="535353"/>
                </a:solidFill>
                <a:latin typeface="Gill Sans Nova Light" panose="020B0302020104020203" pitchFamily="34" charset="0"/>
                <a:sym typeface="Gill Sans"/>
              </a:endParaRPr>
            </a:p>
          </p:txBody>
        </p:sp>
        <p:sp>
          <p:nvSpPr>
            <p:cNvPr id="74" name="Линия">
              <a:extLst>
                <a:ext uri="{FF2B5EF4-FFF2-40B4-BE49-F238E27FC236}">
                  <a16:creationId xmlns:a16="http://schemas.microsoft.com/office/drawing/2014/main" id="{6CB55B24-BED5-4E07-BD42-59D120AD345A}"/>
                </a:ext>
              </a:extLst>
            </p:cNvPr>
            <p:cNvSpPr/>
            <p:nvPr/>
          </p:nvSpPr>
          <p:spPr>
            <a:xfrm flipV="1">
              <a:off x="602851" y="3221831"/>
              <a:ext cx="1790044" cy="3"/>
            </a:xfrm>
            <a:prstGeom prst="line">
              <a:avLst/>
            </a:prstGeom>
            <a:ln w="38100">
              <a:solidFill>
                <a:srgbClr val="00377D"/>
              </a:solidFill>
            </a:ln>
          </p:spPr>
          <p:txBody>
            <a:bodyPr lIns="45718" tIns="45718" rIns="45718" bIns="45718"/>
            <a:lstStyle/>
            <a:p>
              <a:endParaRPr>
                <a:latin typeface="Gill Sans Nova Light" panose="020B0302020104020203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7FA56D78-8725-4C62-8282-97E889659E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877733"/>
              </p:ext>
            </p:extLst>
          </p:nvPr>
        </p:nvGraphicFramePr>
        <p:xfrm>
          <a:off x="351329" y="909993"/>
          <a:ext cx="5924551" cy="360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7" name="Название 1"/>
          <p:cNvSpPr txBox="1">
            <a:spLocks/>
          </p:cNvSpPr>
          <p:nvPr/>
        </p:nvSpPr>
        <p:spPr bwMode="auto">
          <a:xfrm>
            <a:off x="914400" y="6211888"/>
            <a:ext cx="103600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ncetta Serif Pro Regular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C88CEE-2529-46BA-9BA3-C1F0FA946DFA}"/>
              </a:ext>
            </a:extLst>
          </p:cNvPr>
          <p:cNvSpPr txBox="1"/>
          <p:nvPr/>
        </p:nvSpPr>
        <p:spPr>
          <a:xfrm>
            <a:off x="1179871" y="159005"/>
            <a:ext cx="7590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 Light" panose="020B0604020202020204" pitchFamily="34" charset="0"/>
                <a:ea typeface="+mn-ea"/>
                <a:cs typeface="Arial" panose="020B0604020202020204" pitchFamily="34" charset="0"/>
              </a:rPr>
              <a:t>Центры оценки квалификаций и экзаменационные центры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28DF48-A472-450E-B1BE-5C021E87495B}"/>
              </a:ext>
            </a:extLst>
          </p:cNvPr>
          <p:cNvSpPr txBox="1"/>
          <p:nvPr/>
        </p:nvSpPr>
        <p:spPr>
          <a:xfrm>
            <a:off x="351329" y="4682874"/>
            <a:ext cx="6236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604020202020204" pitchFamily="34" charset="0"/>
                <a:ea typeface="+mn-ea"/>
                <a:cs typeface="Arial" panose="020B0604020202020204" pitchFamily="34" charset="0"/>
              </a:rPr>
              <a:t>Наибольшее количество ЦОК создано СПК в лифтовой отрасли, сфере подъемных сооружений и вертикального транспорта (53), СПК в строительстве (50), СПК в жилищно-коммунальном хозяйстве (50), СПК в области сварки (45), СПК финансового рынка (36), СПК офисных специалистов и вспомогательных административных работников (34).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4DA464-7A8A-4CB7-AFFF-3971B1A3F6C8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4314" y="829240"/>
            <a:ext cx="5577786" cy="311745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A8A8088-ED73-41AB-B221-FC6F524D5EC3}"/>
              </a:ext>
            </a:extLst>
          </p:cNvPr>
          <p:cNvSpPr/>
          <p:nvPr/>
        </p:nvSpPr>
        <p:spPr>
          <a:xfrm>
            <a:off x="7288103" y="1169096"/>
            <a:ext cx="31181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6600"/>
                </a:solidFill>
                <a:latin typeface="Gill Sans Nova Light" panose="020B0604020202020204" pitchFamily="34" charset="0"/>
              </a:rPr>
              <a:t>субъектов Российской Федерации 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CBDE64BF-5111-4318-8A4F-7AB2514D2288}"/>
              </a:ext>
            </a:extLst>
          </p:cNvPr>
          <p:cNvSpPr/>
          <p:nvPr/>
        </p:nvSpPr>
        <p:spPr>
          <a:xfrm>
            <a:off x="6382537" y="1021561"/>
            <a:ext cx="866237" cy="633624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6600"/>
                </a:solidFill>
              </a:rPr>
              <a:t>68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E200E76-A904-4FEB-BA59-6F90804844B3}"/>
              </a:ext>
            </a:extLst>
          </p:cNvPr>
          <p:cNvSpPr/>
          <p:nvPr/>
        </p:nvSpPr>
        <p:spPr>
          <a:xfrm>
            <a:off x="5994511" y="3615736"/>
            <a:ext cx="679924" cy="633624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6600"/>
                </a:solidFill>
              </a:rPr>
              <a:t>8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B2DA91E-9314-472F-A08B-2ACC670CC192}"/>
              </a:ext>
            </a:extLst>
          </p:cNvPr>
          <p:cNvSpPr/>
          <p:nvPr/>
        </p:nvSpPr>
        <p:spPr>
          <a:xfrm>
            <a:off x="6740995" y="3791703"/>
            <a:ext cx="20136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6600"/>
                </a:solidFill>
                <a:latin typeface="Gill Sans Nova Light" panose="020B0604020202020204" pitchFamily="34" charset="0"/>
              </a:rPr>
              <a:t>Федеральных округов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03748CB-A586-4F2A-BF26-AE7E8BCEB3E9}"/>
              </a:ext>
            </a:extLst>
          </p:cNvPr>
          <p:cNvSpPr/>
          <p:nvPr/>
        </p:nvSpPr>
        <p:spPr>
          <a:xfrm>
            <a:off x="6892412" y="4620000"/>
            <a:ext cx="47484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Gill Sans Nova Light" panose="020B0604020202020204" pitchFamily="34" charset="0"/>
              </a:rPr>
              <a:t>Наибольшее количество площадок создано в Москве (97 от 19 СПК), Санкт-Петербурге (43 от 12 СПК), Московской области (34 от 8 СПК), Свердловской области (31 от 12 СПК), Республике Башкортостан (24 от 12 СПК).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022548-7760-441D-9BBA-B82F2B891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C73DEF-B717-4345-BB42-9F861A3BDD5D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C94B467A-221C-4A57-924D-6484C28E70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1546257"/>
              </p:ext>
            </p:extLst>
          </p:nvPr>
        </p:nvGraphicFramePr>
        <p:xfrm>
          <a:off x="6924533" y="707923"/>
          <a:ext cx="4234375" cy="2970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0A25993-1343-444C-B4DD-95FEFA6D242C}"/>
              </a:ext>
            </a:extLst>
          </p:cNvPr>
          <p:cNvCxnSpPr>
            <a:cxnSpLocks/>
          </p:cNvCxnSpPr>
          <p:nvPr/>
        </p:nvCxnSpPr>
        <p:spPr>
          <a:xfrm>
            <a:off x="9834620" y="1917577"/>
            <a:ext cx="827462" cy="1631868"/>
          </a:xfrm>
          <a:prstGeom prst="line">
            <a:avLst/>
          </a:prstGeom>
          <a:ln w="19050"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09FA206-1EB9-4D57-88AA-7FEAED2B0A4A}"/>
              </a:ext>
            </a:extLst>
          </p:cNvPr>
          <p:cNvCxnSpPr>
            <a:cxnSpLocks/>
          </p:cNvCxnSpPr>
          <p:nvPr/>
        </p:nvCxnSpPr>
        <p:spPr>
          <a:xfrm>
            <a:off x="7581530" y="3107184"/>
            <a:ext cx="1580225" cy="1580226"/>
          </a:xfrm>
          <a:prstGeom prst="line">
            <a:avLst/>
          </a:prstGeom>
          <a:ln w="19050"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A78FF16A-694B-4400-8E78-4924BF33C2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940595"/>
              </p:ext>
            </p:extLst>
          </p:nvPr>
        </p:nvGraphicFramePr>
        <p:xfrm>
          <a:off x="8158142" y="2679634"/>
          <a:ext cx="4133415" cy="2817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C1551B7-59C6-4C97-AE92-7ABA6495462A}"/>
              </a:ext>
            </a:extLst>
          </p:cNvPr>
          <p:cNvSpPr txBox="1"/>
          <p:nvPr/>
        </p:nvSpPr>
        <p:spPr>
          <a:xfrm>
            <a:off x="1179871" y="159005"/>
            <a:ext cx="7590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 Light" panose="020B0604020202020204" pitchFamily="34" charset="0"/>
                <a:ea typeface="+mn-ea"/>
                <a:cs typeface="Arial" panose="020B0604020202020204" pitchFamily="34" charset="0"/>
              </a:rPr>
              <a:t>Наименования квалификаций и требования к квалификации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2C16EBAE-EC58-4F7C-8FEA-29D811783E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0274941"/>
              </p:ext>
            </p:extLst>
          </p:nvPr>
        </p:nvGraphicFramePr>
        <p:xfrm>
          <a:off x="331129" y="1010605"/>
          <a:ext cx="3903246" cy="2538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6FC0613-A99D-498C-BDBF-0D786C87643B}"/>
              </a:ext>
            </a:extLst>
          </p:cNvPr>
          <p:cNvSpPr txBox="1"/>
          <p:nvPr/>
        </p:nvSpPr>
        <p:spPr>
          <a:xfrm>
            <a:off x="461554" y="3962594"/>
            <a:ext cx="36333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604020202020204" pitchFamily="34" charset="0"/>
                <a:ea typeface="+mn-ea"/>
                <a:cs typeface="Arial" panose="020B0604020202020204" pitchFamily="34" charset="0"/>
              </a:rPr>
              <a:t>Разработка </a:t>
            </a: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604020202020204" pitchFamily="34" charset="0"/>
                <a:ea typeface="+mn-ea"/>
                <a:cs typeface="Arial" panose="020B0604020202020204" pitchFamily="34" charset="0"/>
              </a:rPr>
              <a:t>1699</a:t>
            </a:r>
            <a:r>
              <a: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604020202020204" pitchFamily="34" charset="0"/>
                <a:ea typeface="+mn-ea"/>
                <a:cs typeface="Arial" panose="020B0604020202020204" pitchFamily="34" charset="0"/>
              </a:rPr>
              <a:t>квалификаций осуществлялась 2</a:t>
            </a:r>
            <a:r>
              <a: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kumimoji="1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604020202020204" pitchFamily="34" charset="0"/>
                <a:ea typeface="+mn-ea"/>
                <a:cs typeface="Arial" panose="020B0604020202020204" pitchFamily="34" charset="0"/>
              </a:rPr>
              <a:t> СПК </a:t>
            </a: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Nova Light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604020202020204" pitchFamily="34" charset="0"/>
                <a:ea typeface="+mn-ea"/>
                <a:cs typeface="Arial" panose="020B0604020202020204" pitchFamily="34" charset="0"/>
              </a:rPr>
              <a:t>по </a:t>
            </a:r>
            <a:r>
              <a:rPr kumimoji="1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604020202020204" pitchFamily="34" charset="0"/>
                <a:ea typeface="+mn-ea"/>
                <a:cs typeface="Arial" panose="020B0604020202020204" pitchFamily="34" charset="0"/>
              </a:rPr>
              <a:t>37</a:t>
            </a:r>
            <a:r>
              <a:rPr kumimoji="1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604020202020204" pitchFamily="34" charset="0"/>
                <a:ea typeface="+mn-ea"/>
                <a:cs typeface="Arial" panose="020B0604020202020204" pitchFamily="34" charset="0"/>
              </a:rPr>
              <a:t>профессиональным стандартам</a:t>
            </a:r>
            <a:r>
              <a:rPr lang="ru-RU" dirty="0">
                <a:solidFill>
                  <a:srgbClr val="002060"/>
                </a:solidFill>
                <a:latin typeface="Gill Sans Nova Light" panose="020B0604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Gill Sans Nova Light" panose="020B0604020202020204" pitchFamily="34" charset="0"/>
              </a:rPr>
              <a:t>(</a:t>
            </a:r>
            <a:r>
              <a:rPr kumimoji="1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1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604020202020204" pitchFamily="34" charset="0"/>
                <a:ea typeface="+mn-ea"/>
                <a:cs typeface="Arial" panose="020B0604020202020204" pitchFamily="34" charset="0"/>
              </a:rPr>
              <a:t>% всех утвержденных в России профессиональных стандартов (12</a:t>
            </a:r>
            <a:r>
              <a: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604020202020204" pitchFamily="34" charset="0"/>
                <a:ea typeface="+mn-ea"/>
                <a:cs typeface="Arial" panose="020B0604020202020204" pitchFamily="34" charset="0"/>
              </a:rPr>
              <a:t>21</a:t>
            </a:r>
            <a:r>
              <a:rPr kumimoji="1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kumimoji="1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3D4D2F-EE9C-48D4-963A-6A02351154E3}"/>
              </a:ext>
            </a:extLst>
          </p:cNvPr>
          <p:cNvSpPr txBox="1"/>
          <p:nvPr/>
        </p:nvSpPr>
        <p:spPr>
          <a:xfrm>
            <a:off x="5267900" y="4911210"/>
            <a:ext cx="6207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604020202020204" pitchFamily="34" charset="0"/>
                <a:ea typeface="+mn-ea"/>
                <a:cs typeface="Arial" panose="020B0604020202020204" pitchFamily="34" charset="0"/>
              </a:rPr>
              <a:t>По </a:t>
            </a:r>
            <a:r>
              <a:rPr kumimoji="1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604020202020204" pitchFamily="34" charset="0"/>
                <a:ea typeface="+mn-ea"/>
                <a:cs typeface="Arial" panose="020B0604020202020204" pitchFamily="34" charset="0"/>
              </a:rPr>
              <a:t>923</a:t>
            </a:r>
            <a:r>
              <a:rPr kumimoji="1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604020202020204" pitchFamily="34" charset="0"/>
                <a:ea typeface="+mn-ea"/>
                <a:cs typeface="Arial" panose="020B0604020202020204" pitchFamily="34" charset="0"/>
              </a:rPr>
              <a:t> квалификациям из 1699 (54%) были наделены полномочиями 325 ЦОК, при этом профессиональные экзамены были проведены по </a:t>
            </a:r>
            <a:r>
              <a:rPr kumimoji="1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604020202020204" pitchFamily="34" charset="0"/>
                <a:ea typeface="+mn-ea"/>
                <a:cs typeface="Arial" panose="020B0604020202020204" pitchFamily="34" charset="0"/>
              </a:rPr>
              <a:t>290</a:t>
            </a:r>
            <a:r>
              <a:rPr kumimoji="1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604020202020204" pitchFamily="34" charset="0"/>
                <a:ea typeface="+mn-ea"/>
                <a:cs typeface="Arial" panose="020B0604020202020204" pitchFamily="34" charset="0"/>
              </a:rPr>
              <a:t> квалификациям (</a:t>
            </a:r>
            <a:r>
              <a:rPr kumimoji="1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Nova Light" panose="020B0604020202020204" pitchFamily="34" charset="0"/>
                <a:ea typeface="+mn-ea"/>
                <a:cs typeface="Arial" panose="020B0604020202020204" pitchFamily="34" charset="0"/>
              </a:rPr>
              <a:t>17% </a:t>
            </a:r>
            <a:r>
              <a:rPr kumimoji="1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604020202020204" pitchFamily="34" charset="0"/>
                <a:ea typeface="+mn-ea"/>
                <a:cs typeface="Arial" panose="020B0604020202020204" pitchFamily="34" charset="0"/>
              </a:rPr>
              <a:t>от 1699, </a:t>
            </a:r>
            <a:r>
              <a:rPr kumimoji="1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Nova Light" panose="020B0604020202020204" pitchFamily="34" charset="0"/>
                <a:ea typeface="+mn-ea"/>
                <a:cs typeface="Arial" panose="020B0604020202020204" pitchFamily="34" charset="0"/>
              </a:rPr>
              <a:t>31%</a:t>
            </a:r>
            <a:r>
              <a:rPr kumimoji="1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604020202020204" pitchFamily="34" charset="0"/>
                <a:ea typeface="+mn-ea"/>
                <a:cs typeface="Arial" panose="020B0604020202020204" pitchFamily="34" charset="0"/>
              </a:rPr>
              <a:t> от 923), охватывающим 128 профессиональных стандартов (10% от 1221, 2</a:t>
            </a: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1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604020202020204" pitchFamily="34" charset="0"/>
                <a:ea typeface="+mn-ea"/>
                <a:cs typeface="Arial" panose="020B0604020202020204" pitchFamily="34" charset="0"/>
              </a:rPr>
              <a:t>% от 5</a:t>
            </a: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604020202020204" pitchFamily="34" charset="0"/>
                <a:ea typeface="+mn-ea"/>
                <a:cs typeface="Arial" panose="020B0604020202020204" pitchFamily="34" charset="0"/>
              </a:rPr>
              <a:t>37</a:t>
            </a:r>
            <a:r>
              <a:rPr kumimoji="1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604020202020204" pitchFamily="34" charset="0"/>
                <a:ea typeface="+mn-ea"/>
                <a:cs typeface="Arial" panose="020B0604020202020204" pitchFamily="34" charset="0"/>
              </a:rPr>
              <a:t>).  </a:t>
            </a: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90A7DCFC-8580-4A86-BC2B-AA8F8A9F5F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5417912"/>
              </p:ext>
            </p:extLst>
          </p:nvPr>
        </p:nvGraphicFramePr>
        <p:xfrm>
          <a:off x="4070686" y="1820123"/>
          <a:ext cx="3300159" cy="2077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CA084695-35F2-46C7-80FE-A14862BA954F}"/>
              </a:ext>
            </a:extLst>
          </p:cNvPr>
          <p:cNvSpPr txBox="1"/>
          <p:nvPr/>
        </p:nvSpPr>
        <p:spPr>
          <a:xfrm>
            <a:off x="4369131" y="3897297"/>
            <a:ext cx="2954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604020202020204" pitchFamily="34" charset="0"/>
                <a:ea typeface="+mn-ea"/>
                <a:cs typeface="Arial" panose="020B0604020202020204" pitchFamily="34" charset="0"/>
              </a:rPr>
              <a:t>95% утвержденных квалификаций относятся к уровням квалификации с 3 по </a:t>
            </a:r>
            <a:r>
              <a:rPr lang="ru-RU" sz="1600" dirty="0">
                <a:solidFill>
                  <a:srgbClr val="002060"/>
                </a:solidFill>
                <a:latin typeface="Gill Sans Nova Light" panose="020B0604020202020204" pitchFamily="34" charset="0"/>
              </a:rPr>
              <a:t>7</a:t>
            </a:r>
            <a:r>
              <a:rPr kumimoji="1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120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022548-7760-441D-9BBA-B82F2B891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C73DEF-B717-4345-BB42-9F861A3BDD5D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AE2ED9-8937-46BC-8EFC-F58E34ACEBDA}"/>
              </a:ext>
            </a:extLst>
          </p:cNvPr>
          <p:cNvSpPr txBox="1"/>
          <p:nvPr/>
        </p:nvSpPr>
        <p:spPr>
          <a:xfrm>
            <a:off x="1179871" y="159005"/>
            <a:ext cx="7590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 Light" panose="020B0604020202020204" pitchFamily="34" charset="0"/>
                <a:ea typeface="+mn-ea"/>
                <a:cs typeface="Arial" panose="020B0604020202020204" pitchFamily="34" charset="0"/>
              </a:rPr>
              <a:t>Оценочные средства для проведения профессиональных экзаменов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04277B-93ED-41CC-A323-CB0A6859B6F5}"/>
              </a:ext>
            </a:extLst>
          </p:cNvPr>
          <p:cNvSpPr txBox="1"/>
          <p:nvPr/>
        </p:nvSpPr>
        <p:spPr>
          <a:xfrm>
            <a:off x="8736013" y="1561512"/>
            <a:ext cx="31061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604020202020204" pitchFamily="34" charset="0"/>
                <a:ea typeface="+mn-ea"/>
                <a:cs typeface="Arial" panose="020B0604020202020204" pitchFamily="34" charset="0"/>
              </a:rPr>
              <a:t>Сведения об оценочных средствах по 803 квалификации внесены 25 СПК в Реестр, включая требования к материально-техническому и кадровому обеспечению и ссылки на места размещения примеров заданий.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70821B-0E8C-4E8D-8B3C-9AC3C87BCAD0}"/>
              </a:ext>
            </a:extLst>
          </p:cNvPr>
          <p:cNvSpPr txBox="1"/>
          <p:nvPr/>
        </p:nvSpPr>
        <p:spPr>
          <a:xfrm>
            <a:off x="354567" y="5471886"/>
            <a:ext cx="5739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604020202020204" pitchFamily="34" charset="0"/>
                <a:ea typeface="+mn-ea"/>
                <a:cs typeface="Arial" panose="020B0604020202020204" pitchFamily="34" charset="0"/>
              </a:rPr>
              <a:t>995 КОС размещены в электронных форматах в программно-методическом комплексе «Оценка квалификаций». </a:t>
            </a:r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28EC309E-CB31-4C2D-BAC5-E49C9CAE54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410748"/>
              </p:ext>
            </p:extLst>
          </p:nvPr>
        </p:nvGraphicFramePr>
        <p:xfrm>
          <a:off x="486562" y="914400"/>
          <a:ext cx="7944374" cy="4311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0CEBAAB-B42B-4ED3-BFBC-1C4115CBF981}"/>
              </a:ext>
            </a:extLst>
          </p:cNvPr>
          <p:cNvSpPr txBox="1"/>
          <p:nvPr/>
        </p:nvSpPr>
        <p:spPr>
          <a:xfrm>
            <a:off x="8626850" y="4523929"/>
            <a:ext cx="3324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67% </a:t>
            </a:r>
            <a:r>
              <a:rPr lang="ru-RU" dirty="0">
                <a:solidFill>
                  <a:srgbClr val="002060"/>
                </a:solidFill>
              </a:rPr>
              <a:t>оценочных средств (2/3) разрабатывались при поддержке субсидии</a:t>
            </a:r>
          </a:p>
        </p:txBody>
      </p:sp>
    </p:spTree>
    <p:extLst>
      <p:ext uri="{BB962C8B-B14F-4D97-AF65-F5344CB8AC3E}">
        <p14:creationId xmlns:p14="http://schemas.microsoft.com/office/powerpoint/2010/main" val="1981001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CBD507-55D2-45D6-8E67-78336C8F8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6013" y="6333870"/>
            <a:ext cx="2843212" cy="365125"/>
          </a:xfrm>
        </p:spPr>
        <p:txBody>
          <a:bodyPr/>
          <a:lstStyle/>
          <a:p>
            <a:pPr>
              <a:defRPr/>
            </a:pPr>
            <a:fld id="{25C73DEF-B717-4345-BB42-9F861A3BDD5D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2328FB-D8B1-47AF-AB0B-54756380F97C}"/>
              </a:ext>
            </a:extLst>
          </p:cNvPr>
          <p:cNvSpPr txBox="1"/>
          <p:nvPr/>
        </p:nvSpPr>
        <p:spPr>
          <a:xfrm>
            <a:off x="1050727" y="54025"/>
            <a:ext cx="8977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Gill Sans Nova Light" panose="020B0604020202020204" pitchFamily="34" charset="0"/>
              </a:rPr>
              <a:t>Использование КОС (ПОС), разработанных при поддержке субсидии</a:t>
            </a:r>
          </a:p>
          <a:p>
            <a:r>
              <a:rPr lang="ru-RU" b="1" i="1" dirty="0">
                <a:latin typeface="Gill Sans Nova Light" panose="020B0604020202020204" pitchFamily="34" charset="0"/>
              </a:rPr>
              <a:t>(по состоянию на январь 2019 года)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93AA394D-4D37-4042-BA46-7EF07A2075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4401190"/>
              </p:ext>
            </p:extLst>
          </p:nvPr>
        </p:nvGraphicFramePr>
        <p:xfrm>
          <a:off x="8710452" y="792262"/>
          <a:ext cx="2213136" cy="2029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8708B5E-A8B1-429F-ACCC-9036BCD3CEB2}"/>
              </a:ext>
            </a:extLst>
          </p:cNvPr>
          <p:cNvSpPr/>
          <p:nvPr/>
        </p:nvSpPr>
        <p:spPr>
          <a:xfrm>
            <a:off x="4360756" y="1139665"/>
            <a:ext cx="1275127" cy="72984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3085"/>
                </a:solidFill>
              </a:rPr>
              <a:t>275</a:t>
            </a:r>
            <a:endParaRPr lang="ru-RU" sz="4000" dirty="0">
              <a:solidFill>
                <a:srgbClr val="003085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DE0F16-6056-4CB0-9124-B73E5C8D972F}"/>
              </a:ext>
            </a:extLst>
          </p:cNvPr>
          <p:cNvSpPr txBox="1"/>
          <p:nvPr/>
        </p:nvSpPr>
        <p:spPr>
          <a:xfrm>
            <a:off x="4391282" y="673589"/>
            <a:ext cx="1308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КОС / ПОС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A6B917-D567-40FF-9242-F7C772098C27}"/>
              </a:ext>
            </a:extLst>
          </p:cNvPr>
          <p:cNvSpPr txBox="1"/>
          <p:nvPr/>
        </p:nvSpPr>
        <p:spPr>
          <a:xfrm>
            <a:off x="2848575" y="1084196"/>
            <a:ext cx="185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3085"/>
                </a:solidFill>
              </a:rPr>
              <a:t>2016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1603DB-B6D9-4E31-AB79-F72AEF6A53DF}"/>
              </a:ext>
            </a:extLst>
          </p:cNvPr>
          <p:cNvSpPr txBox="1"/>
          <p:nvPr/>
        </p:nvSpPr>
        <p:spPr>
          <a:xfrm>
            <a:off x="10547262" y="1236381"/>
            <a:ext cx="1241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6600"/>
                </a:solidFill>
              </a:rPr>
              <a:t>закреплены за ЦОК, но экзамены не проведены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6E958B-40CB-4539-966D-131A40147117}"/>
              </a:ext>
            </a:extLst>
          </p:cNvPr>
          <p:cNvSpPr txBox="1"/>
          <p:nvPr/>
        </p:nvSpPr>
        <p:spPr>
          <a:xfrm>
            <a:off x="8450903" y="2176994"/>
            <a:ext cx="871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6600"/>
                </a:solidFill>
              </a:rPr>
              <a:t>проведены экзамены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894EC8-DCA0-42DB-91E0-C9226085FD31}"/>
              </a:ext>
            </a:extLst>
          </p:cNvPr>
          <p:cNvSpPr txBox="1"/>
          <p:nvPr/>
        </p:nvSpPr>
        <p:spPr>
          <a:xfrm>
            <a:off x="7724503" y="1337128"/>
            <a:ext cx="1076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/>
              <a:t>10 % ПК не вошли в Реестр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8D644A-7C50-4E10-93F3-BB712AC50B4B}"/>
              </a:ext>
            </a:extLst>
          </p:cNvPr>
          <p:cNvSpPr txBox="1"/>
          <p:nvPr/>
        </p:nvSpPr>
        <p:spPr>
          <a:xfrm>
            <a:off x="7707958" y="807197"/>
            <a:ext cx="11866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не используются непосредственно в процедурах НОК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D7AFD6-4973-44B4-8E23-B5EC8B4A3F09}"/>
              </a:ext>
            </a:extLst>
          </p:cNvPr>
          <p:cNvSpPr txBox="1"/>
          <p:nvPr/>
        </p:nvSpPr>
        <p:spPr>
          <a:xfrm>
            <a:off x="6740142" y="675605"/>
            <a:ext cx="6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СПК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FDF5D6AA-7149-4892-8BE4-5FE9E64B4FCC}"/>
              </a:ext>
            </a:extLst>
          </p:cNvPr>
          <p:cNvSpPr/>
          <p:nvPr/>
        </p:nvSpPr>
        <p:spPr>
          <a:xfrm>
            <a:off x="6574237" y="1139665"/>
            <a:ext cx="825337" cy="72984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3085"/>
                </a:solidFill>
              </a:rPr>
              <a:t>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6C7ED5-6E6C-4118-9628-9D15D39068AE}"/>
              </a:ext>
            </a:extLst>
          </p:cNvPr>
          <p:cNvSpPr txBox="1"/>
          <p:nvPr/>
        </p:nvSpPr>
        <p:spPr>
          <a:xfrm>
            <a:off x="2694558" y="1593337"/>
            <a:ext cx="1467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3085"/>
                </a:solidFill>
              </a:rPr>
              <a:t>предстартовый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DE1975-B786-4DE4-B7E1-50E6B4FAAC47}"/>
              </a:ext>
            </a:extLst>
          </p:cNvPr>
          <p:cNvSpPr txBox="1"/>
          <p:nvPr/>
        </p:nvSpPr>
        <p:spPr>
          <a:xfrm>
            <a:off x="2904636" y="2852201"/>
            <a:ext cx="1335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3085"/>
                </a:solidFill>
              </a:rPr>
              <a:t>2017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6CC2B9-2A6A-4C01-B97C-6B0D38FE8B3B}"/>
              </a:ext>
            </a:extLst>
          </p:cNvPr>
          <p:cNvSpPr txBox="1"/>
          <p:nvPr/>
        </p:nvSpPr>
        <p:spPr>
          <a:xfrm>
            <a:off x="2904724" y="3305600"/>
            <a:ext cx="1208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3085"/>
                </a:solidFill>
              </a:rPr>
              <a:t>стартовый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0190F0A8-C349-416B-BAC8-DF719F1028E7}"/>
              </a:ext>
            </a:extLst>
          </p:cNvPr>
          <p:cNvSpPr/>
          <p:nvPr/>
        </p:nvSpPr>
        <p:spPr>
          <a:xfrm>
            <a:off x="4360756" y="2865271"/>
            <a:ext cx="1275127" cy="72984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3085"/>
                </a:solidFill>
              </a:rPr>
              <a:t>27</a:t>
            </a:r>
            <a:r>
              <a:rPr lang="ru-RU" sz="4000" dirty="0">
                <a:solidFill>
                  <a:srgbClr val="003085"/>
                </a:solidFill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332E11-7634-4524-871F-0B5A326B5201}"/>
              </a:ext>
            </a:extLst>
          </p:cNvPr>
          <p:cNvSpPr txBox="1"/>
          <p:nvPr/>
        </p:nvSpPr>
        <p:spPr>
          <a:xfrm>
            <a:off x="10441525" y="2990068"/>
            <a:ext cx="1241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6600"/>
                </a:solidFill>
              </a:rPr>
              <a:t>закреплены за ЦОК, но экзамены не проведены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B1C261-92F5-4D73-8CA6-7C8BCCFDBFAA}"/>
              </a:ext>
            </a:extLst>
          </p:cNvPr>
          <p:cNvSpPr txBox="1"/>
          <p:nvPr/>
        </p:nvSpPr>
        <p:spPr>
          <a:xfrm>
            <a:off x="8345166" y="3930681"/>
            <a:ext cx="871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6600"/>
                </a:solidFill>
              </a:rPr>
              <a:t>проведены экзамены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C97AC4-D7C1-43E7-8992-2F942C7670DC}"/>
              </a:ext>
            </a:extLst>
          </p:cNvPr>
          <p:cNvSpPr txBox="1"/>
          <p:nvPr/>
        </p:nvSpPr>
        <p:spPr>
          <a:xfrm>
            <a:off x="7549360" y="2872807"/>
            <a:ext cx="11866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все ПК в Реестре, но КОС не используются непосредственно в процедурах НОК</a:t>
            </a:r>
          </a:p>
        </p:txBody>
      </p:sp>
      <p:graphicFrame>
        <p:nvGraphicFramePr>
          <p:cNvPr id="26" name="Диаграмма 25">
            <a:extLst>
              <a:ext uri="{FF2B5EF4-FFF2-40B4-BE49-F238E27FC236}">
                <a16:creationId xmlns:a16="http://schemas.microsoft.com/office/drawing/2014/main" id="{93AA394D-4D37-4042-BA46-7EF07A2075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3355760"/>
              </p:ext>
            </p:extLst>
          </p:nvPr>
        </p:nvGraphicFramePr>
        <p:xfrm>
          <a:off x="8677833" y="2492199"/>
          <a:ext cx="2051169" cy="2029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B9A354DA-F9F5-421B-B5D9-E54D9B8EB6FA}"/>
              </a:ext>
            </a:extLst>
          </p:cNvPr>
          <p:cNvSpPr/>
          <p:nvPr/>
        </p:nvSpPr>
        <p:spPr>
          <a:xfrm>
            <a:off x="6574238" y="2916414"/>
            <a:ext cx="825337" cy="72984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3085"/>
                </a:solidFill>
              </a:rPr>
              <a:t>23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8E7E52-1617-43D0-BC9A-B2265A3DA925}"/>
              </a:ext>
            </a:extLst>
          </p:cNvPr>
          <p:cNvSpPr txBox="1"/>
          <p:nvPr/>
        </p:nvSpPr>
        <p:spPr>
          <a:xfrm>
            <a:off x="2169378" y="5090066"/>
            <a:ext cx="1231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3085"/>
                </a:solidFill>
              </a:rPr>
              <a:t>2018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4244ADEE-8752-4BD3-81FF-69B903F5A16F}"/>
              </a:ext>
            </a:extLst>
          </p:cNvPr>
          <p:cNvSpPr/>
          <p:nvPr/>
        </p:nvSpPr>
        <p:spPr>
          <a:xfrm>
            <a:off x="3420157" y="5056834"/>
            <a:ext cx="1275127" cy="72984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3085"/>
                </a:solidFill>
              </a:rPr>
              <a:t>2</a:t>
            </a:r>
            <a:r>
              <a:rPr lang="ru-RU" sz="4000" dirty="0">
                <a:solidFill>
                  <a:srgbClr val="003085"/>
                </a:solidFill>
              </a:rPr>
              <a:t>10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FC6AA49A-5702-4710-A0E7-033F91AD7945}"/>
              </a:ext>
            </a:extLst>
          </p:cNvPr>
          <p:cNvSpPr/>
          <p:nvPr/>
        </p:nvSpPr>
        <p:spPr>
          <a:xfrm>
            <a:off x="6351812" y="5057923"/>
            <a:ext cx="825337" cy="72984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3085"/>
                </a:solidFill>
              </a:rPr>
              <a:t>21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ED3936-6D96-4539-9468-F224ACFA8862}"/>
              </a:ext>
            </a:extLst>
          </p:cNvPr>
          <p:cNvSpPr txBox="1"/>
          <p:nvPr/>
        </p:nvSpPr>
        <p:spPr>
          <a:xfrm>
            <a:off x="3347846" y="4642698"/>
            <a:ext cx="1308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разработано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4038B2-3E0E-44D8-ACA6-AC83E2848823}"/>
              </a:ext>
            </a:extLst>
          </p:cNvPr>
          <p:cNvSpPr txBox="1"/>
          <p:nvPr/>
        </p:nvSpPr>
        <p:spPr>
          <a:xfrm>
            <a:off x="4656150" y="4652975"/>
            <a:ext cx="17412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актуализировано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E8F94557-4173-427F-AE73-5614CF450EBF}"/>
              </a:ext>
            </a:extLst>
          </p:cNvPr>
          <p:cNvSpPr/>
          <p:nvPr/>
        </p:nvSpPr>
        <p:spPr>
          <a:xfrm>
            <a:off x="4958274" y="5067112"/>
            <a:ext cx="938380" cy="72984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3085"/>
                </a:solidFill>
              </a:rPr>
              <a:t>50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98FBA6B-9E1F-4623-8682-253E6AD787CA}"/>
              </a:ext>
            </a:extLst>
          </p:cNvPr>
          <p:cNvSpPr txBox="1"/>
          <p:nvPr/>
        </p:nvSpPr>
        <p:spPr>
          <a:xfrm>
            <a:off x="10135733" y="4651538"/>
            <a:ext cx="1241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6600"/>
                </a:solidFill>
              </a:rPr>
              <a:t>закреплены за ЦОК, но экзамены не проведены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E3A1D1B-6CC2-436E-94BF-2B0EA8D7DAAF}"/>
              </a:ext>
            </a:extLst>
          </p:cNvPr>
          <p:cNvSpPr txBox="1"/>
          <p:nvPr/>
        </p:nvSpPr>
        <p:spPr>
          <a:xfrm>
            <a:off x="10392807" y="5340148"/>
            <a:ext cx="871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6600"/>
                </a:solidFill>
              </a:rPr>
              <a:t>проведены экзамены</a:t>
            </a:r>
          </a:p>
        </p:txBody>
      </p:sp>
      <p:graphicFrame>
        <p:nvGraphicFramePr>
          <p:cNvPr id="41" name="Диаграмма 40">
            <a:extLst>
              <a:ext uri="{FF2B5EF4-FFF2-40B4-BE49-F238E27FC236}">
                <a16:creationId xmlns:a16="http://schemas.microsoft.com/office/drawing/2014/main" id="{93AA394D-4D37-4042-BA46-7EF07A2075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8444708"/>
              </p:ext>
            </p:extLst>
          </p:nvPr>
        </p:nvGraphicFramePr>
        <p:xfrm>
          <a:off x="8346660" y="4091469"/>
          <a:ext cx="2147776" cy="213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A443070A-3B76-40B3-8D17-522321486910}"/>
              </a:ext>
            </a:extLst>
          </p:cNvPr>
          <p:cNvSpPr txBox="1"/>
          <p:nvPr/>
        </p:nvSpPr>
        <p:spPr>
          <a:xfrm>
            <a:off x="10157619" y="782526"/>
            <a:ext cx="1219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3085"/>
                </a:solidFill>
              </a:rPr>
              <a:t>из 275: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CCBE567-99E3-473D-8515-272F3711B5AE}"/>
              </a:ext>
            </a:extLst>
          </p:cNvPr>
          <p:cNvSpPr txBox="1"/>
          <p:nvPr/>
        </p:nvSpPr>
        <p:spPr>
          <a:xfrm>
            <a:off x="10207556" y="2602773"/>
            <a:ext cx="1219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3085"/>
                </a:solidFill>
              </a:rPr>
              <a:t>из 274: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B7C1633-4FA4-4024-A809-8F1AD5A252D9}"/>
              </a:ext>
            </a:extLst>
          </p:cNvPr>
          <p:cNvSpPr txBox="1"/>
          <p:nvPr/>
        </p:nvSpPr>
        <p:spPr>
          <a:xfrm>
            <a:off x="10230268" y="4282144"/>
            <a:ext cx="1219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3085"/>
                </a:solidFill>
              </a:rPr>
              <a:t>из 210: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87352CE-9ED6-43D1-92B1-DAE1FFB250D3}"/>
              </a:ext>
            </a:extLst>
          </p:cNvPr>
          <p:cNvSpPr txBox="1"/>
          <p:nvPr/>
        </p:nvSpPr>
        <p:spPr>
          <a:xfrm>
            <a:off x="7252559" y="4678429"/>
            <a:ext cx="11866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все ПК в Реестре, но КОС не используются непосредственно в процедурах НОК</a:t>
            </a:r>
          </a:p>
        </p:txBody>
      </p: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A5A7DD81-B733-4622-BEE9-5002AD02C6BF}"/>
              </a:ext>
            </a:extLst>
          </p:cNvPr>
          <p:cNvCxnSpPr/>
          <p:nvPr/>
        </p:nvCxnSpPr>
        <p:spPr>
          <a:xfrm>
            <a:off x="1736521" y="1084196"/>
            <a:ext cx="0" cy="4796487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Левая фигурная скобка 47">
            <a:extLst>
              <a:ext uri="{FF2B5EF4-FFF2-40B4-BE49-F238E27FC236}">
                <a16:creationId xmlns:a16="http://schemas.microsoft.com/office/drawing/2014/main" id="{97732323-9CB2-477E-9229-1EF0286E6CC7}"/>
              </a:ext>
            </a:extLst>
          </p:cNvPr>
          <p:cNvSpPr/>
          <p:nvPr/>
        </p:nvSpPr>
        <p:spPr>
          <a:xfrm>
            <a:off x="1231680" y="1550303"/>
            <a:ext cx="471284" cy="165349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Левая фигурная скобка 49">
            <a:extLst>
              <a:ext uri="{FF2B5EF4-FFF2-40B4-BE49-F238E27FC236}">
                <a16:creationId xmlns:a16="http://schemas.microsoft.com/office/drawing/2014/main" id="{BA4DC5A6-0BC8-400D-88B6-B78788489C2F}"/>
              </a:ext>
            </a:extLst>
          </p:cNvPr>
          <p:cNvSpPr/>
          <p:nvPr/>
        </p:nvSpPr>
        <p:spPr>
          <a:xfrm>
            <a:off x="1310848" y="3223441"/>
            <a:ext cx="471284" cy="96533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0EC5C5B-80BD-4DFB-AEA9-FB36792F0B97}"/>
              </a:ext>
            </a:extLst>
          </p:cNvPr>
          <p:cNvSpPr txBox="1"/>
          <p:nvPr/>
        </p:nvSpPr>
        <p:spPr>
          <a:xfrm>
            <a:off x="1711403" y="3123997"/>
            <a:ext cx="111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1 год</a:t>
            </a: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BA5E24A6-3AD6-4DDF-8138-A90C976E0783}"/>
              </a:ext>
            </a:extLst>
          </p:cNvPr>
          <p:cNvSpPr/>
          <p:nvPr/>
        </p:nvSpPr>
        <p:spPr>
          <a:xfrm>
            <a:off x="1685708" y="3166230"/>
            <a:ext cx="109057" cy="137188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7337C8C4-072C-4619-A544-68C0ADC34F74}"/>
              </a:ext>
            </a:extLst>
          </p:cNvPr>
          <p:cNvSpPr/>
          <p:nvPr/>
        </p:nvSpPr>
        <p:spPr>
          <a:xfrm>
            <a:off x="1681992" y="1484343"/>
            <a:ext cx="109057" cy="137188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CAB160A-9FA9-444B-AE4B-CD864AF7278E}"/>
              </a:ext>
            </a:extLst>
          </p:cNvPr>
          <p:cNvSpPr/>
          <p:nvPr/>
        </p:nvSpPr>
        <p:spPr>
          <a:xfrm>
            <a:off x="1689334" y="4144956"/>
            <a:ext cx="109057" cy="137188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5DC1081-49D5-40DD-B72C-F964930D8298}"/>
              </a:ext>
            </a:extLst>
          </p:cNvPr>
          <p:cNvSpPr txBox="1"/>
          <p:nvPr/>
        </p:nvSpPr>
        <p:spPr>
          <a:xfrm>
            <a:off x="517688" y="2716963"/>
            <a:ext cx="359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>
                <a:solidFill>
                  <a:srgbClr val="0070C0"/>
                </a:solidFill>
              </a:rPr>
              <a:t>t</a:t>
            </a:r>
            <a:endParaRPr lang="ru-RU" sz="6000" i="1" dirty="0">
              <a:solidFill>
                <a:srgbClr val="0070C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EF4623E-C1A7-46E7-8076-E965ED6D4686}"/>
              </a:ext>
            </a:extLst>
          </p:cNvPr>
          <p:cNvSpPr txBox="1"/>
          <p:nvPr/>
        </p:nvSpPr>
        <p:spPr>
          <a:xfrm>
            <a:off x="1747481" y="4180634"/>
            <a:ext cx="1264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1,5 года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2F4514-02EE-4603-8559-13487BCA2753}"/>
              </a:ext>
            </a:extLst>
          </p:cNvPr>
          <p:cNvSpPr txBox="1"/>
          <p:nvPr/>
        </p:nvSpPr>
        <p:spPr>
          <a:xfrm>
            <a:off x="1747206" y="1472024"/>
            <a:ext cx="759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start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58E72F-4A69-4BC7-AD15-49E9CC8F2816}"/>
              </a:ext>
            </a:extLst>
          </p:cNvPr>
          <p:cNvSpPr txBox="1"/>
          <p:nvPr/>
        </p:nvSpPr>
        <p:spPr>
          <a:xfrm>
            <a:off x="2782999" y="3740805"/>
            <a:ext cx="474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Основные критерии</a:t>
            </a:r>
            <a:r>
              <a:rPr lang="ru-RU" sz="1200" dirty="0"/>
              <a:t>: массовый характер квалификаций или их ключевая роль в технологических процессах; преимущественно уровни квалификации от 3 до 7; минимизация «линеек однородных квалификаций» </a:t>
            </a:r>
          </a:p>
        </p:txBody>
      </p:sp>
    </p:spTree>
    <p:extLst>
      <p:ext uri="{BB962C8B-B14F-4D97-AF65-F5344CB8AC3E}">
        <p14:creationId xmlns:p14="http://schemas.microsoft.com/office/powerpoint/2010/main" val="3646040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022548-7760-441D-9BBA-B82F2B891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C73DEF-B717-4345-BB42-9F861A3BDD5D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F65BBC-D5C1-4A1D-AC02-B7D8074AEAAC}"/>
              </a:ext>
            </a:extLst>
          </p:cNvPr>
          <p:cNvSpPr txBox="1"/>
          <p:nvPr/>
        </p:nvSpPr>
        <p:spPr>
          <a:xfrm>
            <a:off x="1179871" y="187205"/>
            <a:ext cx="7590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 Light" panose="020B0604020202020204" pitchFamily="34" charset="0"/>
                <a:ea typeface="+mn-ea"/>
                <a:cs typeface="Arial" panose="020B0604020202020204" pitchFamily="34" charset="0"/>
              </a:rPr>
              <a:t>Результаты профессиональных экзаменов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154E95B6-F917-4B42-9AC4-1FC1D03B64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3717943"/>
              </p:ext>
            </p:extLst>
          </p:nvPr>
        </p:nvGraphicFramePr>
        <p:xfrm>
          <a:off x="0" y="758342"/>
          <a:ext cx="4552778" cy="2832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2DC7082-6AED-4D97-9C95-746177AC9A92}"/>
              </a:ext>
            </a:extLst>
          </p:cNvPr>
          <p:cNvSpPr txBox="1"/>
          <p:nvPr/>
        </p:nvSpPr>
        <p:spPr>
          <a:xfrm>
            <a:off x="343688" y="3644328"/>
            <a:ext cx="53010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357188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604020202020204" pitchFamily="34" charset="0"/>
                <a:ea typeface="+mn-ea"/>
                <a:cs typeface="Arial" panose="020B0604020202020204" pitchFamily="34" charset="0"/>
              </a:rPr>
              <a:t>По состоянию на </a:t>
            </a: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604020202020204" pitchFamily="34" charset="0"/>
                <a:ea typeface="+mn-ea"/>
                <a:cs typeface="Arial" panose="020B0604020202020204" pitchFamily="34" charset="0"/>
              </a:rPr>
              <a:t>31</a:t>
            </a:r>
            <a:r>
              <a:rPr kumimoji="1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604020202020204" pitchFamily="34" charset="0"/>
                <a:ea typeface="+mn-ea"/>
                <a:cs typeface="Arial" panose="020B0604020202020204" pitchFamily="34" charset="0"/>
              </a:rPr>
              <a:t> декабря 2018 года профессиональные экзамены прошли в </a:t>
            </a:r>
            <a:r>
              <a:rPr kumimoji="1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604020202020204" pitchFamily="34" charset="0"/>
                <a:ea typeface="+mn-ea"/>
                <a:cs typeface="Arial" panose="020B0604020202020204" pitchFamily="34" charset="0"/>
              </a:rPr>
              <a:t>160 ЦОК</a:t>
            </a:r>
            <a:r>
              <a:rPr kumimoji="1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604020202020204" pitchFamily="34" charset="0"/>
                <a:ea typeface="+mn-ea"/>
                <a:cs typeface="Arial" panose="020B0604020202020204" pitchFamily="34" charset="0"/>
              </a:rPr>
              <a:t>Наибольшая общая численность соискателей была в Москве (6837 чел.), Санкт-Петербурге (3174 чел.), Московской области (1212 чел.) и Республике Татарстан (1105 чел.). 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EB1A60E5-2CD6-4459-AD85-072B1886C4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6700368"/>
              </p:ext>
            </p:extLst>
          </p:nvPr>
        </p:nvGraphicFramePr>
        <p:xfrm>
          <a:off x="3569412" y="758342"/>
          <a:ext cx="2231620" cy="1848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D79A80D-358C-45D0-8DA8-3E319EA80651}"/>
              </a:ext>
            </a:extLst>
          </p:cNvPr>
          <p:cNvSpPr txBox="1"/>
          <p:nvPr/>
        </p:nvSpPr>
        <p:spPr>
          <a:xfrm>
            <a:off x="194398" y="5222741"/>
            <a:ext cx="5467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1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 panose="020B0604020202020204" pitchFamily="34" charset="0"/>
                <a:ea typeface="+mn-ea"/>
                <a:cs typeface="Arial" panose="020B0604020202020204" pitchFamily="34" charset="0"/>
              </a:rPr>
              <a:t> Наибольшая доля не сдавших экзамен зафиксирована в Смоленской области (73,3%), Республике Башкортостан (32%),  Свердловской области (26,9%) и Алтайском крае (20,9%). 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2483BD78-C321-4035-A0BB-0334128266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1798007"/>
              </p:ext>
            </p:extLst>
          </p:nvPr>
        </p:nvGraphicFramePr>
        <p:xfrm>
          <a:off x="5153792" y="958425"/>
          <a:ext cx="6889239" cy="5263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92334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AE12763-435D-483F-A15E-120D9B7DE6B4}"/>
              </a:ext>
            </a:extLst>
          </p:cNvPr>
          <p:cNvSpPr/>
          <p:nvPr/>
        </p:nvSpPr>
        <p:spPr>
          <a:xfrm>
            <a:off x="815059" y="188396"/>
            <a:ext cx="11233823" cy="467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80"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latin typeface="Gill Sans Nova Light" panose="020B0302020104020203" pitchFamily="34" charset="0"/>
                <a:sym typeface="Pancetta Serif Pro SemiBold"/>
              </a:rPr>
              <a:t>Исследование востребованности независимой оценки квалификации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C7E1A48E-EF6A-4B30-8396-8C405D05EDF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01663" y="1744622"/>
          <a:ext cx="4562055" cy="1774092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732095">
                  <a:extLst>
                    <a:ext uri="{9D8B030D-6E8A-4147-A177-3AD203B41FA5}">
                      <a16:colId xmlns:a16="http://schemas.microsoft.com/office/drawing/2014/main" val="2375040484"/>
                    </a:ext>
                  </a:extLst>
                </a:gridCol>
                <a:gridCol w="829960">
                  <a:extLst>
                    <a:ext uri="{9D8B030D-6E8A-4147-A177-3AD203B41FA5}">
                      <a16:colId xmlns:a16="http://schemas.microsoft.com/office/drawing/2014/main" val="1071977107"/>
                    </a:ext>
                  </a:extLst>
                </a:gridCol>
              </a:tblGrid>
              <a:tr h="213911">
                <a:tc>
                  <a:txBody>
                    <a:bodyPr/>
                    <a:lstStyle/>
                    <a:p>
                      <a:pPr algn="l" fontAlgn="t"/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:a16="http://schemas.microsoft.com/office/drawing/2014/main" val="1842442005"/>
                  </a:ext>
                </a:extLst>
              </a:tr>
              <a:tr h="22282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Gill Sans"/>
                        </a:rPr>
                        <a:t>от 1 до 15 сотрудников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  <a:cs typeface="Arial" panose="020B0604020202020204" pitchFamily="34" charset="0"/>
                      </a:endParaRPr>
                    </a:p>
                  </a:txBody>
                  <a:tcPr marL="9523" marR="9523" marT="952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Gill Sans"/>
                        </a:rPr>
                        <a:t>31,0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  <a:cs typeface="Arial" panose="020B0604020202020204" pitchFamily="34" charset="0"/>
                      </a:endParaRP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:a16="http://schemas.microsoft.com/office/drawing/2014/main" val="1498553185"/>
                  </a:ext>
                </a:extLst>
              </a:tr>
              <a:tr h="22282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Gill Sans"/>
                        </a:rPr>
                        <a:t>от 16 до 50 сотрудников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  <a:cs typeface="Arial" panose="020B0604020202020204" pitchFamily="34" charset="0"/>
                      </a:endParaRPr>
                    </a:p>
                  </a:txBody>
                  <a:tcPr marL="9523" marR="9523" marT="952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Gill Sans"/>
                        </a:rPr>
                        <a:t>17,1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  <a:cs typeface="Arial" panose="020B0604020202020204" pitchFamily="34" charset="0"/>
                      </a:endParaRP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:a16="http://schemas.microsoft.com/office/drawing/2014/main" val="606917707"/>
                  </a:ext>
                </a:extLst>
              </a:tr>
              <a:tr h="22282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Gill Sans"/>
                        </a:rPr>
                        <a:t>от 51 до 100 сотрудников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  <a:cs typeface="Arial" panose="020B0604020202020204" pitchFamily="34" charset="0"/>
                      </a:endParaRPr>
                    </a:p>
                  </a:txBody>
                  <a:tcPr marL="9523" marR="9523" marT="952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Gill Sans"/>
                        </a:rPr>
                        <a:t>12,7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  <a:cs typeface="Arial" panose="020B0604020202020204" pitchFamily="34" charset="0"/>
                      </a:endParaRP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:a16="http://schemas.microsoft.com/office/drawing/2014/main" val="3548819577"/>
                  </a:ext>
                </a:extLst>
              </a:tr>
              <a:tr h="22282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Gill Sans"/>
                        </a:rPr>
                        <a:t>от 101 до 250 сотрудников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  <a:cs typeface="Arial" panose="020B0604020202020204" pitchFamily="34" charset="0"/>
                      </a:endParaRPr>
                    </a:p>
                  </a:txBody>
                  <a:tcPr marL="9523" marR="9523" marT="952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ill Sans"/>
                        </a:rPr>
                        <a:t>20,5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ill Sans"/>
                        <a:cs typeface="Arial" panose="020B0604020202020204" pitchFamily="34" charset="0"/>
                      </a:endParaRP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:a16="http://schemas.microsoft.com/office/drawing/2014/main" val="3218854188"/>
                  </a:ext>
                </a:extLst>
              </a:tr>
              <a:tr h="22282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Gill Sans"/>
                        </a:rPr>
                        <a:t>от 251 до 1000 сотрудников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  <a:cs typeface="Arial" panose="020B0604020202020204" pitchFamily="34" charset="0"/>
                      </a:endParaRPr>
                    </a:p>
                  </a:txBody>
                  <a:tcPr marL="9523" marR="9523" marT="952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Gill Sans"/>
                        </a:rPr>
                        <a:t>13,5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  <a:cs typeface="Arial" panose="020B0604020202020204" pitchFamily="34" charset="0"/>
                      </a:endParaRP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:a16="http://schemas.microsoft.com/office/drawing/2014/main" val="3840805594"/>
                  </a:ext>
                </a:extLst>
              </a:tr>
              <a:tr h="22282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Gill Sans"/>
                        </a:rPr>
                        <a:t>от 1001 до 5000 сотрудников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  <a:cs typeface="Arial" panose="020B0604020202020204" pitchFamily="34" charset="0"/>
                      </a:endParaRPr>
                    </a:p>
                  </a:txBody>
                  <a:tcPr marL="9523" marR="9523" marT="952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Gill Sans"/>
                        </a:rPr>
                        <a:t>4,4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  <a:cs typeface="Arial" panose="020B0604020202020204" pitchFamily="34" charset="0"/>
                      </a:endParaRP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:a16="http://schemas.microsoft.com/office/drawing/2014/main" val="3355797881"/>
                  </a:ext>
                </a:extLst>
              </a:tr>
              <a:tr h="22282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Gill Sans"/>
                        </a:rPr>
                        <a:t>более 5000 сотрудников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  <a:cs typeface="Arial" panose="020B0604020202020204" pitchFamily="34" charset="0"/>
                      </a:endParaRPr>
                    </a:p>
                  </a:txBody>
                  <a:tcPr marL="9523" marR="9523" marT="952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Gill Sans"/>
                        </a:rPr>
                        <a:t>0,7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  <a:cs typeface="Arial" panose="020B0604020202020204" pitchFamily="34" charset="0"/>
                      </a:endParaRP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:a16="http://schemas.microsoft.com/office/drawing/2014/main" val="2504538728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CCAA6AD-0C77-4FD1-B0EA-99BEC88EFD02}"/>
              </a:ext>
            </a:extLst>
          </p:cNvPr>
          <p:cNvSpPr txBox="1"/>
          <p:nvPr/>
        </p:nvSpPr>
        <p:spPr>
          <a:xfrm>
            <a:off x="901663" y="1162342"/>
            <a:ext cx="4283707" cy="37447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Gill Sans Nova Light" panose="020B0302020104020203" pitchFamily="34" charset="0"/>
              </a:rPr>
              <a:t>   </a:t>
            </a:r>
            <a:r>
              <a:rPr lang="ru-RU" sz="1600" b="1" dirty="0">
                <a:solidFill>
                  <a:schemeClr val="bg1"/>
                </a:solidFill>
                <a:latin typeface="Gill Sans Nova Light" panose="020B0302020104020203" pitchFamily="34" charset="0"/>
              </a:rPr>
              <a:t>Численность сотрудников, </a:t>
            </a:r>
            <a:r>
              <a:rPr lang="ru-RU" sz="1600" dirty="0">
                <a:solidFill>
                  <a:schemeClr val="bg1"/>
                </a:solidFill>
                <a:latin typeface="Gill Sans Nova Light" panose="020B0302020104020203" pitchFamily="34" charset="0"/>
              </a:rPr>
              <a:t>%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6C9A65D2-8779-4233-B79F-9EFD848A59E3}"/>
              </a:ext>
            </a:extLst>
          </p:cNvPr>
          <p:cNvSpPr/>
          <p:nvPr/>
        </p:nvSpPr>
        <p:spPr>
          <a:xfrm>
            <a:off x="901663" y="3766368"/>
            <a:ext cx="10592610" cy="37447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Gill Sans Nova Light" panose="020B0302020104020203" pitchFamily="34" charset="0"/>
              </a:rPr>
              <a:t>Направляет ли Ваша организация своих работников на независимую оценку квалификации (НОК)? </a:t>
            </a:r>
            <a:r>
              <a:rPr lang="ru-RU" sz="1600" dirty="0">
                <a:solidFill>
                  <a:schemeClr val="bg1"/>
                </a:solidFill>
                <a:latin typeface="Gill Sans Nova Light" panose="020B0302020104020203" pitchFamily="34" charset="0"/>
              </a:rPr>
              <a:t>%</a:t>
            </a:r>
          </a:p>
        </p:txBody>
      </p: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2B1FF0B0-75D7-434A-9C3E-490D0A978F6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01663" y="4410109"/>
          <a:ext cx="10592610" cy="1741754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7066445">
                  <a:extLst>
                    <a:ext uri="{9D8B030D-6E8A-4147-A177-3AD203B41FA5}">
                      <a16:colId xmlns:a16="http://schemas.microsoft.com/office/drawing/2014/main" val="630531300"/>
                    </a:ext>
                  </a:extLst>
                </a:gridCol>
                <a:gridCol w="1611165">
                  <a:extLst>
                    <a:ext uri="{9D8B030D-6E8A-4147-A177-3AD203B41FA5}">
                      <a16:colId xmlns:a16="http://schemas.microsoft.com/office/drawing/2014/main" val="3244434927"/>
                    </a:ext>
                  </a:extLst>
                </a:gridCol>
                <a:gridCol w="1915000">
                  <a:extLst>
                    <a:ext uri="{9D8B030D-6E8A-4147-A177-3AD203B41FA5}">
                      <a16:colId xmlns:a16="http://schemas.microsoft.com/office/drawing/2014/main" val="1880468790"/>
                    </a:ext>
                  </a:extLst>
                </a:gridCol>
              </a:tblGrid>
              <a:tr h="406689">
                <a:tc>
                  <a:txBody>
                    <a:bodyPr/>
                    <a:lstStyle/>
                    <a:p>
                      <a:pPr algn="l" fontAlgn="t"/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  <a:cs typeface="Arial" panose="020B0604020202020204" pitchFamily="34" charset="0"/>
                      </a:endParaRPr>
                    </a:p>
                  </a:txBody>
                  <a:tcPr marL="9523" marR="9523" marT="952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Gill Sans"/>
                        </a:rPr>
                        <a:t>Всероссийский опрос, %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Gill Sans"/>
                        <a:cs typeface="Arial" panose="020B0604020202020204" pitchFamily="34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  <a:latin typeface="Gill Sans"/>
                        </a:rPr>
                        <a:t>Мониторинг </a:t>
                      </a:r>
                      <a:r>
                        <a:rPr lang="en-US" sz="1200" u="none" strike="noStrike" dirty="0">
                          <a:effectLst/>
                          <a:latin typeface="Gill Sans"/>
                        </a:rPr>
                        <a:t/>
                      </a:r>
                      <a:br>
                        <a:rPr lang="en-US" sz="1200" u="none" strike="noStrike" dirty="0">
                          <a:effectLst/>
                          <a:latin typeface="Gill Sans"/>
                        </a:rPr>
                      </a:br>
                      <a:r>
                        <a:rPr lang="ru-RU" sz="1200" u="none" strike="noStrike" dirty="0">
                          <a:effectLst/>
                          <a:latin typeface="Gill Sans"/>
                        </a:rPr>
                        <a:t>рынка труда, %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Gill Sans"/>
                        <a:cs typeface="Arial" panose="020B0604020202020204" pitchFamily="34" charset="0"/>
                      </a:endParaRP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:a16="http://schemas.microsoft.com/office/drawing/2014/main" val="2691372522"/>
                  </a:ext>
                </a:extLst>
              </a:tr>
              <a:tr h="26701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Gill Sans"/>
                        </a:rPr>
                        <a:t>Да, направляет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  <a:cs typeface="Arial" panose="020B0604020202020204" pitchFamily="34" charset="0"/>
                      </a:endParaRPr>
                    </a:p>
                  </a:txBody>
                  <a:tcPr marL="9523" marR="9523" marT="952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Gill Sans"/>
                        </a:rPr>
                        <a:t>10,9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  <a:cs typeface="Arial" panose="020B0604020202020204" pitchFamily="34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Gill Sans"/>
                        </a:rPr>
                        <a:t>11,3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  <a:cs typeface="Arial" panose="020B0604020202020204" pitchFamily="34" charset="0"/>
                      </a:endParaRP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:a16="http://schemas.microsoft.com/office/drawing/2014/main" val="3576072053"/>
                  </a:ext>
                </a:extLst>
              </a:tr>
              <a:tr h="26701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Gill Sans"/>
                        </a:rPr>
                        <a:t>Планирует в ближайшей перспективе - до 1 года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  <a:cs typeface="Arial" panose="020B0604020202020204" pitchFamily="34" charset="0"/>
                      </a:endParaRPr>
                    </a:p>
                  </a:txBody>
                  <a:tcPr marL="9523" marR="9523" marT="9523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  <a:latin typeface="Gill Sans"/>
                        </a:rPr>
                        <a:t>5,4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Gill Sans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Gill Sans"/>
                        </a:rPr>
                        <a:t>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  <a:cs typeface="Arial" panose="020B0604020202020204" pitchFamily="34" charset="0"/>
                      </a:endParaRP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:a16="http://schemas.microsoft.com/office/drawing/2014/main" val="1299860809"/>
                  </a:ext>
                </a:extLst>
              </a:tr>
              <a:tr h="26701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Gill Sans"/>
                        </a:rPr>
                        <a:t>Планирует в среднесрочной перспективе - через 1-3 года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  <a:cs typeface="Arial" panose="020B0604020202020204" pitchFamily="34" charset="0"/>
                      </a:endParaRPr>
                    </a:p>
                  </a:txBody>
                  <a:tcPr marL="9523" marR="9523" marT="9523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  <a:latin typeface="Gill Sans"/>
                        </a:rPr>
                        <a:t>9,0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Gill Sans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Gill Sans"/>
                        </a:rPr>
                        <a:t>20,2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  <a:cs typeface="Arial" panose="020B0604020202020204" pitchFamily="34" charset="0"/>
                      </a:endParaRP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:a16="http://schemas.microsoft.com/office/drawing/2014/main" val="1363590385"/>
                  </a:ext>
                </a:extLst>
              </a:tr>
              <a:tr h="26701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Gill Sans"/>
                        </a:rPr>
                        <a:t>Планирует в долгосрочной перспективе – более, чем через 3 года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  <a:cs typeface="Arial" panose="020B0604020202020204" pitchFamily="34" charset="0"/>
                      </a:endParaRPr>
                    </a:p>
                  </a:txBody>
                  <a:tcPr marL="9523" marR="9523" marT="952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Gill Sans"/>
                        </a:rPr>
                        <a:t>41,2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  <a:cs typeface="Arial" panose="020B0604020202020204" pitchFamily="34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Gill Sans"/>
                        </a:rPr>
                        <a:t>39,3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  <a:cs typeface="Arial" panose="020B0604020202020204" pitchFamily="34" charset="0"/>
                      </a:endParaRP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:a16="http://schemas.microsoft.com/office/drawing/2014/main" val="508121125"/>
                  </a:ext>
                </a:extLst>
              </a:tr>
              <a:tr h="26701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Gill Sans"/>
                        </a:rPr>
                        <a:t>Не знаю о данной процедуре</a:t>
                      </a:r>
                      <a:endParaRPr lang="ru-RU" sz="1400" b="0" i="1" u="none" strike="noStrike">
                        <a:solidFill>
                          <a:srgbClr val="000000"/>
                        </a:solidFill>
                        <a:effectLst/>
                        <a:latin typeface="Gill Sans"/>
                        <a:cs typeface="Arial" panose="020B0604020202020204" pitchFamily="34" charset="0"/>
                      </a:endParaRPr>
                    </a:p>
                  </a:txBody>
                  <a:tcPr marL="9523" marR="9523" marT="952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Gill Sans"/>
                        </a:rPr>
                        <a:t>33,5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  <a:cs typeface="Arial" panose="020B0604020202020204" pitchFamily="34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Gill Sans"/>
                        </a:rPr>
                        <a:t>21,4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  <a:cs typeface="Arial" panose="020B0604020202020204" pitchFamily="34" charset="0"/>
                      </a:endParaRP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:a16="http://schemas.microsoft.com/office/drawing/2014/main" val="158471774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0ADA5F4-3AE5-424E-BB24-B9FAF3059BE2}"/>
              </a:ext>
            </a:extLst>
          </p:cNvPr>
          <p:cNvSpPr txBox="1"/>
          <p:nvPr/>
        </p:nvSpPr>
        <p:spPr>
          <a:xfrm>
            <a:off x="901663" y="751526"/>
            <a:ext cx="6046737" cy="3384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Gill Sans Nova Light" panose="020B0302020104020203" pitchFamily="34" charset="0"/>
              </a:rPr>
              <a:t> Опрошено более 1500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1771043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31B1427-29F0-4E43-9516-C69B4EB28CA3}"/>
              </a:ext>
            </a:extLst>
          </p:cNvPr>
          <p:cNvSpPr/>
          <p:nvPr/>
        </p:nvSpPr>
        <p:spPr>
          <a:xfrm>
            <a:off x="857974" y="1041544"/>
            <a:ext cx="10592610" cy="307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</a:rPr>
              <a:t>Востребованность Независимой оценки квалификаций в зависимости от сферы деятельности </a:t>
            </a:r>
            <a:r>
              <a:rPr lang="ru-RU" sz="1400" dirty="0">
                <a:latin typeface="Arial" panose="020B0604020202020204" pitchFamily="34" charset="0"/>
              </a:rPr>
              <a:t>%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314E558-0699-4B6F-A296-19F25BA20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5" y="1532708"/>
            <a:ext cx="12022354" cy="455458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E201A15-B5A0-4556-B26B-A3892F5AE03C}"/>
              </a:ext>
            </a:extLst>
          </p:cNvPr>
          <p:cNvSpPr/>
          <p:nvPr/>
        </p:nvSpPr>
        <p:spPr>
          <a:xfrm>
            <a:off x="815059" y="188396"/>
            <a:ext cx="11233823" cy="467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80"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latin typeface="Gill Sans Nova Light" panose="020B0302020104020203" pitchFamily="34" charset="0"/>
                <a:sym typeface="Pancetta Serif Pro SemiBold"/>
              </a:rPr>
              <a:t>Исследование востребованности независимой оценки квалификации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18485664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Факторович А.А. 28.02[20190228095115772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457017" marR="0" indent="-457017" algn="ctr" defTabSz="45701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>
              <a:outerShdw blurRad="38100" dist="38100" dir="2700000" rotWithShape="0">
                <a:srgbClr val="000000">
                  <a:alpha val="43137"/>
                </a:srgbClr>
              </a:outerShdw>
            </a:effectLst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457017" marR="0" indent="-457017" algn="ctr" defTabSz="45701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>
              <a:outerShdw blurRad="38100" dist="38100" dir="2700000" rotWithShape="0">
                <a:srgbClr val="000000">
                  <a:alpha val="43137"/>
                </a:srgbClr>
              </a:outerShdw>
            </a:effectLst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10165</TotalTime>
  <Words>1395</Words>
  <Application>Microsoft Office PowerPoint</Application>
  <PresentationFormat>Произвольный</PresentationFormat>
  <Paragraphs>245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Gill Sans</vt:lpstr>
      <vt:lpstr>Gill Sans Nova Light</vt:lpstr>
      <vt:lpstr>Helvetica</vt:lpstr>
      <vt:lpstr>Pancetta Serif Pro Regular</vt:lpstr>
      <vt:lpstr>Pancetta Serif Pro SemiBold</vt:lpstr>
      <vt:lpstr>Times New Roman</vt:lpstr>
      <vt:lpstr>Wingdings</vt:lpstr>
      <vt:lpstr>Тема Office</vt:lpstr>
      <vt:lpstr>1_Тема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</dc:title>
  <dc:creator>slushnikov@nark.ru</dc:creator>
  <cp:lastModifiedBy>DF</cp:lastModifiedBy>
  <cp:revision>776</cp:revision>
  <cp:lastPrinted>2019-01-28T14:40:18Z</cp:lastPrinted>
  <dcterms:created xsi:type="dcterms:W3CDTF">2016-10-11T05:36:50Z</dcterms:created>
  <dcterms:modified xsi:type="dcterms:W3CDTF">2019-02-28T06:51:16Z</dcterms:modified>
</cp:coreProperties>
</file>