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0" r:id="rId3"/>
    <p:sldId id="323" r:id="rId4"/>
    <p:sldId id="307" r:id="rId5"/>
    <p:sldId id="308" r:id="rId6"/>
    <p:sldId id="309" r:id="rId7"/>
    <p:sldId id="310" r:id="rId8"/>
    <p:sldId id="278" r:id="rId9"/>
    <p:sldId id="311" r:id="rId10"/>
    <p:sldId id="312" r:id="rId11"/>
    <p:sldId id="313" r:id="rId12"/>
    <p:sldId id="324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66"/>
    <a:srgbClr val="1E0373"/>
    <a:srgbClr val="090121"/>
    <a:srgbClr val="120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>
      <p:cViewPr varScale="1">
        <p:scale>
          <a:sx n="69" d="100"/>
          <a:sy n="69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2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9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4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9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7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5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5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4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1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AD63F-F7EA-4A40-AFED-A331A5F0274F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507C-69DD-4FDC-8536-D184F2389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2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gif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4"/>
          <p:cNvSpPr/>
          <p:nvPr/>
        </p:nvSpPr>
        <p:spPr>
          <a:xfrm rot="10800000">
            <a:off x="0" y="33265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" y="692696"/>
            <a:ext cx="4657550" cy="349316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1" y="1110223"/>
            <a:ext cx="9396537" cy="5343113"/>
            <a:chOff x="0" y="996663"/>
            <a:chExt cx="12525527" cy="534311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0" y="996663"/>
              <a:ext cx="12525527" cy="5010908"/>
              <a:chOff x="-18545" y="703035"/>
              <a:chExt cx="12525528" cy="5010908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-18545" y="3527958"/>
                <a:ext cx="12198468" cy="2185985"/>
                <a:chOff x="-6468" y="1199335"/>
                <a:chExt cx="12198468" cy="2185985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0" y="1199335"/>
                  <a:ext cx="12192000" cy="2185985"/>
                </a:xfrm>
                <a:prstGeom prst="rect">
                  <a:avLst/>
                </a:prstGeom>
                <a:solidFill>
                  <a:srgbClr val="0931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Блок-схема: данные 10"/>
                <p:cNvSpPr/>
                <p:nvPr/>
              </p:nvSpPr>
              <p:spPr>
                <a:xfrm flipV="1">
                  <a:off x="-6468" y="1199357"/>
                  <a:ext cx="4006189" cy="2185961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0000 h 10180"/>
                    <a:gd name="connsiteX1" fmla="*/ 2000 w 10000"/>
                    <a:gd name="connsiteY1" fmla="*/ 0 h 10180"/>
                    <a:gd name="connsiteX2" fmla="*/ 10000 w 10000"/>
                    <a:gd name="connsiteY2" fmla="*/ 0 h 10180"/>
                    <a:gd name="connsiteX3" fmla="*/ 6152 w 10000"/>
                    <a:gd name="connsiteY3" fmla="*/ 10180 h 10180"/>
                    <a:gd name="connsiteX4" fmla="*/ 0 w 10000"/>
                    <a:gd name="connsiteY4" fmla="*/ 10000 h 10180"/>
                    <a:gd name="connsiteX0" fmla="*/ 0 w 8152"/>
                    <a:gd name="connsiteY0" fmla="*/ 10135 h 10180"/>
                    <a:gd name="connsiteX1" fmla="*/ 152 w 8152"/>
                    <a:gd name="connsiteY1" fmla="*/ 0 h 10180"/>
                    <a:gd name="connsiteX2" fmla="*/ 8152 w 8152"/>
                    <a:gd name="connsiteY2" fmla="*/ 0 h 10180"/>
                    <a:gd name="connsiteX3" fmla="*/ 4304 w 8152"/>
                    <a:gd name="connsiteY3" fmla="*/ 10180 h 10180"/>
                    <a:gd name="connsiteX4" fmla="*/ 0 w 8152"/>
                    <a:gd name="connsiteY4" fmla="*/ 10135 h 10180"/>
                    <a:gd name="connsiteX0" fmla="*/ 14 w 9833"/>
                    <a:gd name="connsiteY0" fmla="*/ 10001 h 10001"/>
                    <a:gd name="connsiteX1" fmla="*/ 19 w 9833"/>
                    <a:gd name="connsiteY1" fmla="*/ 0 h 10001"/>
                    <a:gd name="connsiteX2" fmla="*/ 9833 w 9833"/>
                    <a:gd name="connsiteY2" fmla="*/ 0 h 10001"/>
                    <a:gd name="connsiteX3" fmla="*/ 5113 w 9833"/>
                    <a:gd name="connsiteY3" fmla="*/ 10000 h 10001"/>
                    <a:gd name="connsiteX4" fmla="*/ 14 w 9833"/>
                    <a:gd name="connsiteY4" fmla="*/ 10001 h 1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3" h="10001">
                      <a:moveTo>
                        <a:pt x="14" y="10001"/>
                      </a:moveTo>
                      <a:cubicBezTo>
                        <a:pt x="77" y="6683"/>
                        <a:pt x="-43" y="3318"/>
                        <a:pt x="19" y="0"/>
                      </a:cubicBezTo>
                      <a:lnTo>
                        <a:pt x="9833" y="0"/>
                      </a:lnTo>
                      <a:lnTo>
                        <a:pt x="5113" y="10000"/>
                      </a:lnTo>
                      <a:lnTo>
                        <a:pt x="14" y="10001"/>
                      </a:lnTo>
                      <a:close/>
                    </a:path>
                  </a:pathLst>
                </a:custGeom>
                <a:solidFill>
                  <a:srgbClr val="0A1D6E">
                    <a:alpha val="6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7" name="Изображение 13" descr="ETU_main_logo_GoldHorizontal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66" y="2147346"/>
                  <a:ext cx="3170000" cy="477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" name="TextBox 28"/>
              <p:cNvSpPr txBox="1">
                <a:spLocks noChangeArrowheads="1"/>
              </p:cNvSpPr>
              <p:nvPr/>
            </p:nvSpPr>
            <p:spPr bwMode="auto">
              <a:xfrm>
                <a:off x="5879229" y="703035"/>
                <a:ext cx="6627754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ru-RU" sz="2800" b="1" dirty="0" smtClean="0">
                    <a:solidFill>
                      <a:srgbClr val="003399"/>
                    </a:solidFill>
                    <a:latin typeface="VantaBold" pitchFamily="34" charset="0"/>
                  </a:rPr>
                  <a:t>ЗАГОРИЗОНТНЫЕ ПРОФЕССИИ</a:t>
                </a:r>
                <a:br>
                  <a:rPr lang="ru-RU" sz="2800" b="1" dirty="0" smtClean="0">
                    <a:solidFill>
                      <a:srgbClr val="003399"/>
                    </a:solidFill>
                    <a:latin typeface="VantaBold" pitchFamily="34" charset="0"/>
                  </a:rPr>
                </a:br>
                <a:r>
                  <a:rPr lang="ru-RU" sz="2800" b="1" dirty="0" smtClean="0">
                    <a:solidFill>
                      <a:srgbClr val="003399"/>
                    </a:solidFill>
                    <a:latin typeface="VantaBold" pitchFamily="34" charset="0"/>
                  </a:rPr>
                  <a:t>ДЛЯ НОВОГО</a:t>
                </a:r>
                <a:br>
                  <a:rPr lang="ru-RU" sz="2800" b="1" dirty="0" smtClean="0">
                    <a:solidFill>
                      <a:srgbClr val="003399"/>
                    </a:solidFill>
                    <a:latin typeface="VantaBold" pitchFamily="34" charset="0"/>
                  </a:rPr>
                </a:br>
                <a:r>
                  <a:rPr lang="ru-RU" sz="2800" b="1" dirty="0" smtClean="0">
                    <a:solidFill>
                      <a:srgbClr val="003399"/>
                    </a:solidFill>
                    <a:latin typeface="VantaBold" pitchFamily="34" charset="0"/>
                  </a:rPr>
                  <a:t>ТЕХНОЛОГИЧЕСКОГО УКЛАДА</a:t>
                </a:r>
                <a:endParaRPr lang="ru-RU" sz="2800" dirty="0">
                  <a:solidFill>
                    <a:srgbClr val="003399"/>
                  </a:solidFill>
                  <a:latin typeface="VantaBold" pitchFamily="34" charset="0"/>
                </a:endParaRPr>
              </a:p>
            </p:txBody>
          </p:sp>
        </p:grpSp>
        <p:sp>
          <p:nvSpPr>
            <p:cNvPr id="11" name="Прямоугольник 24"/>
            <p:cNvSpPr/>
            <p:nvPr/>
          </p:nvSpPr>
          <p:spPr>
            <a:xfrm>
              <a:off x="4346702" y="3495272"/>
              <a:ext cx="7854420" cy="334924"/>
            </a:xfrm>
            <a:custGeom>
              <a:avLst/>
              <a:gdLst>
                <a:gd name="connsiteX0" fmla="*/ 0 w 7854421"/>
                <a:gd name="connsiteY0" fmla="*/ 0 h 334924"/>
                <a:gd name="connsiteX1" fmla="*/ 7854421 w 7854421"/>
                <a:gd name="connsiteY1" fmla="*/ 0 h 334924"/>
                <a:gd name="connsiteX2" fmla="*/ 7854421 w 7854421"/>
                <a:gd name="connsiteY2" fmla="*/ 334924 h 334924"/>
                <a:gd name="connsiteX3" fmla="*/ 0 w 7854421"/>
                <a:gd name="connsiteY3" fmla="*/ 334924 h 334924"/>
                <a:gd name="connsiteX4" fmla="*/ 0 w 7854421"/>
                <a:gd name="connsiteY4" fmla="*/ 0 h 334924"/>
                <a:gd name="connsiteX0" fmla="*/ 383458 w 7854421"/>
                <a:gd name="connsiteY0" fmla="*/ 0 h 334924"/>
                <a:gd name="connsiteX1" fmla="*/ 7854421 w 7854421"/>
                <a:gd name="connsiteY1" fmla="*/ 0 h 334924"/>
                <a:gd name="connsiteX2" fmla="*/ 7854421 w 7854421"/>
                <a:gd name="connsiteY2" fmla="*/ 334924 h 334924"/>
                <a:gd name="connsiteX3" fmla="*/ 0 w 7854421"/>
                <a:gd name="connsiteY3" fmla="*/ 334924 h 334924"/>
                <a:gd name="connsiteX4" fmla="*/ 383458 w 7854421"/>
                <a:gd name="connsiteY4" fmla="*/ 0 h 33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4421" h="334924">
                  <a:moveTo>
                    <a:pt x="383458" y="0"/>
                  </a:moveTo>
                  <a:lnTo>
                    <a:pt x="7854421" y="0"/>
                  </a:lnTo>
                  <a:lnTo>
                    <a:pt x="7854421" y="334924"/>
                  </a:lnTo>
                  <a:lnTo>
                    <a:pt x="0" y="334924"/>
                  </a:lnTo>
                  <a:lnTo>
                    <a:pt x="383458" y="0"/>
                  </a:lnTo>
                  <a:close/>
                </a:path>
              </a:pathLst>
            </a:custGeom>
            <a:gradFill flip="none" rotWithShape="1">
              <a:gsLst>
                <a:gs pos="43000">
                  <a:srgbClr val="E5C394"/>
                </a:gs>
                <a:gs pos="31000">
                  <a:srgbClr val="F0CE9E"/>
                </a:gs>
                <a:gs pos="0">
                  <a:srgbClr val="624021"/>
                </a:gs>
                <a:gs pos="68000">
                  <a:srgbClr val="876542"/>
                </a:gs>
                <a:gs pos="93000">
                  <a:srgbClr val="4D2B0F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24"/>
            <p:cNvSpPr/>
            <p:nvPr/>
          </p:nvSpPr>
          <p:spPr>
            <a:xfrm>
              <a:off x="2271253" y="6004852"/>
              <a:ext cx="9930580" cy="334924"/>
            </a:xfrm>
            <a:custGeom>
              <a:avLst/>
              <a:gdLst>
                <a:gd name="connsiteX0" fmla="*/ 0 w 7854421"/>
                <a:gd name="connsiteY0" fmla="*/ 0 h 334924"/>
                <a:gd name="connsiteX1" fmla="*/ 7854421 w 7854421"/>
                <a:gd name="connsiteY1" fmla="*/ 0 h 334924"/>
                <a:gd name="connsiteX2" fmla="*/ 7854421 w 7854421"/>
                <a:gd name="connsiteY2" fmla="*/ 334924 h 334924"/>
                <a:gd name="connsiteX3" fmla="*/ 0 w 7854421"/>
                <a:gd name="connsiteY3" fmla="*/ 334924 h 334924"/>
                <a:gd name="connsiteX4" fmla="*/ 0 w 7854421"/>
                <a:gd name="connsiteY4" fmla="*/ 0 h 334924"/>
                <a:gd name="connsiteX0" fmla="*/ 383458 w 7854421"/>
                <a:gd name="connsiteY0" fmla="*/ 0 h 334924"/>
                <a:gd name="connsiteX1" fmla="*/ 7854421 w 7854421"/>
                <a:gd name="connsiteY1" fmla="*/ 0 h 334924"/>
                <a:gd name="connsiteX2" fmla="*/ 7854421 w 7854421"/>
                <a:gd name="connsiteY2" fmla="*/ 334924 h 334924"/>
                <a:gd name="connsiteX3" fmla="*/ 0 w 7854421"/>
                <a:gd name="connsiteY3" fmla="*/ 334924 h 334924"/>
                <a:gd name="connsiteX4" fmla="*/ 383458 w 7854421"/>
                <a:gd name="connsiteY4" fmla="*/ 0 h 33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4421" h="334924">
                  <a:moveTo>
                    <a:pt x="383458" y="0"/>
                  </a:moveTo>
                  <a:lnTo>
                    <a:pt x="7854421" y="0"/>
                  </a:lnTo>
                  <a:lnTo>
                    <a:pt x="7854421" y="334924"/>
                  </a:lnTo>
                  <a:lnTo>
                    <a:pt x="0" y="334924"/>
                  </a:lnTo>
                  <a:lnTo>
                    <a:pt x="383458" y="0"/>
                  </a:lnTo>
                  <a:close/>
                </a:path>
              </a:pathLst>
            </a:custGeom>
            <a:gradFill flip="none" rotWithShape="1">
              <a:gsLst>
                <a:gs pos="43000">
                  <a:srgbClr val="E5C394"/>
                </a:gs>
                <a:gs pos="31000">
                  <a:srgbClr val="F0CE9E"/>
                </a:gs>
                <a:gs pos="0">
                  <a:srgbClr val="624021"/>
                </a:gs>
                <a:gs pos="68000">
                  <a:srgbClr val="876542"/>
                </a:gs>
                <a:gs pos="93000">
                  <a:srgbClr val="4D2B0F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88197" y="4581128"/>
            <a:ext cx="61482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САНКТ-ПЕТЕРБУРГСКИЙ МЕЖДУНАРОДНЫЙ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ФОРУМ ТРУДА, 28.02.2019</a:t>
            </a:r>
          </a:p>
          <a:p>
            <a:pPr>
              <a:buNone/>
            </a:pPr>
            <a:r>
              <a:rPr lang="ru-RU" sz="2000" b="1" dirty="0" err="1" smtClean="0">
                <a:solidFill>
                  <a:schemeClr val="bg1"/>
                </a:solidFill>
              </a:rPr>
              <a:t>В.В.Лучинин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директор департамента науки </a:t>
            </a:r>
            <a:r>
              <a:rPr lang="ru-RU" sz="2000" b="1" dirty="0" err="1">
                <a:solidFill>
                  <a:schemeClr val="bg1"/>
                </a:solidFill>
              </a:rPr>
              <a:t>СПбГЭТУ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9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НЕГАТИВНЫЕ </a:t>
            </a:r>
            <a:r>
              <a:rPr lang="ru-RU" dirty="0"/>
              <a:t>ФАКТОРЫ  ДЛЯ ПЕРЕХОДА</a:t>
            </a:r>
            <a:br>
              <a:rPr lang="ru-RU" dirty="0"/>
            </a:br>
            <a:r>
              <a:rPr lang="ru-RU" dirty="0"/>
              <a:t>К ШЕСТОМУ ТЕХНОЛОГИЧЕСКОМУ УКЛАДУ: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8396" y="1340768"/>
            <a:ext cx="83700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2000" b="1" dirty="0">
                <a:solidFill>
                  <a:srgbClr val="000099"/>
                </a:solidFill>
              </a:rPr>
              <a:t>и</a:t>
            </a:r>
            <a:r>
              <a:rPr lang="ru-RU" sz="2000" b="1" dirty="0" smtClean="0">
                <a:solidFill>
                  <a:srgbClr val="000099"/>
                </a:solidFill>
              </a:rPr>
              <a:t>счерпан научно-технический задел;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b="1" dirty="0">
                <a:solidFill>
                  <a:srgbClr val="000099"/>
                </a:solidFill>
              </a:rPr>
              <a:t>о</a:t>
            </a:r>
            <a:r>
              <a:rPr lang="ru-RU" sz="2000" b="1" dirty="0" smtClean="0">
                <a:solidFill>
                  <a:srgbClr val="000099"/>
                </a:solidFill>
              </a:rPr>
              <a:t>рганизация фундаментально-поисковых исследований носит фрагментарный характер, а их финансирование </a:t>
            </a:r>
            <a:r>
              <a:rPr lang="ru-RU" sz="2000" b="1" dirty="0" err="1" smtClean="0">
                <a:solidFill>
                  <a:srgbClr val="000099"/>
                </a:solidFill>
              </a:rPr>
              <a:t>нескоординировано</a:t>
            </a:r>
            <a:r>
              <a:rPr lang="ru-RU" sz="2000" b="1" dirty="0" smtClean="0">
                <a:solidFill>
                  <a:srgbClr val="000099"/>
                </a:solidFill>
              </a:rPr>
              <a:t>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000" b="1" dirty="0">
                <a:solidFill>
                  <a:srgbClr val="000099"/>
                </a:solidFill>
              </a:rPr>
              <a:t>о</a:t>
            </a:r>
            <a:r>
              <a:rPr lang="ru-RU" sz="2000" b="1" dirty="0" smtClean="0">
                <a:solidFill>
                  <a:srgbClr val="000099"/>
                </a:solidFill>
              </a:rPr>
              <a:t>тсутствует единая информационная база, содержащая результаты </a:t>
            </a:r>
            <a:r>
              <a:rPr lang="ru-RU" sz="2000" b="1" dirty="0">
                <a:solidFill>
                  <a:srgbClr val="000099"/>
                </a:solidFill>
              </a:rPr>
              <a:t>фундаментально-поисковых </a:t>
            </a:r>
            <a:r>
              <a:rPr lang="ru-RU" sz="2000" b="1" dirty="0" smtClean="0">
                <a:solidFill>
                  <a:srgbClr val="000099"/>
                </a:solidFill>
              </a:rPr>
              <a:t>исследований;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b="1" dirty="0">
                <a:solidFill>
                  <a:srgbClr val="003399"/>
                </a:solidFill>
              </a:rPr>
              <a:t>и</a:t>
            </a:r>
            <a:r>
              <a:rPr lang="ru-RU" sz="2000" b="1" dirty="0" smtClean="0">
                <a:solidFill>
                  <a:srgbClr val="003399"/>
                </a:solidFill>
              </a:rPr>
              <a:t>меет место</a:t>
            </a:r>
            <a:r>
              <a:rPr lang="en-GB" sz="2000" b="1" dirty="0" smtClean="0">
                <a:solidFill>
                  <a:srgbClr val="003399"/>
                </a:solidFill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</a:rPr>
              <a:t>фактическая </a:t>
            </a:r>
            <a:r>
              <a:rPr lang="ru-RU" sz="2000" b="1" dirty="0">
                <a:solidFill>
                  <a:srgbClr val="003399"/>
                </a:solidFill>
              </a:rPr>
              <a:t>потеря отраслевой и отсутствие корпоративной и индустриально-рыночно адаптированной науки</a:t>
            </a:r>
            <a:r>
              <a:rPr lang="ru-RU" sz="2000" b="1" dirty="0" smtClean="0">
                <a:solidFill>
                  <a:srgbClr val="003399"/>
                </a:solidFill>
              </a:rPr>
              <a:t>;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b="1" dirty="0" smtClean="0">
                <a:solidFill>
                  <a:srgbClr val="003399"/>
                </a:solidFill>
              </a:rPr>
              <a:t>отсутствует координация </a:t>
            </a:r>
            <a:r>
              <a:rPr lang="ru-RU" sz="2000" b="1" dirty="0">
                <a:solidFill>
                  <a:srgbClr val="003399"/>
                </a:solidFill>
              </a:rPr>
              <a:t>программно-целевого планирования при реализации отраслевых программ с государственными инвестициями в науку и образование в форме проектов и грантов;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b="1" dirty="0" smtClean="0">
                <a:solidFill>
                  <a:srgbClr val="003399"/>
                </a:solidFill>
              </a:rPr>
              <a:t>отсутствуют базы </a:t>
            </a:r>
            <a:r>
              <a:rPr lang="ru-RU" sz="2000" b="1" dirty="0">
                <a:solidFill>
                  <a:srgbClr val="003399"/>
                </a:solidFill>
              </a:rPr>
              <a:t>данных критических и востребованных технологий отраслевой направленности;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b="1" dirty="0" smtClean="0">
                <a:solidFill>
                  <a:srgbClr val="003399"/>
                </a:solidFill>
              </a:rPr>
              <a:t>отсутствуют мотивационные механизмы </a:t>
            </a:r>
            <a:r>
              <a:rPr lang="ru-RU" sz="2000" b="1" dirty="0">
                <a:solidFill>
                  <a:srgbClr val="003399"/>
                </a:solidFill>
              </a:rPr>
              <a:t>для промышленных предприятий, обеспечивающих "превращение" научных подразделений вузов и Академии наук в отраслевые лаборатории для трансфера технологий и кадрового потенциала.</a:t>
            </a:r>
          </a:p>
        </p:txBody>
      </p:sp>
    </p:spTree>
    <p:extLst>
      <p:ext uri="{BB962C8B-B14F-4D97-AF65-F5344CB8AC3E}">
        <p14:creationId xmlns:p14="http://schemas.microsoft.com/office/powerpoint/2010/main" val="40120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СТРАТЕГИЯ </a:t>
            </a:r>
            <a:r>
              <a:rPr lang="ru-RU" dirty="0"/>
              <a:t>НАУЧНО-ТЕХНОЛОГИЧЕСКОГО</a:t>
            </a:r>
            <a:br>
              <a:rPr lang="ru-RU" dirty="0"/>
            </a:br>
            <a:r>
              <a:rPr lang="ru-RU" dirty="0"/>
              <a:t>РАЗВИТИЯ РОССИИ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23528" y="1700808"/>
            <a:ext cx="8424936" cy="4032448"/>
            <a:chOff x="323528" y="1124744"/>
            <a:chExt cx="8424936" cy="403244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24744"/>
              <a:ext cx="8424936" cy="403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7544" y="1628800"/>
              <a:ext cx="216024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Тенденции: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ru-RU" sz="1200" b="1" dirty="0" smtClean="0">
                  <a:solidFill>
                    <a:schemeClr val="bg1"/>
                  </a:solidFill>
                </a:rPr>
                <a:t>Глобализация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ru-RU" sz="1200" b="1" dirty="0" smtClean="0">
                  <a:solidFill>
                    <a:schemeClr val="bg1"/>
                  </a:solidFill>
                </a:rPr>
                <a:t>Цифровая экономика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ru-RU" sz="1200" b="1" dirty="0" smtClean="0">
                  <a:solidFill>
                    <a:schemeClr val="bg1"/>
                  </a:solidFill>
                </a:rPr>
                <a:t>Мульти- и </a:t>
              </a:r>
              <a:r>
                <a:rPr lang="ru-RU" sz="1200" b="1" dirty="0" err="1" smtClean="0">
                  <a:solidFill>
                    <a:schemeClr val="bg1"/>
                  </a:solidFill>
                </a:rPr>
                <a:t>трансдисциплинарность</a:t>
              </a:r>
              <a:endParaRPr lang="ru-RU" sz="1200" b="1" dirty="0" smtClean="0">
                <a:solidFill>
                  <a:schemeClr val="bg1"/>
                </a:solidFill>
              </a:endParaRPr>
            </a:p>
            <a:p>
              <a:pPr marL="171450" indent="-171450">
                <a:buBlip>
                  <a:blip r:embed="rId4"/>
                </a:buBlip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Персонализация социальной среды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0192" y="1628800"/>
              <a:ext cx="23762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Приоритеты: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ru-RU" sz="1200" b="1" dirty="0" smtClean="0">
                  <a:solidFill>
                    <a:schemeClr val="bg1"/>
                  </a:solidFill>
                </a:rPr>
                <a:t>Национальная безопасность и технологический суверенитет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ru-RU" sz="1200" b="1" dirty="0" smtClean="0">
                  <a:solidFill>
                    <a:schemeClr val="bg1"/>
                  </a:solidFill>
                </a:rPr>
                <a:t>Глобальное технологическое лидерство и технологический прорыв</a:t>
              </a:r>
            </a:p>
            <a:p>
              <a:pPr marL="171450" indent="-171450">
                <a:buBlip>
                  <a:blip r:embed="rId4"/>
                </a:buBlip>
              </a:pPr>
              <a:r>
                <a:rPr lang="ru-RU" sz="1200" b="1" dirty="0" smtClean="0">
                  <a:solidFill>
                    <a:schemeClr val="bg1"/>
                  </a:solidFill>
                </a:rPr>
                <a:t>Инвестиции в человеческий капитал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3608" y="4726305"/>
              <a:ext cx="2160240" cy="430887"/>
            </a:xfrm>
            <a:prstGeom prst="rect">
              <a:avLst/>
            </a:prstGeom>
            <a:solidFill>
              <a:srgbClr val="09012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b="1" dirty="0" smtClean="0">
                  <a:solidFill>
                    <a:schemeClr val="bg1"/>
                  </a:solidFill>
                </a:rPr>
                <a:t>ЗАГОРИЗОНЬНЫЕ</a:t>
              </a:r>
              <a:br>
                <a:rPr lang="ru-RU" sz="1100" b="1" dirty="0" smtClean="0">
                  <a:solidFill>
                    <a:schemeClr val="bg1"/>
                  </a:solidFill>
                </a:rPr>
              </a:br>
              <a:r>
                <a:rPr lang="ru-RU" sz="1100" b="1" dirty="0" smtClean="0">
                  <a:solidFill>
                    <a:schemeClr val="bg1"/>
                  </a:solidFill>
                </a:rPr>
                <a:t>ПРОФЕССИИ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0152" y="4726305"/>
              <a:ext cx="2160240" cy="430887"/>
            </a:xfrm>
            <a:prstGeom prst="rect">
              <a:avLst/>
            </a:prstGeom>
            <a:solidFill>
              <a:srgbClr val="090121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chemeClr val="bg1"/>
                  </a:solidFill>
                </a:rPr>
                <a:t>ИНЖЕНЕР</a:t>
              </a:r>
              <a:br>
                <a:rPr lang="ru-RU" sz="1100" b="1" dirty="0" smtClean="0">
                  <a:solidFill>
                    <a:schemeClr val="bg1"/>
                  </a:solidFill>
                </a:rPr>
              </a:br>
              <a:r>
                <a:rPr lang="ru-RU" sz="1100" b="1" dirty="0" smtClean="0">
                  <a:solidFill>
                    <a:schemeClr val="bg1"/>
                  </a:solidFill>
                </a:rPr>
                <a:t>ЦИФРОВОГО СОЦИУМА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9872" y="4365104"/>
              <a:ext cx="2160240" cy="769441"/>
            </a:xfrm>
            <a:prstGeom prst="rect">
              <a:avLst/>
            </a:prstGeom>
            <a:solidFill>
              <a:srgbClr val="0033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СОЦИАЛЬНАЯ СРЕДА, КОММУНИКАБЕЛЬНОСТЬ, ОТВЕТСТВЕННОСТЬ, БЛАГОТВОРИТЕЛЬНОСТЬ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7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СТРАТЕГИЯ </a:t>
            </a:r>
            <a:r>
              <a:rPr lang="ru-RU" dirty="0"/>
              <a:t>НАУЧНО-ТЕХНИЧЕСКОГО РАЗВИТИЯ РОССИИ</a:t>
            </a:r>
            <a:br>
              <a:rPr lang="ru-RU" dirty="0"/>
            </a:br>
            <a:r>
              <a:rPr lang="ru-RU" dirty="0"/>
              <a:t>НА ПЕРИОД ДО 2035 ГОДА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536" y="1204010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ru-RU" sz="1600" b="1" dirty="0" smtClean="0">
                <a:solidFill>
                  <a:srgbClr val="FF0000"/>
                </a:solidFill>
              </a:rPr>
              <a:t>Цель: </a:t>
            </a:r>
            <a:r>
              <a:rPr lang="ru-RU" sz="1600" b="1" dirty="0" smtClean="0">
                <a:solidFill>
                  <a:srgbClr val="0033CC"/>
                </a:solidFill>
              </a:rPr>
              <a:t>обеспечение независимости и конкурентоспособности страны за счет создания эффективной системы наращивания интеллектуального потенциала науки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1981289"/>
            <a:ext cx="80648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buClr>
                <a:srgbClr val="FF0000"/>
              </a:buClr>
              <a:defRPr sz="2000" b="1">
                <a:solidFill>
                  <a:srgbClr val="00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sz="1600" dirty="0" smtClean="0">
                <a:solidFill>
                  <a:srgbClr val="FF0000"/>
                </a:solidFill>
              </a:rPr>
              <a:t>Направления реализации государственной политики: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/>
              <a:t>к</a:t>
            </a:r>
            <a:r>
              <a:rPr lang="ru-RU" sz="1600" dirty="0" smtClean="0"/>
              <a:t>адры и человеческий капитал;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/>
              <a:t>и</a:t>
            </a:r>
            <a:r>
              <a:rPr lang="ru-RU" sz="1600" dirty="0" smtClean="0"/>
              <a:t>нфраструктура </a:t>
            </a:r>
            <a:r>
              <a:rPr lang="ru-RU" sz="1600" dirty="0"/>
              <a:t>и</a:t>
            </a:r>
            <a:r>
              <a:rPr lang="ru-RU" sz="1600" dirty="0" smtClean="0"/>
              <a:t> среда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..........................................................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03801" y="4077072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buClr>
                <a:srgbClr val="FF0000"/>
              </a:buClr>
              <a:defRPr sz="2000" b="1">
                <a:solidFill>
                  <a:srgbClr val="00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sz="1600" dirty="0" smtClean="0">
                <a:solidFill>
                  <a:srgbClr val="FF0000"/>
                </a:solidFill>
              </a:rPr>
              <a:t>Приоритеты: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Формирование целостной системы подготовки и профессионального роста научных и научно-педагогических кадров.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5520134"/>
            <a:ext cx="80648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buClr>
                <a:srgbClr val="FF0000"/>
              </a:buClr>
              <a:defRPr sz="2000" b="1">
                <a:solidFill>
                  <a:srgbClr val="00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формирование эффективной системы выявления, поддержания и развития способностей и талантов у молодежи;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/>
              <a:t>о</a:t>
            </a:r>
            <a:r>
              <a:rPr lang="ru-RU" sz="1600" dirty="0" smtClean="0"/>
              <a:t>беспечение глобальной конкурентоспособности российского образования.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299695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latin typeface="PT Sans" charset="0"/>
                <a:cs typeface="Arial" panose="020B0604020202020204" pitchFamily="34" charset="0"/>
              </a:rPr>
              <a:t>“</a:t>
            </a:r>
            <a:r>
              <a:rPr lang="ru-RU" b="1" dirty="0">
                <a:latin typeface="PT Sans" charset="0"/>
                <a:cs typeface="Arial" panose="020B0604020202020204" pitchFamily="34" charset="0"/>
              </a:rPr>
              <a:t>О национальных целях и стратегических задачах Российской Федерации на период до 2024г.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3810526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</a:rPr>
              <a:t>Национальный </a:t>
            </a:r>
            <a:r>
              <a:rPr lang="ru-RU" sz="1600" b="1" dirty="0">
                <a:latin typeface="Arial" pitchFamily="34" charset="0"/>
              </a:rPr>
              <a:t>проект </a:t>
            </a:r>
            <a:r>
              <a:rPr lang="en-GB" sz="1600" b="1" dirty="0">
                <a:latin typeface="Arial" pitchFamily="34" charset="0"/>
              </a:rPr>
              <a:t>“</a:t>
            </a:r>
            <a:r>
              <a:rPr lang="ru-RU" sz="1600" b="1" dirty="0">
                <a:latin typeface="Arial" pitchFamily="34" charset="0"/>
              </a:rPr>
              <a:t>Наука</a:t>
            </a:r>
            <a:r>
              <a:rPr lang="en-GB" sz="1600" b="1" dirty="0">
                <a:latin typeface="Arial" pitchFamily="34" charset="0"/>
              </a:rPr>
              <a:t>”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5536" y="4931876"/>
            <a:ext cx="80648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buClr>
                <a:srgbClr val="FF0000"/>
              </a:buClr>
              <a:defRPr sz="2000" b="1">
                <a:solidFill>
                  <a:srgbClr val="00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</a:rPr>
              <a:t>Национальный </a:t>
            </a:r>
            <a:r>
              <a:rPr lang="ru-RU" sz="1600" dirty="0" smtClean="0">
                <a:solidFill>
                  <a:schemeClr val="tx1"/>
                </a:solidFill>
              </a:rPr>
              <a:t>проект </a:t>
            </a:r>
            <a:r>
              <a:rPr lang="en-GB" sz="1600" dirty="0" smtClean="0">
                <a:solidFill>
                  <a:schemeClr val="tx1"/>
                </a:solidFill>
              </a:rPr>
              <a:t>“</a:t>
            </a:r>
            <a:r>
              <a:rPr lang="ru-RU" sz="1600" dirty="0" smtClean="0">
                <a:solidFill>
                  <a:schemeClr val="tx1"/>
                </a:solidFill>
              </a:rPr>
              <a:t>Образование</a:t>
            </a:r>
            <a:r>
              <a:rPr lang="en-GB" sz="1600" dirty="0" smtClean="0">
                <a:solidFill>
                  <a:schemeClr val="tx1"/>
                </a:solidFill>
              </a:rPr>
              <a:t>”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522920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</a:rPr>
              <a:t>Задачи:</a:t>
            </a:r>
          </a:p>
        </p:txBody>
      </p:sp>
      <p:sp>
        <p:nvSpPr>
          <p:cNvPr id="16" name="Прямоугольник 24"/>
          <p:cNvSpPr/>
          <p:nvPr/>
        </p:nvSpPr>
        <p:spPr>
          <a:xfrm rot="10800000">
            <a:off x="0" y="3597755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НООСФЕРНАЯ </a:t>
            </a:r>
            <a:r>
              <a:rPr lang="ru-RU" dirty="0"/>
              <a:t>ЭКОСИСТЕМА </a:t>
            </a:r>
            <a:br>
              <a:rPr lang="ru-RU" dirty="0"/>
            </a:br>
            <a:r>
              <a:rPr lang="ru-RU" dirty="0"/>
              <a:t>ДЛЯ НОВОГО </a:t>
            </a:r>
            <a:r>
              <a:rPr lang="ru-RU" dirty="0" smtClean="0"/>
              <a:t>ТЕХНОЛОГИЧЕСКОГО </a:t>
            </a:r>
            <a:r>
              <a:rPr lang="ru-RU" dirty="0"/>
              <a:t>УКЛАДА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542084" y="1268760"/>
            <a:ext cx="1800200" cy="18002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1268760"/>
            <a:ext cx="1800200" cy="18002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3419872" y="2996952"/>
            <a:ext cx="1842949" cy="1588750"/>
          </a:xfrm>
          <a:prstGeom prst="hexagon">
            <a:avLst/>
          </a:prstGeom>
          <a:solidFill>
            <a:srgbClr val="99CCFF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42413" y="1990752"/>
            <a:ext cx="1584176" cy="338554"/>
          </a:xfrm>
          <a:prstGeom prst="rect">
            <a:avLst/>
          </a:prstGeom>
          <a:solidFill>
            <a:srgbClr val="FFFFCC"/>
          </a:solidFill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itchFamily="2" charset="2"/>
              <a:buChar char="Ø"/>
              <a:defRPr sz="1600" b="1">
                <a:solidFill>
                  <a:srgbClr val="002060"/>
                </a:solidFill>
              </a:defRPr>
            </a:lvl1pPr>
          </a:lstStyle>
          <a:p>
            <a:pPr marL="0" indent="0" algn="ctr">
              <a:buNone/>
            </a:pPr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63988" y="1989418"/>
            <a:ext cx="1584176" cy="338554"/>
          </a:xfrm>
          <a:prstGeom prst="rect">
            <a:avLst/>
          </a:prstGeom>
          <a:solidFill>
            <a:srgbClr val="FFFFCC"/>
          </a:solidFill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itchFamily="2" charset="2"/>
              <a:buChar char="Ø"/>
              <a:defRPr sz="1600" b="1">
                <a:solidFill>
                  <a:srgbClr val="002060"/>
                </a:solidFill>
              </a:defRPr>
            </a:lvl1pPr>
          </a:lstStyle>
          <a:p>
            <a:pPr marL="0" indent="0" algn="ctr">
              <a:buNone/>
            </a:pPr>
            <a:r>
              <a:rPr lang="ru-RU" dirty="0" smtClean="0"/>
              <a:t>Наука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3553852"/>
            <a:ext cx="1512168" cy="523220"/>
          </a:xfrm>
          <a:prstGeom prst="rect">
            <a:avLst/>
          </a:prstGeom>
          <a:solidFill>
            <a:srgbClr val="FFFFCC"/>
          </a:solidFill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itchFamily="2" charset="2"/>
              <a:buChar char="Ø"/>
              <a:defRPr sz="1600" b="1">
                <a:solidFill>
                  <a:srgbClr val="002060"/>
                </a:solidFill>
              </a:defRPr>
            </a:lvl1pPr>
          </a:lstStyle>
          <a:p>
            <a:pPr marL="0" indent="0" algn="ctr">
              <a:buNone/>
            </a:pPr>
            <a:r>
              <a:rPr lang="ru-RU" sz="1400" dirty="0" smtClean="0"/>
              <a:t>Инновационная </a:t>
            </a:r>
            <a:br>
              <a:rPr lang="ru-RU" sz="1400" dirty="0" smtClean="0"/>
            </a:br>
            <a:r>
              <a:rPr lang="ru-RU" sz="1400" dirty="0" smtClean="0"/>
              <a:t>индустрия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826240"/>
            <a:ext cx="2160240" cy="830997"/>
          </a:xfrm>
          <a:prstGeom prst="rect">
            <a:avLst/>
          </a:prstGeom>
          <a:solidFill>
            <a:srgbClr val="FFFFCC"/>
          </a:solidFill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ctr">
              <a:buFont typeface="Wingdings" pitchFamily="2" charset="2"/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Персонификация </a:t>
            </a:r>
          </a:p>
          <a:p>
            <a:r>
              <a:rPr lang="ru-RU" dirty="0"/>
              <a:t>Профессионализм</a:t>
            </a:r>
          </a:p>
          <a:p>
            <a:r>
              <a:rPr lang="ru-RU" dirty="0"/>
              <a:t>Превосходство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8184" y="1826239"/>
            <a:ext cx="2160240" cy="738664"/>
          </a:xfrm>
          <a:prstGeom prst="rect">
            <a:avLst/>
          </a:prstGeom>
          <a:solidFill>
            <a:srgbClr val="FFFFCC"/>
          </a:solidFill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ctr">
              <a:buFont typeface="Wingdings" pitchFamily="2" charset="2"/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ru-RU" sz="1400" dirty="0" smtClean="0"/>
              <a:t>Креативность</a:t>
            </a:r>
          </a:p>
          <a:p>
            <a:r>
              <a:rPr lang="ru-RU" sz="1400" dirty="0" smtClean="0"/>
              <a:t>Конкурентоспособность</a:t>
            </a:r>
          </a:p>
          <a:p>
            <a:r>
              <a:rPr lang="ru-RU" sz="1400" dirty="0" smtClean="0"/>
              <a:t>Коммуникабельность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4653136"/>
            <a:ext cx="2160240" cy="830997"/>
          </a:xfrm>
          <a:prstGeom prst="rect">
            <a:avLst/>
          </a:prstGeom>
          <a:solidFill>
            <a:srgbClr val="FFFFCC"/>
          </a:solidFill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indent="0" algn="ctr">
              <a:buFont typeface="Wingdings" pitchFamily="2" charset="2"/>
              <a:buNone/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Интеллект </a:t>
            </a:r>
            <a:endParaRPr lang="ru-RU" dirty="0"/>
          </a:p>
          <a:p>
            <a:r>
              <a:rPr lang="ru-RU" dirty="0" smtClean="0"/>
              <a:t>Инновации</a:t>
            </a:r>
            <a:endParaRPr lang="ru-RU" dirty="0"/>
          </a:p>
          <a:p>
            <a:r>
              <a:rPr lang="ru-RU" dirty="0" smtClean="0"/>
              <a:t>Инвестиции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96136" y="360666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КАПИТАЛ: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263691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99"/>
                </a:solidFill>
              </a:rPr>
              <a:t>КАДРОВЫЙ</a:t>
            </a:r>
            <a:r>
              <a:rPr lang="ru-RU" sz="1200" b="1" dirty="0" smtClean="0"/>
              <a:t> 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b="1" dirty="0" smtClean="0"/>
              <a:t>профессионализм,</a:t>
            </a:r>
            <a:endParaRPr lang="ru-RU" sz="1200" b="1" dirty="0"/>
          </a:p>
          <a:p>
            <a:pPr marL="171450" indent="-171450">
              <a:buBlip>
                <a:blip r:embed="rId3"/>
              </a:buBlip>
            </a:pPr>
            <a:r>
              <a:rPr lang="ru-RU" sz="1200" b="1" dirty="0"/>
              <a:t>к</a:t>
            </a:r>
            <a:r>
              <a:rPr lang="ru-RU" sz="1200" b="1" dirty="0" smtClean="0"/>
              <a:t>омпетенции,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b="1" dirty="0"/>
              <a:t>м</a:t>
            </a:r>
            <a:r>
              <a:rPr lang="ru-RU" sz="1200" b="1" dirty="0" smtClean="0"/>
              <a:t>отивации.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20272" y="342900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99"/>
                </a:solidFill>
              </a:rPr>
              <a:t>ИНТЕЛЛЕКТУАЛЬНЫЙ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b="1" dirty="0" smtClean="0"/>
              <a:t>новации,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b="1" dirty="0" smtClean="0"/>
              <a:t>ноу-хау,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b="1" dirty="0" smtClean="0"/>
              <a:t>патенты,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b="1" dirty="0" smtClean="0"/>
              <a:t>бизнес-проекты.</a:t>
            </a:r>
            <a:endParaRPr lang="ru-RU" sz="14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020272" y="4365104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99"/>
                </a:solidFill>
              </a:rPr>
              <a:t>СОЦИАЛЬНЫЙ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b="1" dirty="0" smtClean="0"/>
              <a:t>коммуникабельность,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b="1" dirty="0" smtClean="0"/>
              <a:t>благотворительность,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b="1" dirty="0"/>
              <a:t>о</a:t>
            </a:r>
            <a:r>
              <a:rPr lang="ru-RU" sz="1200" b="1" dirty="0" smtClean="0"/>
              <a:t>тветственное поведение (общечеловеческие ценности).</a:t>
            </a:r>
            <a:endParaRPr lang="ru-RU" sz="14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69876" y="5796553"/>
            <a:ext cx="779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Ноосфера</a:t>
            </a:r>
            <a:r>
              <a:rPr lang="ru-RU" sz="1600" dirty="0" smtClean="0"/>
              <a:t> – сфера разума (</a:t>
            </a:r>
            <a:r>
              <a:rPr lang="en-US" sz="1600" dirty="0" smtClean="0"/>
              <a:t>nous – </a:t>
            </a:r>
            <a:r>
              <a:rPr lang="ru-RU" sz="1600" dirty="0" smtClean="0"/>
              <a:t>разум), состояние биосферы, связанное с разумной деятельностью человека, в отличие от природного первозданного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2947966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Arial Black" pitchFamily="34" charset="0"/>
              </a:rPr>
              <a:t>ИННОВАЦИОННЫЙ ИМИДЖ</a:t>
            </a:r>
            <a:r>
              <a:rPr lang="ru-RU" sz="1200" dirty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ru-RU" sz="1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171450" indent="-171450">
              <a:buBlip>
                <a:blip r:embed="rId3"/>
              </a:buBlip>
            </a:pPr>
            <a:r>
              <a:rPr lang="ru-RU" sz="1200" dirty="0" smtClean="0">
                <a:solidFill>
                  <a:srgbClr val="003399"/>
                </a:solidFill>
                <a:latin typeface="Arial Black" pitchFamily="34" charset="0"/>
              </a:rPr>
              <a:t>фундаментальны, но не абстрактны;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dirty="0">
                <a:solidFill>
                  <a:srgbClr val="003399"/>
                </a:solidFill>
                <a:latin typeface="Arial Black" pitchFamily="34" charset="0"/>
              </a:rPr>
              <a:t>к</a:t>
            </a:r>
            <a:r>
              <a:rPr lang="ru-RU" sz="1200" dirty="0" smtClean="0">
                <a:solidFill>
                  <a:srgbClr val="003399"/>
                </a:solidFill>
                <a:latin typeface="Arial Black" pitchFamily="34" charset="0"/>
              </a:rPr>
              <a:t>реативны , но не изолированы;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dirty="0" smtClean="0">
                <a:solidFill>
                  <a:srgbClr val="003399"/>
                </a:solidFill>
                <a:latin typeface="Arial Black" pitchFamily="34" charset="0"/>
              </a:rPr>
              <a:t>конкурентоспособны и интеллектуально защищены;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dirty="0">
                <a:solidFill>
                  <a:srgbClr val="003399"/>
                </a:solidFill>
                <a:latin typeface="Arial Black" pitchFamily="34" charset="0"/>
              </a:rPr>
              <a:t>в</a:t>
            </a:r>
            <a:r>
              <a:rPr lang="ru-RU" sz="1200" dirty="0" smtClean="0">
                <a:solidFill>
                  <a:srgbClr val="003399"/>
                </a:solidFill>
                <a:latin typeface="Arial Black" pitchFamily="34" charset="0"/>
              </a:rPr>
              <a:t>остребованы, мобильны, интегрируемы.</a:t>
            </a:r>
          </a:p>
        </p:txBody>
      </p:sp>
    </p:spTree>
    <p:extLst>
      <p:ext uri="{BB962C8B-B14F-4D97-AF65-F5344CB8AC3E}">
        <p14:creationId xmlns:p14="http://schemas.microsoft.com/office/powerpoint/2010/main" val="30626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ОБРАЗОВАТЕЛЬНЫЕ </a:t>
            </a:r>
            <a:r>
              <a:rPr lang="ru-RU" dirty="0"/>
              <a:t>ПРИОРИТЕТЫ</a:t>
            </a:r>
            <a:br>
              <a:rPr lang="ru-RU" dirty="0"/>
            </a:br>
            <a:r>
              <a:rPr lang="ru-RU" dirty="0"/>
              <a:t>ДЛЯ ИННОВАЦИОННЫХ ТЕХНОЛОГИЙ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582578"/>
              </p:ext>
            </p:extLst>
          </p:nvPr>
        </p:nvGraphicFramePr>
        <p:xfrm>
          <a:off x="395536" y="1233238"/>
          <a:ext cx="8352928" cy="5148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Образовательные приоритеты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Направления инноваций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Технологии искусственных и </a:t>
                      </a:r>
                      <a:r>
                        <a:rPr lang="ru-RU" sz="1100" dirty="0" err="1">
                          <a:effectLst/>
                        </a:rPr>
                        <a:t>природоподобных</a:t>
                      </a:r>
                      <a:r>
                        <a:rPr lang="ru-RU" sz="1100" dirty="0">
                          <a:effectLst/>
                        </a:rPr>
                        <a:t> материалов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Нано-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и </a:t>
                      </a:r>
                      <a:r>
                        <a:rPr lang="ru-RU" sz="1100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м</a:t>
                      </a:r>
                      <a:r>
                        <a:rPr lang="ru-RU" sz="1100" dirty="0" err="1" smtClean="0">
                          <a:solidFill>
                            <a:srgbClr val="FF0000"/>
                          </a:solidFill>
                          <a:effectLst/>
                        </a:rPr>
                        <a:t>етаматериалы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Углеродные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материалы.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Органо-неорганические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гибридные 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композиции.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D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en-GB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3D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-аддитивные технологии.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Атомно-молекулярная сборка.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Технологии </a:t>
                      </a:r>
                      <a:r>
                        <a:rPr lang="ru-RU" sz="1100" dirty="0" smtClean="0">
                          <a:effectLst/>
                        </a:rPr>
                        <a:t>техно-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 </a:t>
                      </a:r>
                      <a:r>
                        <a:rPr lang="ru-RU" sz="1100" dirty="0" smtClean="0">
                          <a:effectLst/>
                        </a:rPr>
                        <a:t>биосферного </a:t>
                      </a:r>
                      <a:r>
                        <a:rPr lang="ru-RU" sz="1100" dirty="0">
                          <a:effectLst/>
                        </a:rPr>
                        <a:t>мониторинга (космос, воздушное, наземное и подводное пространство, </a:t>
                      </a:r>
                      <a:r>
                        <a:rPr lang="ru-RU" sz="1100" dirty="0" err="1" smtClean="0">
                          <a:effectLst/>
                        </a:rPr>
                        <a:t>биосреды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Электромагнитный, акустический  и биохимический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мониторинг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Мультиспектральные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технологии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Навигационные технологии.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Технологии </a:t>
                      </a:r>
                      <a:r>
                        <a:rPr lang="ru-RU" sz="1100" dirty="0" err="1">
                          <a:effectLst/>
                        </a:rPr>
                        <a:t>киберфизического</a:t>
                      </a:r>
                      <a:r>
                        <a:rPr lang="ru-RU" sz="1100" dirty="0">
                          <a:effectLst/>
                        </a:rPr>
                        <a:t> пространства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"Интернет вещей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" 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индустриальный, аграрный,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и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RFID технологии.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Большие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массивы данных,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облачные и туманные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вычисления.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Виртуальная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и дополненная реальность.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err="1" smtClean="0">
                          <a:solidFill>
                            <a:srgbClr val="FF0000"/>
                          </a:solidFill>
                          <a:effectLst/>
                        </a:rPr>
                        <a:t>Кибербезопасность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rgbClr val="FF0000"/>
                          </a:solidFill>
                          <a:effectLst/>
                        </a:rPr>
                        <a:t>Нейроподобные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rgbClr val="FF0000"/>
                          </a:solidFill>
                          <a:effectLst/>
                        </a:rPr>
                        <a:t>информационны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системы и алгоритмы.</a:t>
                      </a: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Природоподобные</a:t>
                      </a:r>
                      <a:r>
                        <a:rPr lang="ru-RU" sz="1100" dirty="0">
                          <a:effectLst/>
                        </a:rPr>
                        <a:t> бионические и когнитивные технологии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100" dirty="0" smtClean="0">
                          <a:solidFill>
                            <a:srgbClr val="FF0000"/>
                          </a:solidFill>
                          <a:effectLst/>
                        </a:rPr>
                        <a:t>“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Интернет людей».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err="1" smtClean="0">
                          <a:solidFill>
                            <a:srgbClr val="FF0000"/>
                          </a:solidFill>
                          <a:effectLst/>
                        </a:rPr>
                        <a:t>Нейроморфные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системы.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Искусственные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органы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Роботы,, киборги, </a:t>
                      </a:r>
                      <a:r>
                        <a:rPr lang="ru-RU" sz="1100" dirty="0" err="1" smtClean="0">
                          <a:solidFill>
                            <a:srgbClr val="FF0000"/>
                          </a:solidFill>
                          <a:effectLst/>
                        </a:rPr>
                        <a:t>андроиды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solidFill>
                            <a:srgbClr val="FF0000"/>
                          </a:solidFill>
                          <a:effectLst/>
                        </a:rPr>
                        <a:t>аватары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Лаборатории-на-чипе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"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Умная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одежда", интеллектуальная кожа, биоимпланты.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Технологии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ресурсоэнергосбережения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техносферной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безопасности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Рекуперация энергии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из эфира, окружающей среды и техногенных объектов.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Рекуперация энергии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от тела человека.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Преобразователи и накопители энергии на новых материалах и принципах.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Распределенные самоорганизующиеся энергетические сети.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Декарбонизированные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энергетические технологии.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Энергетически эффективная экологически безопасная утилизация.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Стандарты безопасности.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9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ВОСТРЕБОВАННЫЕ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ПРОФЕССИИ ЦИФРОВОГО ИНЖЕНЕРА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5ED09A-F24C-4340-89FA-AC2C3B702E7E}"/>
              </a:ext>
            </a:extLst>
          </p:cNvPr>
          <p:cNvSpPr txBox="1">
            <a:spLocks/>
          </p:cNvSpPr>
          <p:nvPr/>
        </p:nvSpPr>
        <p:spPr>
          <a:xfrm>
            <a:off x="251520" y="1340768"/>
            <a:ext cx="2955545" cy="4570830"/>
          </a:xfrm>
          <a:prstGeom prst="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>
            <a:solidFill>
              <a:srgbClr val="0A1D6E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Blip>
                <a:blip r:embed="rId3"/>
              </a:buBlip>
            </a:pPr>
            <a:r>
              <a:rPr lang="ru-RU" sz="1800" dirty="0" smtClean="0">
                <a:solidFill>
                  <a:srgbClr val="08175C"/>
                </a:solidFill>
              </a:rPr>
              <a:t>Инженер-технолог 3</a:t>
            </a:r>
            <a:r>
              <a:rPr lang="en-US" sz="1800" dirty="0" smtClean="0">
                <a:solidFill>
                  <a:srgbClr val="08175C"/>
                </a:solidFill>
              </a:rPr>
              <a:t>D</a:t>
            </a:r>
            <a:r>
              <a:rPr lang="ru-RU" sz="1800" dirty="0" smtClean="0">
                <a:solidFill>
                  <a:srgbClr val="08175C"/>
                </a:solidFill>
              </a:rPr>
              <a:t> аддитивных технологий;</a:t>
            </a:r>
          </a:p>
          <a:p>
            <a:pPr marL="285750" indent="-285750" algn="l">
              <a:buBlip>
                <a:blip r:embed="rId3"/>
              </a:buBlip>
            </a:pPr>
            <a:endParaRPr lang="ru-RU" sz="1800" dirty="0" smtClean="0">
              <a:solidFill>
                <a:srgbClr val="08175C"/>
              </a:solidFill>
            </a:endParaRPr>
          </a:p>
          <a:p>
            <a:pPr marL="285750" indent="-285750" algn="l">
              <a:buBlip>
                <a:blip r:embed="rId3"/>
              </a:buBlip>
            </a:pPr>
            <a:r>
              <a:rPr lang="ru-RU" sz="1800" dirty="0" smtClean="0">
                <a:solidFill>
                  <a:srgbClr val="08175C"/>
                </a:solidFill>
              </a:rPr>
              <a:t>Инженер-проектировщик компьютерных платформ;</a:t>
            </a:r>
          </a:p>
          <a:p>
            <a:pPr marL="285750" indent="-285750" algn="l">
              <a:buBlip>
                <a:blip r:embed="rId3"/>
              </a:buBlip>
            </a:pPr>
            <a:endParaRPr lang="ru-RU" sz="1800" dirty="0" smtClean="0">
              <a:solidFill>
                <a:srgbClr val="08175C"/>
              </a:solidFill>
            </a:endParaRPr>
          </a:p>
          <a:p>
            <a:pPr marL="285750" indent="-285750" algn="l">
              <a:buBlip>
                <a:blip r:embed="rId3"/>
              </a:buBlip>
            </a:pPr>
            <a:r>
              <a:rPr lang="ru-RU" sz="1800" dirty="0" smtClean="0">
                <a:solidFill>
                  <a:srgbClr val="08175C"/>
                </a:solidFill>
              </a:rPr>
              <a:t>Инженер-проектировщик полного цикла цифрового производства;</a:t>
            </a:r>
          </a:p>
          <a:p>
            <a:pPr marL="285750" indent="-285750" algn="l">
              <a:buBlip>
                <a:blip r:embed="rId3"/>
              </a:buBlip>
            </a:pPr>
            <a:endParaRPr lang="ru-RU" sz="1800" dirty="0" smtClean="0">
              <a:solidFill>
                <a:srgbClr val="08175C"/>
              </a:solidFill>
            </a:endParaRPr>
          </a:p>
          <a:p>
            <a:pPr marL="285750" indent="-285750" algn="l">
              <a:buBlip>
                <a:blip r:embed="rId3"/>
              </a:buBlip>
            </a:pPr>
            <a:r>
              <a:rPr lang="ru-RU" sz="1800" dirty="0" smtClean="0">
                <a:solidFill>
                  <a:srgbClr val="08175C"/>
                </a:solidFill>
              </a:rPr>
              <a:t>Инженер-проектировщик цифровых двойников.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61" y="1748020"/>
            <a:ext cx="5561911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3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НЕКОТОРЫЕ  </a:t>
            </a:r>
            <a:r>
              <a:rPr lang="ru-RU" dirty="0"/>
              <a:t>ОПЕРЕЖАЮЩИЕ «ЗАГОРИЗОНТНЫЕ»</a:t>
            </a:r>
            <a:br>
              <a:rPr lang="ru-RU" dirty="0"/>
            </a:br>
            <a:r>
              <a:rPr lang="ru-RU" dirty="0"/>
              <a:t>ПРОФЕССИИ ДЛЯ ИННОВАЦИОННОЙ ЭКОСИСТЕМЫ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5ED09A-F24C-4340-89FA-AC2C3B702E7E}"/>
              </a:ext>
            </a:extLst>
          </p:cNvPr>
          <p:cNvSpPr txBox="1">
            <a:spLocks/>
          </p:cNvSpPr>
          <p:nvPr/>
        </p:nvSpPr>
        <p:spPr>
          <a:xfrm>
            <a:off x="383832" y="1124745"/>
            <a:ext cx="3340136" cy="5423760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u="sng" dirty="0" smtClean="0">
                <a:solidFill>
                  <a:srgbClr val="08175C"/>
                </a:solidFill>
                <a:latin typeface="Calibri" panose="020F0502020204030204"/>
              </a:rPr>
              <a:t>Естественно-научная сфера</a:t>
            </a:r>
            <a:endParaRPr kumimoji="0" lang="ru-RU" sz="1600" b="0" i="0" u="sng" strike="noStrike" kern="1200" cap="none" spc="0" normalizeH="0" baseline="0" noProof="0" dirty="0" smtClean="0">
              <a:ln>
                <a:noFill/>
              </a:ln>
              <a:solidFill>
                <a:srgbClr val="08175C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Атомно-молекулярная архитектоника и дизайн (атомно-молекулярное моделирование и технологическое конструирование)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u="sng" dirty="0" smtClean="0">
                <a:solidFill>
                  <a:srgbClr val="08175C"/>
                </a:solidFill>
                <a:latin typeface="Calibri" panose="020F0502020204030204"/>
              </a:rPr>
              <a:t>Ин</a:t>
            </a:r>
            <a:r>
              <a:rPr kumimoji="0" lang="ru-RU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фотехносфера</a:t>
            </a:r>
            <a:endParaRPr kumimoji="0" lang="ru-RU" b="0" i="0" u="sng" strike="noStrike" kern="1200" cap="none" spc="0" normalizeH="0" baseline="0" noProof="0" dirty="0" smtClean="0">
              <a:ln>
                <a:noFill/>
              </a:ln>
              <a:solidFill>
                <a:srgbClr val="0817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Когнитивная информатика (информатика когнитивных процессов)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Биотехносфера</a:t>
            </a:r>
            <a:endParaRPr kumimoji="0" lang="ru-RU" b="0" i="0" u="sng" strike="noStrike" kern="1200" cap="none" spc="0" normalizeH="0" baseline="0" noProof="0" dirty="0" smtClean="0">
              <a:ln>
                <a:noFill/>
              </a:ln>
              <a:solidFill>
                <a:srgbClr val="0817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Киберфизический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биоинтерфейс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нефармологическая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коррекция и управление биообъектами)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Энерготехносфера</a:t>
            </a:r>
            <a:endParaRPr kumimoji="0" lang="ru-RU" b="0" i="0" u="sng" strike="noStrike" kern="1200" cap="none" spc="0" normalizeH="0" baseline="0" noProof="0" dirty="0" smtClean="0">
              <a:ln>
                <a:noFill/>
              </a:ln>
              <a:solidFill>
                <a:srgbClr val="0817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Биотехносферная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17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рекуперация энергии (рекуперация энергии из эфира, окружающей среды и тела человека)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817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779912" y="1516531"/>
            <a:ext cx="5058872" cy="4648773"/>
            <a:chOff x="3986689" y="1516531"/>
            <a:chExt cx="5058872" cy="464877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/>
            <a:srcRect l="3049" t="1" r="1" b="5012"/>
            <a:stretch/>
          </p:blipFill>
          <p:spPr>
            <a:xfrm>
              <a:off x="3986689" y="2865791"/>
              <a:ext cx="1981361" cy="1539215"/>
            </a:xfrm>
            <a:prstGeom prst="rect">
              <a:avLst/>
            </a:prstGeom>
            <a:ln w="19050">
              <a:solidFill>
                <a:srgbClr val="0A1D6E"/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4570" y="4653353"/>
              <a:ext cx="555972" cy="1511951"/>
            </a:xfrm>
            <a:prstGeom prst="rect">
              <a:avLst/>
            </a:prstGeom>
            <a:ln w="19050">
              <a:solidFill>
                <a:srgbClr val="0A1D6E"/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4445" y="1698710"/>
              <a:ext cx="810868" cy="1174160"/>
            </a:xfrm>
            <a:prstGeom prst="rect">
              <a:avLst/>
            </a:prstGeom>
            <a:ln w="19050">
              <a:solidFill>
                <a:srgbClr val="0A1D6E"/>
              </a:solidFill>
            </a:ln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/>
            <a:srcRect t="10191" b="9791"/>
            <a:stretch/>
          </p:blipFill>
          <p:spPr>
            <a:xfrm>
              <a:off x="7245322" y="3043074"/>
              <a:ext cx="1759982" cy="1600562"/>
            </a:xfrm>
            <a:prstGeom prst="rect">
              <a:avLst/>
            </a:prstGeom>
            <a:ln w="19050">
              <a:solidFill>
                <a:srgbClr val="0A1D6E"/>
              </a:solidFill>
            </a:ln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10766" y="1516531"/>
              <a:ext cx="2041208" cy="1538521"/>
            </a:xfrm>
            <a:prstGeom prst="rect">
              <a:avLst/>
            </a:prstGeom>
            <a:ln w="19050">
              <a:solidFill>
                <a:srgbClr val="0A1D6E"/>
              </a:solidFill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45599" y="4279711"/>
              <a:ext cx="1599962" cy="18534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3291" y="4193298"/>
              <a:ext cx="663857" cy="1670079"/>
            </a:xfrm>
            <a:prstGeom prst="rect">
              <a:avLst/>
            </a:prstGeom>
            <a:ln w="19050">
              <a:solidFill>
                <a:srgbClr val="0A1D6E"/>
              </a:solidFill>
            </a:ln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1306" y="3183646"/>
              <a:ext cx="1086530" cy="1381990"/>
            </a:xfrm>
            <a:prstGeom prst="rect">
              <a:avLst/>
            </a:prstGeom>
            <a:ln w="19050">
              <a:solidFill>
                <a:srgbClr val="0A1D6E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643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-291609"/>
            <a:ext cx="8465203" cy="1200329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sz="1800" dirty="0"/>
              <a:t>БАЗОВЫЕ ПОЛОЖЕНИЯ  </a:t>
            </a:r>
            <a:r>
              <a:rPr lang="ru-RU" sz="1800" dirty="0" smtClean="0"/>
              <a:t>ПРОФЕССИОНАЛЬНО </a:t>
            </a:r>
            <a:r>
              <a:rPr lang="ru-RU" sz="1800" dirty="0"/>
              <a:t>ОРИЕНТИРОВАННОЙ</a:t>
            </a:r>
            <a:br>
              <a:rPr lang="ru-RU" sz="1800" dirty="0"/>
            </a:br>
            <a:r>
              <a:rPr lang="ru-RU" sz="1800" dirty="0"/>
              <a:t>ОБРАЗОВАТЕЛЬНОЙ ПАРАДИГМЫ</a:t>
            </a:r>
            <a:br>
              <a:rPr lang="ru-RU" sz="1800" dirty="0"/>
            </a:br>
            <a:r>
              <a:rPr lang="ru-RU" sz="1800" dirty="0"/>
              <a:t>“ИНВЕСТИЦИИ В ЧЕЛОВЕЧЕСКИЙ КАПИТАЛ”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218" y="2809368"/>
            <a:ext cx="8352928" cy="340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600"/>
              </a:lnSpc>
              <a:buBlip>
                <a:blip r:embed="rId3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Внедрение концепции формирования и развития индивидуальных профилей компетенций, то есть персонифицированных траекторий для рынка труда.</a:t>
            </a:r>
          </a:p>
          <a:p>
            <a:pPr marL="285750" indent="-285750">
              <a:lnSpc>
                <a:spcPts val="2600"/>
              </a:lnSpc>
              <a:buBlip>
                <a:blip r:embed="rId3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Активная экспресс-трансформация содержания и технологий непрерывной подготовки интеллектуальной элиты.</a:t>
            </a:r>
          </a:p>
          <a:p>
            <a:pPr marL="285750" indent="-285750">
              <a:lnSpc>
                <a:spcPts val="2600"/>
              </a:lnSpc>
              <a:buBlip>
                <a:blip r:embed="rId3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Сетевая </a:t>
            </a:r>
            <a:r>
              <a:rPr lang="ru-RU" b="1" dirty="0" err="1" smtClean="0">
                <a:solidFill>
                  <a:srgbClr val="002060"/>
                </a:solidFill>
              </a:rPr>
              <a:t>мультидисциплинарность</a:t>
            </a:r>
            <a:r>
              <a:rPr lang="ru-RU" b="1" dirty="0" smtClean="0">
                <a:solidFill>
                  <a:srgbClr val="002060"/>
                </a:solidFill>
              </a:rPr>
              <a:t> как основа подготовки кадров для инновационных технологий.</a:t>
            </a:r>
          </a:p>
          <a:p>
            <a:pPr marL="285750" indent="-285750">
              <a:lnSpc>
                <a:spcPts val="2600"/>
              </a:lnSpc>
              <a:buBlip>
                <a:blip r:embed="rId3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Межотраслевая инженерная деятельность как базис системообразующих технологий с длительным горизонтом реализации.</a:t>
            </a:r>
          </a:p>
          <a:p>
            <a:pPr marL="285750" indent="-285750">
              <a:lnSpc>
                <a:spcPts val="2600"/>
              </a:lnSpc>
              <a:buBlip>
                <a:blip r:embed="rId3"/>
              </a:buBlip>
            </a:pPr>
            <a:r>
              <a:rPr lang="ru-RU" b="1" dirty="0" smtClean="0">
                <a:solidFill>
                  <a:srgbClr val="002060"/>
                </a:solidFill>
              </a:rPr>
              <a:t>Образовательный стандарт подготовки цифрового инженера без потери культурной, социальной и личностной уникальности человека.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218" y="1412776"/>
            <a:ext cx="8451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Отбор и концентрация образовательных ресурсов на высокотехнологичных направлениях, обеспечивающих: научно-технические прорывы, управление человеческими ресурсами и формирование новой социально-ориентированной корпоративной коммуникационной среды (среды общечеловеческих ценностей).</a:t>
            </a:r>
            <a:endParaRPr lang="ru-RU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37073"/>
            <a:ext cx="8465203" cy="923330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800" dirty="0" smtClean="0"/>
              <a:t>ИДЕАЛИЗИРОВАННАЯ </a:t>
            </a:r>
            <a:r>
              <a:rPr lang="ru-RU" sz="1800" dirty="0"/>
              <a:t>МОДЕЛЬ </a:t>
            </a:r>
            <a:br>
              <a:rPr lang="ru-RU" sz="1800" dirty="0"/>
            </a:br>
            <a:r>
              <a:rPr lang="ru-RU" sz="1800" dirty="0"/>
              <a:t>“ЧЕЛОВЕЧЕСКОГО КАПИТАЛА”</a:t>
            </a:r>
            <a:br>
              <a:rPr lang="ru-RU" sz="1800" dirty="0"/>
            </a:br>
            <a:r>
              <a:rPr lang="ru-RU" sz="1800" dirty="0"/>
              <a:t>В НОВОМ ТЕХНОЛОГИЧЕСКОМ УКЛАДЕ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2230" y="1916832"/>
            <a:ext cx="8208912" cy="308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ru-RU" sz="2200" b="1" dirty="0" smtClean="0">
                <a:solidFill>
                  <a:srgbClr val="003399"/>
                </a:solidFill>
              </a:rPr>
              <a:t>Мотивированный профессионально-адаптированный к рынку труда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ru-RU" sz="2200" b="1" dirty="0" smtClean="0">
                <a:solidFill>
                  <a:srgbClr val="003399"/>
                </a:solidFill>
              </a:rPr>
              <a:t>Эффективный гармонизированный с потребностями общества и государства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ru-RU" sz="2200" b="1" dirty="0" smtClean="0">
                <a:solidFill>
                  <a:srgbClr val="003399"/>
                </a:solidFill>
              </a:rPr>
              <a:t>Юридически и социально защищенный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ru-RU" sz="2200" b="1" dirty="0" smtClean="0">
                <a:solidFill>
                  <a:srgbClr val="003399"/>
                </a:solidFill>
              </a:rPr>
              <a:t>Социально-коммуникабельный и граждански ответственный.</a:t>
            </a:r>
            <a:endParaRPr lang="ru-RU" sz="2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dirty="0"/>
              <a:t>ЗАКЛЮЧЕНИЕ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181651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3399"/>
                </a:solidFill>
              </a:rPr>
              <a:t>Постулаты </a:t>
            </a:r>
            <a:r>
              <a:rPr lang="ru-RU" sz="2000" b="1" i="1" dirty="0" err="1" smtClean="0">
                <a:solidFill>
                  <a:srgbClr val="003399"/>
                </a:solidFill>
              </a:rPr>
              <a:t>ноосферной</a:t>
            </a:r>
            <a:r>
              <a:rPr lang="ru-RU" sz="2000" b="1" i="1" dirty="0" smtClean="0">
                <a:solidFill>
                  <a:srgbClr val="003399"/>
                </a:solidFill>
              </a:rPr>
              <a:t> </a:t>
            </a:r>
            <a:r>
              <a:rPr lang="ru-RU" sz="2000" b="1" i="1" dirty="0" err="1" smtClean="0">
                <a:solidFill>
                  <a:srgbClr val="003399"/>
                </a:solidFill>
              </a:rPr>
              <a:t>экосферы</a:t>
            </a:r>
            <a:r>
              <a:rPr lang="ru-RU" sz="2000" b="1" i="1" dirty="0" smtClean="0">
                <a:solidFill>
                  <a:srgbClr val="003399"/>
                </a:solidFill>
              </a:rPr>
              <a:t> шестого технологического уклада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685707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3399"/>
                </a:solidFill>
              </a:rPr>
              <a:t>Доминирующая концепция: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dirty="0" smtClean="0"/>
              <a:t>Мотивированная самоорганизация людей – </a:t>
            </a:r>
            <a:br>
              <a:rPr lang="ru-RU" b="1" dirty="0" smtClean="0"/>
            </a:br>
            <a:r>
              <a:rPr lang="ru-RU" b="1" dirty="0" smtClean="0"/>
              <a:t>       корпорация компетенций и профессионализма.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2765827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3399"/>
                </a:solidFill>
              </a:rPr>
              <a:t>Образовательные приоритеты: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креативные </a:t>
            </a:r>
            <a:r>
              <a:rPr lang="ru-RU" b="1" dirty="0" err="1" smtClean="0"/>
              <a:t>трансдисциплинарные</a:t>
            </a:r>
            <a:r>
              <a:rPr lang="ru-RU" b="1" dirty="0" smtClean="0"/>
              <a:t> технологии;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/>
              <a:t>технологии управления человеческим потенциалом и ресурсами;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т</a:t>
            </a:r>
            <a:r>
              <a:rPr lang="ru-RU" b="1" dirty="0" smtClean="0"/>
              <a:t>ехнологии социально-ориентированной деятельности, коммуникабельности, самооценки.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261" y="4350003"/>
            <a:ext cx="8753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3399"/>
                </a:solidFill>
              </a:rPr>
              <a:t>Инвестиционные </a:t>
            </a:r>
            <a:r>
              <a:rPr lang="ru-RU" b="1" u="sng" dirty="0" err="1" smtClean="0">
                <a:solidFill>
                  <a:srgbClr val="003399"/>
                </a:solidFill>
              </a:rPr>
              <a:t>приориты</a:t>
            </a:r>
            <a:r>
              <a:rPr lang="ru-RU" b="1" u="sng" dirty="0" smtClean="0">
                <a:solidFill>
                  <a:srgbClr val="003399"/>
                </a:solidFill>
              </a:rPr>
              <a:t> образовательной деятельности (кроме индустриальных):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ю</a:t>
            </a:r>
            <a:r>
              <a:rPr lang="ru-RU" b="1" dirty="0" smtClean="0"/>
              <a:t>ридическая и финансовая культура;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с</a:t>
            </a:r>
            <a:r>
              <a:rPr lang="ru-RU" b="1" dirty="0" smtClean="0"/>
              <a:t>тандарты безопасности и жизнедеятельности;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у</a:t>
            </a:r>
            <a:r>
              <a:rPr lang="ru-RU" b="1" dirty="0" smtClean="0"/>
              <a:t>рбанизированная среда – жизнеобеспечение;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с</a:t>
            </a:r>
            <a:r>
              <a:rPr lang="ru-RU" b="1" dirty="0" smtClean="0"/>
              <a:t>оциальные коммуникации и модель ответственного поведения, социальные лифты;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/>
              <a:t>р</a:t>
            </a:r>
            <a:r>
              <a:rPr lang="ru-RU" b="1" dirty="0" smtClean="0"/>
              <a:t>егионально-территориальная инфраструктура, </a:t>
            </a:r>
            <a:r>
              <a:rPr lang="ru-RU" b="1" dirty="0"/>
              <a:t>т</a:t>
            </a:r>
            <a:r>
              <a:rPr lang="ru-RU" b="1" dirty="0" smtClean="0"/>
              <a:t>очки роста, </a:t>
            </a:r>
            <a:r>
              <a:rPr lang="ru-RU" b="1" dirty="0" err="1"/>
              <a:t>а</a:t>
            </a:r>
            <a:r>
              <a:rPr lang="ru-RU" b="1" dirty="0" err="1" smtClean="0"/>
              <a:t>нтистагнация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8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548" y="227687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</a:rPr>
              <a:t>Человеческий капитал -  </a:t>
            </a:r>
            <a:br>
              <a:rPr lang="ru-RU" sz="3600" b="1" dirty="0" smtClean="0">
                <a:solidFill>
                  <a:srgbClr val="003399"/>
                </a:solidFill>
              </a:rPr>
            </a:br>
            <a:r>
              <a:rPr lang="ru-RU" sz="3600" b="1" dirty="0" smtClean="0">
                <a:solidFill>
                  <a:srgbClr val="003399"/>
                </a:solidFill>
              </a:rPr>
              <a:t>носитель генетического, культурного и профессионального наследия.</a:t>
            </a:r>
            <a:endParaRPr lang="ru-RU" sz="3600" b="1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2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dirty="0"/>
              <a:t>ЗАКЛЮЧЕНИЕ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19675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Обеспечение глобальной конкурентоспособности России в области прорывных технологий и реализация задач обеспечения технологической независимости на рынке инновационной продукции определяет необходимость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резкого возрастания </a:t>
            </a:r>
            <a:r>
              <a:rPr lang="ru-RU" sz="2400" b="1" dirty="0">
                <a:solidFill>
                  <a:srgbClr val="003399"/>
                </a:solidFill>
              </a:rPr>
              <a:t>значимости </a:t>
            </a:r>
            <a:r>
              <a:rPr lang="ru-RU" sz="2400" b="1" dirty="0" smtClean="0">
                <a:solidFill>
                  <a:srgbClr val="003399"/>
                </a:solidFill>
              </a:rPr>
              <a:t>ее интеллектуальной составляющей, то есть </a:t>
            </a:r>
            <a:r>
              <a:rPr lang="ru-RU" sz="2400" b="1" dirty="0">
                <a:solidFill>
                  <a:srgbClr val="003399"/>
                </a:solidFill>
              </a:rPr>
              <a:t>"человеческого капитала", </a:t>
            </a:r>
            <a:r>
              <a:rPr lang="ru-RU" sz="2400" b="1" dirty="0" smtClean="0">
                <a:solidFill>
                  <a:srgbClr val="003399"/>
                </a:solidFill>
              </a:rPr>
              <a:t>доминирования </a:t>
            </a:r>
            <a:r>
              <a:rPr lang="ru-RU" sz="2400" b="1" dirty="0">
                <a:solidFill>
                  <a:srgbClr val="003399"/>
                </a:solidFill>
              </a:rPr>
              <a:t>в достижении эффективности труда индивидуального профессионального фактора, социальных и мотивационных аспектов </a:t>
            </a:r>
            <a:r>
              <a:rPr lang="ru-RU" sz="2400" b="1" dirty="0" smtClean="0">
                <a:solidFill>
                  <a:srgbClr val="003399"/>
                </a:solidFill>
              </a:rPr>
              <a:t>деятельности.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4678104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Инновации в человека:</a:t>
            </a:r>
          </a:p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“</a:t>
            </a:r>
            <a:r>
              <a:rPr lang="ru-RU" sz="2000" b="1" dirty="0" smtClean="0">
                <a:solidFill>
                  <a:srgbClr val="003399"/>
                </a:solidFill>
              </a:rPr>
              <a:t>НАМ НУЖНЫ МУДРЕЦЫ</a:t>
            </a:r>
            <a:r>
              <a:rPr lang="en-US" sz="2000" b="1" dirty="0" smtClean="0">
                <a:solidFill>
                  <a:srgbClr val="003399"/>
                </a:solidFill>
              </a:rPr>
              <a:t>”</a:t>
            </a:r>
            <a:endParaRPr lang="ru-RU" sz="2000" b="1" dirty="0" smtClean="0">
              <a:solidFill>
                <a:srgbClr val="003399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“</a:t>
            </a:r>
            <a:r>
              <a:rPr lang="ru-RU" sz="2000" b="1" dirty="0" smtClean="0">
                <a:solidFill>
                  <a:srgbClr val="003399"/>
                </a:solidFill>
              </a:rPr>
              <a:t>Инновации должны иметь мотивации</a:t>
            </a:r>
            <a:r>
              <a:rPr lang="en-US" sz="2000" b="1" dirty="0" smtClean="0">
                <a:solidFill>
                  <a:srgbClr val="003399"/>
                </a:solidFill>
              </a:rPr>
              <a:t>”</a:t>
            </a:r>
            <a:endParaRPr lang="ru-RU" sz="2000" b="1" dirty="0" smtClean="0">
              <a:solidFill>
                <a:srgbClr val="003399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“</a:t>
            </a:r>
            <a:r>
              <a:rPr lang="ru-RU" sz="2000" b="1" dirty="0" smtClean="0">
                <a:solidFill>
                  <a:srgbClr val="003399"/>
                </a:solidFill>
              </a:rPr>
              <a:t>Креативность – это умение замечать детали, держать разум и чувства открытыми</a:t>
            </a:r>
            <a:r>
              <a:rPr lang="en-US" sz="2000" b="1" dirty="0" smtClean="0">
                <a:solidFill>
                  <a:srgbClr val="003399"/>
                </a:solidFill>
              </a:rPr>
              <a:t>”</a:t>
            </a:r>
            <a:endParaRPr lang="ru-RU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IMG_02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31" y="1268760"/>
            <a:ext cx="7056462" cy="470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2390446" y="2354318"/>
            <a:ext cx="6745670" cy="4514193"/>
          </a:xfrm>
          <a:custGeom>
            <a:avLst/>
            <a:gdLst>
              <a:gd name="connsiteX0" fmla="*/ 0 w 12192000"/>
              <a:gd name="connsiteY0" fmla="*/ 0 h 5879081"/>
              <a:gd name="connsiteX1" fmla="*/ 12192000 w 12192000"/>
              <a:gd name="connsiteY1" fmla="*/ 0 h 5879081"/>
              <a:gd name="connsiteX2" fmla="*/ 12192000 w 12192000"/>
              <a:gd name="connsiteY2" fmla="*/ 5879081 h 5879081"/>
              <a:gd name="connsiteX3" fmla="*/ 0 w 12192000"/>
              <a:gd name="connsiteY3" fmla="*/ 5879081 h 5879081"/>
              <a:gd name="connsiteX4" fmla="*/ 0 w 12192000"/>
              <a:gd name="connsiteY4" fmla="*/ 0 h 5879081"/>
              <a:gd name="connsiteX0" fmla="*/ 8881242 w 12192000"/>
              <a:gd name="connsiteY0" fmla="*/ 0 h 5889592"/>
              <a:gd name="connsiteX1" fmla="*/ 12192000 w 12192000"/>
              <a:gd name="connsiteY1" fmla="*/ 10511 h 5889592"/>
              <a:gd name="connsiteX2" fmla="*/ 12192000 w 12192000"/>
              <a:gd name="connsiteY2" fmla="*/ 5889592 h 5889592"/>
              <a:gd name="connsiteX3" fmla="*/ 0 w 12192000"/>
              <a:gd name="connsiteY3" fmla="*/ 5889592 h 5889592"/>
              <a:gd name="connsiteX4" fmla="*/ 8881242 w 12192000"/>
              <a:gd name="connsiteY4" fmla="*/ 0 h 5889592"/>
              <a:gd name="connsiteX0" fmla="*/ 9049408 w 12192000"/>
              <a:gd name="connsiteY0" fmla="*/ 0 h 5889592"/>
              <a:gd name="connsiteX1" fmla="*/ 12192000 w 12192000"/>
              <a:gd name="connsiteY1" fmla="*/ 10511 h 5889592"/>
              <a:gd name="connsiteX2" fmla="*/ 12192000 w 12192000"/>
              <a:gd name="connsiteY2" fmla="*/ 5889592 h 5889592"/>
              <a:gd name="connsiteX3" fmla="*/ 0 w 12192000"/>
              <a:gd name="connsiteY3" fmla="*/ 5889592 h 5889592"/>
              <a:gd name="connsiteX4" fmla="*/ 9049408 w 12192000"/>
              <a:gd name="connsiteY4" fmla="*/ 0 h 5889592"/>
              <a:gd name="connsiteX0" fmla="*/ 8744608 w 12192000"/>
              <a:gd name="connsiteY0" fmla="*/ 0 h 5889592"/>
              <a:gd name="connsiteX1" fmla="*/ 12192000 w 12192000"/>
              <a:gd name="connsiteY1" fmla="*/ 10511 h 5889592"/>
              <a:gd name="connsiteX2" fmla="*/ 12192000 w 12192000"/>
              <a:gd name="connsiteY2" fmla="*/ 5889592 h 5889592"/>
              <a:gd name="connsiteX3" fmla="*/ 0 w 12192000"/>
              <a:gd name="connsiteY3" fmla="*/ 5889592 h 5889592"/>
              <a:gd name="connsiteX4" fmla="*/ 8744608 w 12192000"/>
              <a:gd name="connsiteY4" fmla="*/ 0 h 5889592"/>
              <a:gd name="connsiteX0" fmla="*/ 8702566 w 12192000"/>
              <a:gd name="connsiteY0" fmla="*/ 0 h 5911390"/>
              <a:gd name="connsiteX1" fmla="*/ 12192000 w 12192000"/>
              <a:gd name="connsiteY1" fmla="*/ 32309 h 5911390"/>
              <a:gd name="connsiteX2" fmla="*/ 12192000 w 12192000"/>
              <a:gd name="connsiteY2" fmla="*/ 5911390 h 5911390"/>
              <a:gd name="connsiteX3" fmla="*/ 0 w 12192000"/>
              <a:gd name="connsiteY3" fmla="*/ 5911390 h 5911390"/>
              <a:gd name="connsiteX4" fmla="*/ 8702566 w 12192000"/>
              <a:gd name="connsiteY4" fmla="*/ 0 h 5911390"/>
              <a:gd name="connsiteX0" fmla="*/ 8702566 w 12192000"/>
              <a:gd name="connsiteY0" fmla="*/ 0 h 5889591"/>
              <a:gd name="connsiteX1" fmla="*/ 12192000 w 12192000"/>
              <a:gd name="connsiteY1" fmla="*/ 10510 h 5889591"/>
              <a:gd name="connsiteX2" fmla="*/ 12192000 w 12192000"/>
              <a:gd name="connsiteY2" fmla="*/ 5889591 h 5889591"/>
              <a:gd name="connsiteX3" fmla="*/ 0 w 12192000"/>
              <a:gd name="connsiteY3" fmla="*/ 5889591 h 5889591"/>
              <a:gd name="connsiteX4" fmla="*/ 8702566 w 12192000"/>
              <a:gd name="connsiteY4" fmla="*/ 0 h 5889591"/>
              <a:gd name="connsiteX0" fmla="*/ 8261132 w 12192000"/>
              <a:gd name="connsiteY0" fmla="*/ 12390 h 5879081"/>
              <a:gd name="connsiteX1" fmla="*/ 12192000 w 12192000"/>
              <a:gd name="connsiteY1" fmla="*/ 0 h 5879081"/>
              <a:gd name="connsiteX2" fmla="*/ 12192000 w 12192000"/>
              <a:gd name="connsiteY2" fmla="*/ 5879081 h 5879081"/>
              <a:gd name="connsiteX3" fmla="*/ 0 w 12192000"/>
              <a:gd name="connsiteY3" fmla="*/ 5879081 h 5879081"/>
              <a:gd name="connsiteX4" fmla="*/ 8261132 w 12192000"/>
              <a:gd name="connsiteY4" fmla="*/ 12390 h 5879081"/>
              <a:gd name="connsiteX0" fmla="*/ 12205604 w 12205604"/>
              <a:gd name="connsiteY0" fmla="*/ 106397 h 5879081"/>
              <a:gd name="connsiteX1" fmla="*/ 12192000 w 12205604"/>
              <a:gd name="connsiteY1" fmla="*/ 0 h 5879081"/>
              <a:gd name="connsiteX2" fmla="*/ 12192000 w 12205604"/>
              <a:gd name="connsiteY2" fmla="*/ 5879081 h 5879081"/>
              <a:gd name="connsiteX3" fmla="*/ 0 w 12205604"/>
              <a:gd name="connsiteY3" fmla="*/ 5879081 h 5879081"/>
              <a:gd name="connsiteX4" fmla="*/ 12205604 w 12205604"/>
              <a:gd name="connsiteY4" fmla="*/ 106397 h 5879081"/>
              <a:gd name="connsiteX0" fmla="*/ 12238202 w 12238202"/>
              <a:gd name="connsiteY0" fmla="*/ 0 h 8451787"/>
              <a:gd name="connsiteX1" fmla="*/ 12192000 w 12238202"/>
              <a:gd name="connsiteY1" fmla="*/ 2572706 h 8451787"/>
              <a:gd name="connsiteX2" fmla="*/ 12192000 w 12238202"/>
              <a:gd name="connsiteY2" fmla="*/ 8451787 h 8451787"/>
              <a:gd name="connsiteX3" fmla="*/ 0 w 12238202"/>
              <a:gd name="connsiteY3" fmla="*/ 8451787 h 8451787"/>
              <a:gd name="connsiteX4" fmla="*/ 12238202 w 12238202"/>
              <a:gd name="connsiteY4" fmla="*/ 0 h 8451787"/>
              <a:gd name="connsiteX0" fmla="*/ 12238202 w 12248862"/>
              <a:gd name="connsiteY0" fmla="*/ 0 h 8471510"/>
              <a:gd name="connsiteX1" fmla="*/ 12192000 w 12248862"/>
              <a:gd name="connsiteY1" fmla="*/ 2572706 h 8471510"/>
              <a:gd name="connsiteX2" fmla="*/ 12248862 w 12248862"/>
              <a:gd name="connsiteY2" fmla="*/ 8471510 h 8471510"/>
              <a:gd name="connsiteX3" fmla="*/ 0 w 12248862"/>
              <a:gd name="connsiteY3" fmla="*/ 8451787 h 8471510"/>
              <a:gd name="connsiteX4" fmla="*/ 12238202 w 12248862"/>
              <a:gd name="connsiteY4" fmla="*/ 0 h 8471510"/>
              <a:gd name="connsiteX0" fmla="*/ 12238202 w 12248862"/>
              <a:gd name="connsiteY0" fmla="*/ 0 h 8471510"/>
              <a:gd name="connsiteX1" fmla="*/ 12234646 w 12248862"/>
              <a:gd name="connsiteY1" fmla="*/ 2572707 h 8471510"/>
              <a:gd name="connsiteX2" fmla="*/ 12248862 w 12248862"/>
              <a:gd name="connsiteY2" fmla="*/ 8471510 h 8471510"/>
              <a:gd name="connsiteX3" fmla="*/ 0 w 12248862"/>
              <a:gd name="connsiteY3" fmla="*/ 8451787 h 8471510"/>
              <a:gd name="connsiteX4" fmla="*/ 12238202 w 12248862"/>
              <a:gd name="connsiteY4" fmla="*/ 0 h 847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8862" h="8471510">
                <a:moveTo>
                  <a:pt x="12238202" y="0"/>
                </a:moveTo>
                <a:cubicBezTo>
                  <a:pt x="12237017" y="857569"/>
                  <a:pt x="12235831" y="1715138"/>
                  <a:pt x="12234646" y="2572707"/>
                </a:cubicBezTo>
                <a:cubicBezTo>
                  <a:pt x="12239385" y="4538975"/>
                  <a:pt x="12244123" y="6505242"/>
                  <a:pt x="12248862" y="8471510"/>
                </a:cubicBezTo>
                <a:lnTo>
                  <a:pt x="0" y="8451787"/>
                </a:lnTo>
                <a:lnTo>
                  <a:pt x="12238202" y="0"/>
                </a:lnTo>
                <a:close/>
              </a:path>
            </a:pathLst>
          </a:custGeom>
          <a:gradFill>
            <a:gsLst>
              <a:gs pos="54000">
                <a:srgbClr val="E5E5E5">
                  <a:alpha val="25000"/>
                </a:srgbClr>
              </a:gs>
              <a:gs pos="0">
                <a:schemeClr val="bg1">
                  <a:lumMod val="85000"/>
                  <a:alpha val="6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4"/>
          <p:cNvSpPr/>
          <p:nvPr/>
        </p:nvSpPr>
        <p:spPr>
          <a:xfrm>
            <a:off x="3253185" y="6091311"/>
            <a:ext cx="5890816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24"/>
          <p:cNvSpPr/>
          <p:nvPr/>
        </p:nvSpPr>
        <p:spPr>
          <a:xfrm rot="10800000">
            <a:off x="0" y="996069"/>
            <a:ext cx="7447935" cy="191283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8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dirty="0"/>
              <a:t>ЭТИ, ЛЭТИ, </a:t>
            </a:r>
            <a:r>
              <a:rPr lang="ru-RU" dirty="0" err="1"/>
              <a:t>СПбГЭТУ</a:t>
            </a:r>
            <a:endParaRPr lang="ru-RU" dirty="0"/>
          </a:p>
        </p:txBody>
      </p:sp>
      <p:sp>
        <p:nvSpPr>
          <p:cNvPr id="24" name="Прямоугольник 10"/>
          <p:cNvSpPr/>
          <p:nvPr/>
        </p:nvSpPr>
        <p:spPr>
          <a:xfrm>
            <a:off x="2390446" y="2354318"/>
            <a:ext cx="6745670" cy="4514193"/>
          </a:xfrm>
          <a:custGeom>
            <a:avLst/>
            <a:gdLst>
              <a:gd name="connsiteX0" fmla="*/ 0 w 12192000"/>
              <a:gd name="connsiteY0" fmla="*/ 0 h 5879081"/>
              <a:gd name="connsiteX1" fmla="*/ 12192000 w 12192000"/>
              <a:gd name="connsiteY1" fmla="*/ 0 h 5879081"/>
              <a:gd name="connsiteX2" fmla="*/ 12192000 w 12192000"/>
              <a:gd name="connsiteY2" fmla="*/ 5879081 h 5879081"/>
              <a:gd name="connsiteX3" fmla="*/ 0 w 12192000"/>
              <a:gd name="connsiteY3" fmla="*/ 5879081 h 5879081"/>
              <a:gd name="connsiteX4" fmla="*/ 0 w 12192000"/>
              <a:gd name="connsiteY4" fmla="*/ 0 h 5879081"/>
              <a:gd name="connsiteX0" fmla="*/ 8881242 w 12192000"/>
              <a:gd name="connsiteY0" fmla="*/ 0 h 5889592"/>
              <a:gd name="connsiteX1" fmla="*/ 12192000 w 12192000"/>
              <a:gd name="connsiteY1" fmla="*/ 10511 h 5889592"/>
              <a:gd name="connsiteX2" fmla="*/ 12192000 w 12192000"/>
              <a:gd name="connsiteY2" fmla="*/ 5889592 h 5889592"/>
              <a:gd name="connsiteX3" fmla="*/ 0 w 12192000"/>
              <a:gd name="connsiteY3" fmla="*/ 5889592 h 5889592"/>
              <a:gd name="connsiteX4" fmla="*/ 8881242 w 12192000"/>
              <a:gd name="connsiteY4" fmla="*/ 0 h 5889592"/>
              <a:gd name="connsiteX0" fmla="*/ 9049408 w 12192000"/>
              <a:gd name="connsiteY0" fmla="*/ 0 h 5889592"/>
              <a:gd name="connsiteX1" fmla="*/ 12192000 w 12192000"/>
              <a:gd name="connsiteY1" fmla="*/ 10511 h 5889592"/>
              <a:gd name="connsiteX2" fmla="*/ 12192000 w 12192000"/>
              <a:gd name="connsiteY2" fmla="*/ 5889592 h 5889592"/>
              <a:gd name="connsiteX3" fmla="*/ 0 w 12192000"/>
              <a:gd name="connsiteY3" fmla="*/ 5889592 h 5889592"/>
              <a:gd name="connsiteX4" fmla="*/ 9049408 w 12192000"/>
              <a:gd name="connsiteY4" fmla="*/ 0 h 5889592"/>
              <a:gd name="connsiteX0" fmla="*/ 8744608 w 12192000"/>
              <a:gd name="connsiteY0" fmla="*/ 0 h 5889592"/>
              <a:gd name="connsiteX1" fmla="*/ 12192000 w 12192000"/>
              <a:gd name="connsiteY1" fmla="*/ 10511 h 5889592"/>
              <a:gd name="connsiteX2" fmla="*/ 12192000 w 12192000"/>
              <a:gd name="connsiteY2" fmla="*/ 5889592 h 5889592"/>
              <a:gd name="connsiteX3" fmla="*/ 0 w 12192000"/>
              <a:gd name="connsiteY3" fmla="*/ 5889592 h 5889592"/>
              <a:gd name="connsiteX4" fmla="*/ 8744608 w 12192000"/>
              <a:gd name="connsiteY4" fmla="*/ 0 h 5889592"/>
              <a:gd name="connsiteX0" fmla="*/ 8702566 w 12192000"/>
              <a:gd name="connsiteY0" fmla="*/ 0 h 5911390"/>
              <a:gd name="connsiteX1" fmla="*/ 12192000 w 12192000"/>
              <a:gd name="connsiteY1" fmla="*/ 32309 h 5911390"/>
              <a:gd name="connsiteX2" fmla="*/ 12192000 w 12192000"/>
              <a:gd name="connsiteY2" fmla="*/ 5911390 h 5911390"/>
              <a:gd name="connsiteX3" fmla="*/ 0 w 12192000"/>
              <a:gd name="connsiteY3" fmla="*/ 5911390 h 5911390"/>
              <a:gd name="connsiteX4" fmla="*/ 8702566 w 12192000"/>
              <a:gd name="connsiteY4" fmla="*/ 0 h 5911390"/>
              <a:gd name="connsiteX0" fmla="*/ 8702566 w 12192000"/>
              <a:gd name="connsiteY0" fmla="*/ 0 h 5889591"/>
              <a:gd name="connsiteX1" fmla="*/ 12192000 w 12192000"/>
              <a:gd name="connsiteY1" fmla="*/ 10510 h 5889591"/>
              <a:gd name="connsiteX2" fmla="*/ 12192000 w 12192000"/>
              <a:gd name="connsiteY2" fmla="*/ 5889591 h 5889591"/>
              <a:gd name="connsiteX3" fmla="*/ 0 w 12192000"/>
              <a:gd name="connsiteY3" fmla="*/ 5889591 h 5889591"/>
              <a:gd name="connsiteX4" fmla="*/ 8702566 w 12192000"/>
              <a:gd name="connsiteY4" fmla="*/ 0 h 5889591"/>
              <a:gd name="connsiteX0" fmla="*/ 8261132 w 12192000"/>
              <a:gd name="connsiteY0" fmla="*/ 12390 h 5879081"/>
              <a:gd name="connsiteX1" fmla="*/ 12192000 w 12192000"/>
              <a:gd name="connsiteY1" fmla="*/ 0 h 5879081"/>
              <a:gd name="connsiteX2" fmla="*/ 12192000 w 12192000"/>
              <a:gd name="connsiteY2" fmla="*/ 5879081 h 5879081"/>
              <a:gd name="connsiteX3" fmla="*/ 0 w 12192000"/>
              <a:gd name="connsiteY3" fmla="*/ 5879081 h 5879081"/>
              <a:gd name="connsiteX4" fmla="*/ 8261132 w 12192000"/>
              <a:gd name="connsiteY4" fmla="*/ 12390 h 5879081"/>
              <a:gd name="connsiteX0" fmla="*/ 12205604 w 12205604"/>
              <a:gd name="connsiteY0" fmla="*/ 106397 h 5879081"/>
              <a:gd name="connsiteX1" fmla="*/ 12192000 w 12205604"/>
              <a:gd name="connsiteY1" fmla="*/ 0 h 5879081"/>
              <a:gd name="connsiteX2" fmla="*/ 12192000 w 12205604"/>
              <a:gd name="connsiteY2" fmla="*/ 5879081 h 5879081"/>
              <a:gd name="connsiteX3" fmla="*/ 0 w 12205604"/>
              <a:gd name="connsiteY3" fmla="*/ 5879081 h 5879081"/>
              <a:gd name="connsiteX4" fmla="*/ 12205604 w 12205604"/>
              <a:gd name="connsiteY4" fmla="*/ 106397 h 5879081"/>
              <a:gd name="connsiteX0" fmla="*/ 12238202 w 12238202"/>
              <a:gd name="connsiteY0" fmla="*/ 0 h 8451787"/>
              <a:gd name="connsiteX1" fmla="*/ 12192000 w 12238202"/>
              <a:gd name="connsiteY1" fmla="*/ 2572706 h 8451787"/>
              <a:gd name="connsiteX2" fmla="*/ 12192000 w 12238202"/>
              <a:gd name="connsiteY2" fmla="*/ 8451787 h 8451787"/>
              <a:gd name="connsiteX3" fmla="*/ 0 w 12238202"/>
              <a:gd name="connsiteY3" fmla="*/ 8451787 h 8451787"/>
              <a:gd name="connsiteX4" fmla="*/ 12238202 w 12238202"/>
              <a:gd name="connsiteY4" fmla="*/ 0 h 8451787"/>
              <a:gd name="connsiteX0" fmla="*/ 12238202 w 12248862"/>
              <a:gd name="connsiteY0" fmla="*/ 0 h 8471510"/>
              <a:gd name="connsiteX1" fmla="*/ 12192000 w 12248862"/>
              <a:gd name="connsiteY1" fmla="*/ 2572706 h 8471510"/>
              <a:gd name="connsiteX2" fmla="*/ 12248862 w 12248862"/>
              <a:gd name="connsiteY2" fmla="*/ 8471510 h 8471510"/>
              <a:gd name="connsiteX3" fmla="*/ 0 w 12248862"/>
              <a:gd name="connsiteY3" fmla="*/ 8451787 h 8471510"/>
              <a:gd name="connsiteX4" fmla="*/ 12238202 w 12248862"/>
              <a:gd name="connsiteY4" fmla="*/ 0 h 8471510"/>
              <a:gd name="connsiteX0" fmla="*/ 12238202 w 12248862"/>
              <a:gd name="connsiteY0" fmla="*/ 0 h 8471510"/>
              <a:gd name="connsiteX1" fmla="*/ 12234646 w 12248862"/>
              <a:gd name="connsiteY1" fmla="*/ 2572707 h 8471510"/>
              <a:gd name="connsiteX2" fmla="*/ 12248862 w 12248862"/>
              <a:gd name="connsiteY2" fmla="*/ 8471510 h 8471510"/>
              <a:gd name="connsiteX3" fmla="*/ 0 w 12248862"/>
              <a:gd name="connsiteY3" fmla="*/ 8451787 h 8471510"/>
              <a:gd name="connsiteX4" fmla="*/ 12238202 w 12248862"/>
              <a:gd name="connsiteY4" fmla="*/ 0 h 847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8862" h="8471510">
                <a:moveTo>
                  <a:pt x="12238202" y="0"/>
                </a:moveTo>
                <a:cubicBezTo>
                  <a:pt x="12237017" y="857569"/>
                  <a:pt x="12235831" y="1715138"/>
                  <a:pt x="12234646" y="2572707"/>
                </a:cubicBezTo>
                <a:cubicBezTo>
                  <a:pt x="12239385" y="4538975"/>
                  <a:pt x="12244123" y="6505242"/>
                  <a:pt x="12248862" y="8471510"/>
                </a:cubicBezTo>
                <a:lnTo>
                  <a:pt x="0" y="8451787"/>
                </a:lnTo>
                <a:lnTo>
                  <a:pt x="12238202" y="0"/>
                </a:lnTo>
                <a:close/>
              </a:path>
            </a:pathLst>
          </a:custGeom>
          <a:gradFill>
            <a:gsLst>
              <a:gs pos="54000">
                <a:srgbClr val="E5E5E5">
                  <a:alpha val="25000"/>
                </a:srgbClr>
              </a:gs>
              <a:gs pos="0">
                <a:schemeClr val="bg1">
                  <a:lumMod val="85000"/>
                  <a:alpha val="6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>
            <a:off x="3253185" y="6091311"/>
            <a:ext cx="5890816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rot="10800000">
            <a:off x="0" y="996069"/>
            <a:ext cx="7447935" cy="191283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03" y="3197148"/>
            <a:ext cx="3175095" cy="2753580"/>
          </a:xfrm>
          <a:prstGeom prst="rect">
            <a:avLst/>
          </a:prstGeom>
          <a:noFill/>
          <a:ln w="9525">
            <a:solidFill>
              <a:srgbClr val="0A1D6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6"/>
          <p:cNvSpPr txBox="1">
            <a:spLocks/>
          </p:cNvSpPr>
          <p:nvPr/>
        </p:nvSpPr>
        <p:spPr>
          <a:xfrm>
            <a:off x="1547664" y="1303513"/>
            <a:ext cx="7400833" cy="1753053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solidFill>
              <a:srgbClr val="0A1D6E"/>
            </a:solidFill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СТАРЕЙШЕЕ ВЫСШЕЕ УЧЕБНОЕ ЗАВЕДЕНИЕ </a:t>
            </a:r>
            <a:r>
              <a:rPr lang="ru-RU" b="1" dirty="0" smtClean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ЕВРОПЫ </a:t>
            </a:r>
            <a:endParaRPr lang="en-US" b="1" dirty="0" smtClean="0">
              <a:solidFill>
                <a:srgbClr val="08175C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b="1" dirty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ОБЛАСТИ ЭЛЕКТРОТЕХНИКИ 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1886: </a:t>
            </a:r>
            <a:r>
              <a:rPr lang="ru-RU" sz="1500" dirty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Техническое училище Почтово-телеграфного ведомства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1899: </a:t>
            </a:r>
            <a:r>
              <a:rPr lang="ru-RU" sz="1500" dirty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Электротехнический институт Императора Александра III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1924: </a:t>
            </a:r>
            <a:r>
              <a:rPr lang="ru-RU" sz="1500" dirty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Ленинградский электротехнический институт (ЛЭТИ)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1992: </a:t>
            </a:r>
            <a:r>
              <a:rPr lang="ru-RU" sz="1500" dirty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Санкт-Петербургский государственный электротехнический </a:t>
            </a:r>
            <a:r>
              <a:rPr lang="ru-RU" sz="1500" dirty="0" smtClean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университет </a:t>
            </a:r>
            <a:r>
              <a:rPr lang="ru-RU" sz="1500" dirty="0">
                <a:solidFill>
                  <a:srgbClr val="08175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«ЛЭТИ»</a:t>
            </a:r>
          </a:p>
        </p:txBody>
      </p:sp>
      <p:grpSp>
        <p:nvGrpSpPr>
          <p:cNvPr id="17" name="Группа 11"/>
          <p:cNvGrpSpPr>
            <a:grpSpLocks/>
          </p:cNvGrpSpPr>
          <p:nvPr/>
        </p:nvGrpSpPr>
        <p:grpSpPr bwMode="auto">
          <a:xfrm>
            <a:off x="395536" y="3197151"/>
            <a:ext cx="2232248" cy="3042932"/>
            <a:chOff x="249388" y="4494201"/>
            <a:chExt cx="2027608" cy="2965683"/>
          </a:xfrm>
        </p:grpSpPr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49388" y="6470005"/>
              <a:ext cx="2027608" cy="9898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Изобретатель радио, профессор </a:t>
              </a:r>
              <a:r>
                <a:rPr kumimoji="0" lang="en-US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/>
              </a:r>
              <a:br>
                <a:rPr kumimoji="0" lang="en-US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</a:br>
              <a: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А</a:t>
              </a:r>
              <a:r>
                <a:rPr kumimoji="0" lang="en-US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.</a:t>
              </a:r>
              <a: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С</a:t>
              </a:r>
              <a:r>
                <a:rPr kumimoji="0" lang="en-US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.</a:t>
              </a:r>
              <a: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Попов (1859-1906)</a:t>
              </a:r>
            </a:p>
          </p:txBody>
        </p:sp>
        <p:pic>
          <p:nvPicPr>
            <p:cNvPr id="19" name="Picture 22" descr="popov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29" y="4494201"/>
              <a:ext cx="1416136" cy="1913918"/>
            </a:xfrm>
            <a:prstGeom prst="rect">
              <a:avLst/>
            </a:prstGeom>
            <a:ln>
              <a:solidFill>
                <a:srgbClr val="0A1D6E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Группа 14"/>
          <p:cNvGrpSpPr>
            <a:grpSpLocks/>
          </p:cNvGrpSpPr>
          <p:nvPr/>
        </p:nvGrpSpPr>
        <p:grpSpPr bwMode="auto">
          <a:xfrm>
            <a:off x="2699792" y="3197148"/>
            <a:ext cx="2761099" cy="3566483"/>
            <a:chOff x="6244678" y="4618398"/>
            <a:chExt cx="2362887" cy="3475112"/>
          </a:xfrm>
        </p:grpSpPr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6244678" y="6564064"/>
              <a:ext cx="2362887" cy="1529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Выпускник ЛЭТИ  1952 г.,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лауреат Нобелевской премии </a:t>
              </a:r>
              <a:b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</a:br>
              <a: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в области физики (2000 г.), </a:t>
              </a:r>
              <a:b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</a:br>
              <a: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профессор Ж</a:t>
              </a:r>
              <a:r>
                <a:rPr kumimoji="0" lang="en-US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.</a:t>
              </a:r>
              <a: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И</a:t>
              </a:r>
              <a:r>
                <a:rPr kumimoji="0" lang="en-US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.</a:t>
              </a:r>
              <a:r>
                <a:rPr kumimoji="0" lang="ru-RU" altLang="ru-RU" sz="1200" b="1" dirty="0" smtClean="0">
                  <a:solidFill>
                    <a:srgbClr val="08175C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 Алферов </a:t>
              </a:r>
            </a:p>
          </p:txBody>
        </p:sp>
        <p:pic>
          <p:nvPicPr>
            <p:cNvPr id="23" name="Picture 25" descr="алферов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37661" y="4618398"/>
              <a:ext cx="1384398" cy="1913459"/>
            </a:xfrm>
            <a:prstGeom prst="rect">
              <a:avLst/>
            </a:prstGeom>
            <a:ln>
              <a:solidFill>
                <a:srgbClr val="0A1D6E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6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59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" y="16874"/>
            <a:ext cx="9138922" cy="6868510"/>
          </a:xfrm>
          <a:prstGeom prst="rect">
            <a:avLst/>
          </a:prstGeom>
        </p:spPr>
      </p:pic>
      <p:sp>
        <p:nvSpPr>
          <p:cNvPr id="45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СОВРЕМЕННЫЕ </a:t>
            </a:r>
            <a:r>
              <a:rPr lang="ru-RU" dirty="0" smtClean="0"/>
              <a:t>НАУЧНО-ТЕХНОЛОГИЧЕСКИЕ </a:t>
            </a:r>
            <a:r>
              <a:rPr lang="ru-RU" dirty="0"/>
              <a:t>РЕВОЛЮЦИИ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ОБРАЗОВАТЕЛЬНЫЕ ПРИОРИТЕТЫ</a:t>
            </a:r>
          </a:p>
        </p:txBody>
      </p:sp>
      <p:sp>
        <p:nvSpPr>
          <p:cNvPr id="44" name="Прямоугольник 53"/>
          <p:cNvSpPr/>
          <p:nvPr/>
        </p:nvSpPr>
        <p:spPr>
          <a:xfrm>
            <a:off x="6192415" y="3717032"/>
            <a:ext cx="2951586" cy="2027333"/>
          </a:xfrm>
          <a:custGeom>
            <a:avLst/>
            <a:gdLst>
              <a:gd name="connsiteX0" fmla="*/ 0 w 4357837"/>
              <a:gd name="connsiteY0" fmla="*/ 0 h 3635636"/>
              <a:gd name="connsiteX1" fmla="*/ 4357837 w 4357837"/>
              <a:gd name="connsiteY1" fmla="*/ 0 h 3635636"/>
              <a:gd name="connsiteX2" fmla="*/ 4357837 w 4357837"/>
              <a:gd name="connsiteY2" fmla="*/ 3635636 h 3635636"/>
              <a:gd name="connsiteX3" fmla="*/ 0 w 4357837"/>
              <a:gd name="connsiteY3" fmla="*/ 3635636 h 3635636"/>
              <a:gd name="connsiteX4" fmla="*/ 0 w 4357837"/>
              <a:gd name="connsiteY4" fmla="*/ 0 h 3635636"/>
              <a:gd name="connsiteX0" fmla="*/ 0 w 4604972"/>
              <a:gd name="connsiteY0" fmla="*/ 0 h 3969268"/>
              <a:gd name="connsiteX1" fmla="*/ 4604972 w 4604972"/>
              <a:gd name="connsiteY1" fmla="*/ 333632 h 3969268"/>
              <a:gd name="connsiteX2" fmla="*/ 4604972 w 4604972"/>
              <a:gd name="connsiteY2" fmla="*/ 3969268 h 3969268"/>
              <a:gd name="connsiteX3" fmla="*/ 247135 w 4604972"/>
              <a:gd name="connsiteY3" fmla="*/ 3969268 h 3969268"/>
              <a:gd name="connsiteX4" fmla="*/ 0 w 4604972"/>
              <a:gd name="connsiteY4" fmla="*/ 0 h 3969268"/>
              <a:gd name="connsiteX0" fmla="*/ 0 w 4604972"/>
              <a:gd name="connsiteY0" fmla="*/ 0 h 3969268"/>
              <a:gd name="connsiteX1" fmla="*/ 4604972 w 4604972"/>
              <a:gd name="connsiteY1" fmla="*/ 803188 h 3969268"/>
              <a:gd name="connsiteX2" fmla="*/ 4604972 w 4604972"/>
              <a:gd name="connsiteY2" fmla="*/ 3969268 h 3969268"/>
              <a:gd name="connsiteX3" fmla="*/ 247135 w 4604972"/>
              <a:gd name="connsiteY3" fmla="*/ 3969268 h 3969268"/>
              <a:gd name="connsiteX4" fmla="*/ 0 w 4604972"/>
              <a:gd name="connsiteY4" fmla="*/ 0 h 3969268"/>
              <a:gd name="connsiteX0" fmla="*/ 0 w 4604972"/>
              <a:gd name="connsiteY0" fmla="*/ 0 h 3969268"/>
              <a:gd name="connsiteX1" fmla="*/ 4604972 w 4604972"/>
              <a:gd name="connsiteY1" fmla="*/ 803188 h 3969268"/>
              <a:gd name="connsiteX2" fmla="*/ 4604972 w 4604972"/>
              <a:gd name="connsiteY2" fmla="*/ 3969268 h 3969268"/>
              <a:gd name="connsiteX3" fmla="*/ 345989 w 4604972"/>
              <a:gd name="connsiteY3" fmla="*/ 3969268 h 3969268"/>
              <a:gd name="connsiteX4" fmla="*/ 0 w 4604972"/>
              <a:gd name="connsiteY4" fmla="*/ 0 h 3969268"/>
              <a:gd name="connsiteX0" fmla="*/ 0 w 4688526"/>
              <a:gd name="connsiteY0" fmla="*/ 0 h 3878101"/>
              <a:gd name="connsiteX1" fmla="*/ 4688526 w 4688526"/>
              <a:gd name="connsiteY1" fmla="*/ 712021 h 3878101"/>
              <a:gd name="connsiteX2" fmla="*/ 4688526 w 4688526"/>
              <a:gd name="connsiteY2" fmla="*/ 3878101 h 3878101"/>
              <a:gd name="connsiteX3" fmla="*/ 429543 w 4688526"/>
              <a:gd name="connsiteY3" fmla="*/ 3878101 h 3878101"/>
              <a:gd name="connsiteX4" fmla="*/ 0 w 4688526"/>
              <a:gd name="connsiteY4" fmla="*/ 0 h 3878101"/>
              <a:gd name="connsiteX0" fmla="*/ 0 w 4740748"/>
              <a:gd name="connsiteY0" fmla="*/ 0 h 3771739"/>
              <a:gd name="connsiteX1" fmla="*/ 4740748 w 4740748"/>
              <a:gd name="connsiteY1" fmla="*/ 605659 h 3771739"/>
              <a:gd name="connsiteX2" fmla="*/ 4740748 w 4740748"/>
              <a:gd name="connsiteY2" fmla="*/ 3771739 h 3771739"/>
              <a:gd name="connsiteX3" fmla="*/ 481765 w 4740748"/>
              <a:gd name="connsiteY3" fmla="*/ 3771739 h 3771739"/>
              <a:gd name="connsiteX4" fmla="*/ 0 w 4740748"/>
              <a:gd name="connsiteY4" fmla="*/ 0 h 3771739"/>
              <a:gd name="connsiteX0" fmla="*/ 0 w 4719859"/>
              <a:gd name="connsiteY0" fmla="*/ 0 h 3802128"/>
              <a:gd name="connsiteX1" fmla="*/ 4719859 w 4719859"/>
              <a:gd name="connsiteY1" fmla="*/ 636048 h 3802128"/>
              <a:gd name="connsiteX2" fmla="*/ 4719859 w 4719859"/>
              <a:gd name="connsiteY2" fmla="*/ 3802128 h 3802128"/>
              <a:gd name="connsiteX3" fmla="*/ 460876 w 4719859"/>
              <a:gd name="connsiteY3" fmla="*/ 3802128 h 3802128"/>
              <a:gd name="connsiteX4" fmla="*/ 0 w 4719859"/>
              <a:gd name="connsiteY4" fmla="*/ 0 h 380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859" h="3802128">
                <a:moveTo>
                  <a:pt x="0" y="0"/>
                </a:moveTo>
                <a:lnTo>
                  <a:pt x="4719859" y="636048"/>
                </a:lnTo>
                <a:lnTo>
                  <a:pt x="4719859" y="3802128"/>
                </a:lnTo>
                <a:lnTo>
                  <a:pt x="460876" y="3802128"/>
                </a:lnTo>
                <a:lnTo>
                  <a:pt x="0" y="0"/>
                </a:lnTo>
                <a:close/>
              </a:path>
            </a:pathLst>
          </a:custGeom>
          <a:solidFill>
            <a:srgbClr val="C59F67">
              <a:alpha val="36000"/>
            </a:srgbClr>
          </a:solidFill>
          <a:ln>
            <a:noFill/>
          </a:ln>
          <a:effectLst>
            <a:outerShdw blurRad="3556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УКАЗ ПРЕЗИДЕНТА РФ ОТ 07.05.2018 №204 ПО СЛЕДУЮЩИМ </a:t>
            </a:r>
            <a:r>
              <a:rPr lang="en-US" sz="1600" dirty="0" smtClean="0">
                <a:solidFill>
                  <a:srgbClr val="002060"/>
                </a:solidFill>
              </a:rPr>
              <a:t>  </a:t>
            </a:r>
            <a:r>
              <a:rPr lang="ru-RU" sz="1600" dirty="0" smtClean="0">
                <a:solidFill>
                  <a:srgbClr val="002060"/>
                </a:solidFill>
              </a:rPr>
              <a:t>НАПРАВЛЕНИЯМ: «ОБРАЗОВАНИЕ», «НАУКА», «МЕЖДУНАРОДНАЯ КООПЕРАЦИЯ И ЭКСПОРТ»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>
            <a:off x="3253185" y="6695046"/>
            <a:ext cx="5890816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rot="10800000">
            <a:off x="0" y="996069"/>
            <a:ext cx="7447935" cy="191283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080646" y="1939283"/>
            <a:ext cx="2859506" cy="2857869"/>
            <a:chOff x="3466736" y="849819"/>
            <a:chExt cx="5219052" cy="5122040"/>
          </a:xfrm>
          <a:effectLst/>
        </p:grpSpPr>
        <p:sp>
          <p:nvSpPr>
            <p:cNvPr id="27" name="Овал 26"/>
            <p:cNvSpPr/>
            <p:nvPr/>
          </p:nvSpPr>
          <p:spPr>
            <a:xfrm>
              <a:off x="3467747" y="849819"/>
              <a:ext cx="2997200" cy="2997200"/>
            </a:xfrm>
            <a:prstGeom prst="ellipse">
              <a:avLst/>
            </a:prstGeom>
            <a:solidFill>
              <a:srgbClr val="00206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5688588" y="849819"/>
              <a:ext cx="2997200" cy="2997200"/>
            </a:xfrm>
            <a:prstGeom prst="ellipse">
              <a:avLst/>
            </a:prstGeom>
            <a:solidFill>
              <a:srgbClr val="00206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466736" y="2974659"/>
              <a:ext cx="2997200" cy="2997200"/>
            </a:xfrm>
            <a:prstGeom prst="ellipse">
              <a:avLst/>
            </a:prstGeom>
            <a:solidFill>
              <a:srgbClr val="00206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5609794" y="2932611"/>
              <a:ext cx="2997200" cy="2997200"/>
            </a:xfrm>
            <a:prstGeom prst="ellipse">
              <a:avLst/>
            </a:prstGeom>
            <a:solidFill>
              <a:srgbClr val="00206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31" name="Ромб 6"/>
            <p:cNvSpPr/>
            <p:nvPr/>
          </p:nvSpPr>
          <p:spPr>
            <a:xfrm>
              <a:off x="3972910" y="1348155"/>
              <a:ext cx="4261945" cy="2104494"/>
            </a:xfrm>
            <a:custGeom>
              <a:avLst/>
              <a:gdLst>
                <a:gd name="connsiteX0" fmla="*/ 0 w 4151587"/>
                <a:gd name="connsiteY0" fmla="*/ 2128345 h 4256689"/>
                <a:gd name="connsiteX1" fmla="*/ 2075794 w 4151587"/>
                <a:gd name="connsiteY1" fmla="*/ 0 h 4256689"/>
                <a:gd name="connsiteX2" fmla="*/ 4151587 w 4151587"/>
                <a:gd name="connsiteY2" fmla="*/ 2128345 h 4256689"/>
                <a:gd name="connsiteX3" fmla="*/ 2075794 w 4151587"/>
                <a:gd name="connsiteY3" fmla="*/ 4256689 h 4256689"/>
                <a:gd name="connsiteX4" fmla="*/ 0 w 4151587"/>
                <a:gd name="connsiteY4" fmla="*/ 2128345 h 4256689"/>
                <a:gd name="connsiteX0" fmla="*/ 0 w 4151587"/>
                <a:gd name="connsiteY0" fmla="*/ 2128345 h 4256689"/>
                <a:gd name="connsiteX1" fmla="*/ 1660635 w 4151587"/>
                <a:gd name="connsiteY1" fmla="*/ 1755227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376856 w 4151587"/>
                <a:gd name="connsiteY1" fmla="*/ 1513489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376856 w 4151587"/>
                <a:gd name="connsiteY1" fmla="*/ 1513489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282262 w 4151587"/>
                <a:gd name="connsiteY1" fmla="*/ 1418896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513490 w 4151587"/>
                <a:gd name="connsiteY1" fmla="*/ 1534510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450428 w 4151587"/>
                <a:gd name="connsiteY1" fmla="*/ 1481958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2858814 w 4151587"/>
                <a:gd name="connsiteY3" fmla="*/ 1408386 h 4256689"/>
                <a:gd name="connsiteX4" fmla="*/ 4151587 w 4151587"/>
                <a:gd name="connsiteY4" fmla="*/ 2128345 h 4256689"/>
                <a:gd name="connsiteX5" fmla="*/ 2075794 w 4151587"/>
                <a:gd name="connsiteY5" fmla="*/ 4256689 h 4256689"/>
                <a:gd name="connsiteX6" fmla="*/ 0 w 4151587"/>
                <a:gd name="connsiteY6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2858814 w 4151587"/>
                <a:gd name="connsiteY3" fmla="*/ 1408386 h 4256689"/>
                <a:gd name="connsiteX4" fmla="*/ 4151587 w 4151587"/>
                <a:gd name="connsiteY4" fmla="*/ 2128345 h 4256689"/>
                <a:gd name="connsiteX5" fmla="*/ 2075794 w 4151587"/>
                <a:gd name="connsiteY5" fmla="*/ 4256689 h 4256689"/>
                <a:gd name="connsiteX6" fmla="*/ 0 w 4151587"/>
                <a:gd name="connsiteY6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2858814 w 4151587"/>
                <a:gd name="connsiteY3" fmla="*/ 1408386 h 4256689"/>
                <a:gd name="connsiteX4" fmla="*/ 4151587 w 4151587"/>
                <a:gd name="connsiteY4" fmla="*/ 2128345 h 4256689"/>
                <a:gd name="connsiteX5" fmla="*/ 2075794 w 4151587"/>
                <a:gd name="connsiteY5" fmla="*/ 4256689 h 4256689"/>
                <a:gd name="connsiteX6" fmla="*/ 0 w 4151587"/>
                <a:gd name="connsiteY6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2858814 w 4151587"/>
                <a:gd name="connsiteY3" fmla="*/ 1408386 h 4256689"/>
                <a:gd name="connsiteX4" fmla="*/ 4151587 w 4151587"/>
                <a:gd name="connsiteY4" fmla="*/ 2128345 h 4256689"/>
                <a:gd name="connsiteX5" fmla="*/ 2075794 w 4151587"/>
                <a:gd name="connsiteY5" fmla="*/ 4256689 h 4256689"/>
                <a:gd name="connsiteX6" fmla="*/ 0 w 4151587"/>
                <a:gd name="connsiteY6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2858814 w 4151587"/>
                <a:gd name="connsiteY3" fmla="*/ 1408386 h 4256689"/>
                <a:gd name="connsiteX4" fmla="*/ 4151587 w 4151587"/>
                <a:gd name="connsiteY4" fmla="*/ 2128345 h 4256689"/>
                <a:gd name="connsiteX5" fmla="*/ 2075794 w 4151587"/>
                <a:gd name="connsiteY5" fmla="*/ 4256689 h 4256689"/>
                <a:gd name="connsiteX6" fmla="*/ 0 w 4151587"/>
                <a:gd name="connsiteY6" fmla="*/ 2128345 h 4256689"/>
                <a:gd name="connsiteX0" fmla="*/ 0 w 4277711"/>
                <a:gd name="connsiteY0" fmla="*/ 2128345 h 4256689"/>
                <a:gd name="connsiteX1" fmla="*/ 1429407 w 4277711"/>
                <a:gd name="connsiteY1" fmla="*/ 1429407 h 4256689"/>
                <a:gd name="connsiteX2" fmla="*/ 2075794 w 4277711"/>
                <a:gd name="connsiteY2" fmla="*/ 0 h 4256689"/>
                <a:gd name="connsiteX3" fmla="*/ 2858814 w 4277711"/>
                <a:gd name="connsiteY3" fmla="*/ 1408386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29407 w 4277711"/>
                <a:gd name="connsiteY1" fmla="*/ 1429407 h 4256689"/>
                <a:gd name="connsiteX2" fmla="*/ 2075794 w 4277711"/>
                <a:gd name="connsiteY2" fmla="*/ 0 h 4256689"/>
                <a:gd name="connsiteX3" fmla="*/ 2848303 w 4277711"/>
                <a:gd name="connsiteY3" fmla="*/ 1460938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29407 w 4277711"/>
                <a:gd name="connsiteY1" fmla="*/ 1429407 h 4256689"/>
                <a:gd name="connsiteX2" fmla="*/ 2117836 w 4277711"/>
                <a:gd name="connsiteY2" fmla="*/ 0 h 4256689"/>
                <a:gd name="connsiteX3" fmla="*/ 2848303 w 4277711"/>
                <a:gd name="connsiteY3" fmla="*/ 1460938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29407 w 4277711"/>
                <a:gd name="connsiteY1" fmla="*/ 1429407 h 4256689"/>
                <a:gd name="connsiteX2" fmla="*/ 2117836 w 4277711"/>
                <a:gd name="connsiteY2" fmla="*/ 0 h 4256689"/>
                <a:gd name="connsiteX3" fmla="*/ 2848303 w 4277711"/>
                <a:gd name="connsiteY3" fmla="*/ 1429407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08387 w 4277711"/>
                <a:gd name="connsiteY1" fmla="*/ 1418896 h 4256689"/>
                <a:gd name="connsiteX2" fmla="*/ 2117836 w 4277711"/>
                <a:gd name="connsiteY2" fmla="*/ 0 h 4256689"/>
                <a:gd name="connsiteX3" fmla="*/ 2848303 w 4277711"/>
                <a:gd name="connsiteY3" fmla="*/ 1429407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08387 w 4277711"/>
                <a:gd name="connsiteY1" fmla="*/ 1418896 h 4256689"/>
                <a:gd name="connsiteX2" fmla="*/ 2117836 w 4277711"/>
                <a:gd name="connsiteY2" fmla="*/ 0 h 4256689"/>
                <a:gd name="connsiteX3" fmla="*/ 2848303 w 4277711"/>
                <a:gd name="connsiteY3" fmla="*/ 1429407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08387 w 4277711"/>
                <a:gd name="connsiteY1" fmla="*/ 1418896 h 4256689"/>
                <a:gd name="connsiteX2" fmla="*/ 2117836 w 4277711"/>
                <a:gd name="connsiteY2" fmla="*/ 0 h 4256689"/>
                <a:gd name="connsiteX3" fmla="*/ 2848303 w 4277711"/>
                <a:gd name="connsiteY3" fmla="*/ 1429407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2149366"/>
                <a:gd name="connsiteX1" fmla="*/ 1408387 w 4277711"/>
                <a:gd name="connsiteY1" fmla="*/ 1418896 h 2149366"/>
                <a:gd name="connsiteX2" fmla="*/ 2117836 w 4277711"/>
                <a:gd name="connsiteY2" fmla="*/ 0 h 2149366"/>
                <a:gd name="connsiteX3" fmla="*/ 2848303 w 4277711"/>
                <a:gd name="connsiteY3" fmla="*/ 1429407 h 2149366"/>
                <a:gd name="connsiteX4" fmla="*/ 4277711 w 4277711"/>
                <a:gd name="connsiteY4" fmla="*/ 2149366 h 2149366"/>
                <a:gd name="connsiteX5" fmla="*/ 2117835 w 4277711"/>
                <a:gd name="connsiteY5" fmla="*/ 2112579 h 2149366"/>
                <a:gd name="connsiteX6" fmla="*/ 0 w 4277711"/>
                <a:gd name="connsiteY6" fmla="*/ 2128345 h 214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7711" h="2149366">
                  <a:moveTo>
                    <a:pt x="0" y="2128345"/>
                  </a:moveTo>
                  <a:cubicBezTo>
                    <a:pt x="630621" y="1464442"/>
                    <a:pt x="1051035" y="1788510"/>
                    <a:pt x="1408387" y="1418896"/>
                  </a:cubicBezTo>
                  <a:cubicBezTo>
                    <a:pt x="1746470" y="1114096"/>
                    <a:pt x="1590567" y="493986"/>
                    <a:pt x="2117836" y="0"/>
                  </a:cubicBezTo>
                  <a:cubicBezTo>
                    <a:pt x="2666126" y="532524"/>
                    <a:pt x="2510220" y="1075559"/>
                    <a:pt x="2848303" y="1429407"/>
                  </a:cubicBezTo>
                  <a:cubicBezTo>
                    <a:pt x="3163613" y="1721945"/>
                    <a:pt x="3720663" y="1499477"/>
                    <a:pt x="4277711" y="2149366"/>
                  </a:cubicBezTo>
                  <a:lnTo>
                    <a:pt x="2117835" y="2112579"/>
                  </a:lnTo>
                  <a:lnTo>
                    <a:pt x="0" y="2128345"/>
                  </a:lnTo>
                  <a:close/>
                </a:path>
              </a:pathLst>
            </a:custGeom>
            <a:solidFill>
              <a:srgbClr val="324C8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32" name="Ромб 6"/>
            <p:cNvSpPr/>
            <p:nvPr/>
          </p:nvSpPr>
          <p:spPr>
            <a:xfrm flipV="1">
              <a:off x="3957144" y="3428211"/>
              <a:ext cx="4277711" cy="2045400"/>
            </a:xfrm>
            <a:custGeom>
              <a:avLst/>
              <a:gdLst>
                <a:gd name="connsiteX0" fmla="*/ 0 w 4151587"/>
                <a:gd name="connsiteY0" fmla="*/ 2128345 h 4256689"/>
                <a:gd name="connsiteX1" fmla="*/ 2075794 w 4151587"/>
                <a:gd name="connsiteY1" fmla="*/ 0 h 4256689"/>
                <a:gd name="connsiteX2" fmla="*/ 4151587 w 4151587"/>
                <a:gd name="connsiteY2" fmla="*/ 2128345 h 4256689"/>
                <a:gd name="connsiteX3" fmla="*/ 2075794 w 4151587"/>
                <a:gd name="connsiteY3" fmla="*/ 4256689 h 4256689"/>
                <a:gd name="connsiteX4" fmla="*/ 0 w 4151587"/>
                <a:gd name="connsiteY4" fmla="*/ 2128345 h 4256689"/>
                <a:gd name="connsiteX0" fmla="*/ 0 w 4151587"/>
                <a:gd name="connsiteY0" fmla="*/ 2128345 h 4256689"/>
                <a:gd name="connsiteX1" fmla="*/ 1660635 w 4151587"/>
                <a:gd name="connsiteY1" fmla="*/ 1755227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376856 w 4151587"/>
                <a:gd name="connsiteY1" fmla="*/ 1513489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376856 w 4151587"/>
                <a:gd name="connsiteY1" fmla="*/ 1513489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282262 w 4151587"/>
                <a:gd name="connsiteY1" fmla="*/ 1418896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513490 w 4151587"/>
                <a:gd name="connsiteY1" fmla="*/ 1534510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450428 w 4151587"/>
                <a:gd name="connsiteY1" fmla="*/ 1481958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4151587 w 4151587"/>
                <a:gd name="connsiteY3" fmla="*/ 2128345 h 4256689"/>
                <a:gd name="connsiteX4" fmla="*/ 2075794 w 4151587"/>
                <a:gd name="connsiteY4" fmla="*/ 4256689 h 4256689"/>
                <a:gd name="connsiteX5" fmla="*/ 0 w 4151587"/>
                <a:gd name="connsiteY5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2858814 w 4151587"/>
                <a:gd name="connsiteY3" fmla="*/ 1408386 h 4256689"/>
                <a:gd name="connsiteX4" fmla="*/ 4151587 w 4151587"/>
                <a:gd name="connsiteY4" fmla="*/ 2128345 h 4256689"/>
                <a:gd name="connsiteX5" fmla="*/ 2075794 w 4151587"/>
                <a:gd name="connsiteY5" fmla="*/ 4256689 h 4256689"/>
                <a:gd name="connsiteX6" fmla="*/ 0 w 4151587"/>
                <a:gd name="connsiteY6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2858814 w 4151587"/>
                <a:gd name="connsiteY3" fmla="*/ 1408386 h 4256689"/>
                <a:gd name="connsiteX4" fmla="*/ 4151587 w 4151587"/>
                <a:gd name="connsiteY4" fmla="*/ 2128345 h 4256689"/>
                <a:gd name="connsiteX5" fmla="*/ 2075794 w 4151587"/>
                <a:gd name="connsiteY5" fmla="*/ 4256689 h 4256689"/>
                <a:gd name="connsiteX6" fmla="*/ 0 w 4151587"/>
                <a:gd name="connsiteY6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2858814 w 4151587"/>
                <a:gd name="connsiteY3" fmla="*/ 1408386 h 4256689"/>
                <a:gd name="connsiteX4" fmla="*/ 4151587 w 4151587"/>
                <a:gd name="connsiteY4" fmla="*/ 2128345 h 4256689"/>
                <a:gd name="connsiteX5" fmla="*/ 2075794 w 4151587"/>
                <a:gd name="connsiteY5" fmla="*/ 4256689 h 4256689"/>
                <a:gd name="connsiteX6" fmla="*/ 0 w 4151587"/>
                <a:gd name="connsiteY6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2858814 w 4151587"/>
                <a:gd name="connsiteY3" fmla="*/ 1408386 h 4256689"/>
                <a:gd name="connsiteX4" fmla="*/ 4151587 w 4151587"/>
                <a:gd name="connsiteY4" fmla="*/ 2128345 h 4256689"/>
                <a:gd name="connsiteX5" fmla="*/ 2075794 w 4151587"/>
                <a:gd name="connsiteY5" fmla="*/ 4256689 h 4256689"/>
                <a:gd name="connsiteX6" fmla="*/ 0 w 4151587"/>
                <a:gd name="connsiteY6" fmla="*/ 2128345 h 4256689"/>
                <a:gd name="connsiteX0" fmla="*/ 0 w 4151587"/>
                <a:gd name="connsiteY0" fmla="*/ 2128345 h 4256689"/>
                <a:gd name="connsiteX1" fmla="*/ 1429407 w 4151587"/>
                <a:gd name="connsiteY1" fmla="*/ 1429407 h 4256689"/>
                <a:gd name="connsiteX2" fmla="*/ 2075794 w 4151587"/>
                <a:gd name="connsiteY2" fmla="*/ 0 h 4256689"/>
                <a:gd name="connsiteX3" fmla="*/ 2858814 w 4151587"/>
                <a:gd name="connsiteY3" fmla="*/ 1408386 h 4256689"/>
                <a:gd name="connsiteX4" fmla="*/ 4151587 w 4151587"/>
                <a:gd name="connsiteY4" fmla="*/ 2128345 h 4256689"/>
                <a:gd name="connsiteX5" fmla="*/ 2075794 w 4151587"/>
                <a:gd name="connsiteY5" fmla="*/ 4256689 h 4256689"/>
                <a:gd name="connsiteX6" fmla="*/ 0 w 4151587"/>
                <a:gd name="connsiteY6" fmla="*/ 2128345 h 4256689"/>
                <a:gd name="connsiteX0" fmla="*/ 0 w 4277711"/>
                <a:gd name="connsiteY0" fmla="*/ 2128345 h 4256689"/>
                <a:gd name="connsiteX1" fmla="*/ 1429407 w 4277711"/>
                <a:gd name="connsiteY1" fmla="*/ 1429407 h 4256689"/>
                <a:gd name="connsiteX2" fmla="*/ 2075794 w 4277711"/>
                <a:gd name="connsiteY2" fmla="*/ 0 h 4256689"/>
                <a:gd name="connsiteX3" fmla="*/ 2858814 w 4277711"/>
                <a:gd name="connsiteY3" fmla="*/ 1408386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29407 w 4277711"/>
                <a:gd name="connsiteY1" fmla="*/ 1429407 h 4256689"/>
                <a:gd name="connsiteX2" fmla="*/ 2075794 w 4277711"/>
                <a:gd name="connsiteY2" fmla="*/ 0 h 4256689"/>
                <a:gd name="connsiteX3" fmla="*/ 2848303 w 4277711"/>
                <a:gd name="connsiteY3" fmla="*/ 1460938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29407 w 4277711"/>
                <a:gd name="connsiteY1" fmla="*/ 1429407 h 4256689"/>
                <a:gd name="connsiteX2" fmla="*/ 2117836 w 4277711"/>
                <a:gd name="connsiteY2" fmla="*/ 0 h 4256689"/>
                <a:gd name="connsiteX3" fmla="*/ 2848303 w 4277711"/>
                <a:gd name="connsiteY3" fmla="*/ 1460938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29407 w 4277711"/>
                <a:gd name="connsiteY1" fmla="*/ 1429407 h 4256689"/>
                <a:gd name="connsiteX2" fmla="*/ 2117836 w 4277711"/>
                <a:gd name="connsiteY2" fmla="*/ 0 h 4256689"/>
                <a:gd name="connsiteX3" fmla="*/ 2848303 w 4277711"/>
                <a:gd name="connsiteY3" fmla="*/ 1429407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08387 w 4277711"/>
                <a:gd name="connsiteY1" fmla="*/ 1418896 h 4256689"/>
                <a:gd name="connsiteX2" fmla="*/ 2117836 w 4277711"/>
                <a:gd name="connsiteY2" fmla="*/ 0 h 4256689"/>
                <a:gd name="connsiteX3" fmla="*/ 2848303 w 4277711"/>
                <a:gd name="connsiteY3" fmla="*/ 1429407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08387 w 4277711"/>
                <a:gd name="connsiteY1" fmla="*/ 1418896 h 4256689"/>
                <a:gd name="connsiteX2" fmla="*/ 2117836 w 4277711"/>
                <a:gd name="connsiteY2" fmla="*/ 0 h 4256689"/>
                <a:gd name="connsiteX3" fmla="*/ 2848303 w 4277711"/>
                <a:gd name="connsiteY3" fmla="*/ 1429407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4256689"/>
                <a:gd name="connsiteX1" fmla="*/ 1408387 w 4277711"/>
                <a:gd name="connsiteY1" fmla="*/ 1418896 h 4256689"/>
                <a:gd name="connsiteX2" fmla="*/ 2117836 w 4277711"/>
                <a:gd name="connsiteY2" fmla="*/ 0 h 4256689"/>
                <a:gd name="connsiteX3" fmla="*/ 2848303 w 4277711"/>
                <a:gd name="connsiteY3" fmla="*/ 1429407 h 4256689"/>
                <a:gd name="connsiteX4" fmla="*/ 4277711 w 4277711"/>
                <a:gd name="connsiteY4" fmla="*/ 2149366 h 4256689"/>
                <a:gd name="connsiteX5" fmla="*/ 2075794 w 4277711"/>
                <a:gd name="connsiteY5" fmla="*/ 4256689 h 4256689"/>
                <a:gd name="connsiteX6" fmla="*/ 0 w 4277711"/>
                <a:gd name="connsiteY6" fmla="*/ 2128345 h 4256689"/>
                <a:gd name="connsiteX0" fmla="*/ 0 w 4277711"/>
                <a:gd name="connsiteY0" fmla="*/ 2128345 h 2149366"/>
                <a:gd name="connsiteX1" fmla="*/ 1408387 w 4277711"/>
                <a:gd name="connsiteY1" fmla="*/ 1418896 h 2149366"/>
                <a:gd name="connsiteX2" fmla="*/ 2117836 w 4277711"/>
                <a:gd name="connsiteY2" fmla="*/ 0 h 2149366"/>
                <a:gd name="connsiteX3" fmla="*/ 2848303 w 4277711"/>
                <a:gd name="connsiteY3" fmla="*/ 1429407 h 2149366"/>
                <a:gd name="connsiteX4" fmla="*/ 4277711 w 4277711"/>
                <a:gd name="connsiteY4" fmla="*/ 2149366 h 2149366"/>
                <a:gd name="connsiteX5" fmla="*/ 2117835 w 4277711"/>
                <a:gd name="connsiteY5" fmla="*/ 2112579 h 2149366"/>
                <a:gd name="connsiteX6" fmla="*/ 0 w 4277711"/>
                <a:gd name="connsiteY6" fmla="*/ 2128345 h 214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7711" h="2149366">
                  <a:moveTo>
                    <a:pt x="0" y="2128345"/>
                  </a:moveTo>
                  <a:cubicBezTo>
                    <a:pt x="630621" y="1464442"/>
                    <a:pt x="1051035" y="1788510"/>
                    <a:pt x="1408387" y="1418896"/>
                  </a:cubicBezTo>
                  <a:cubicBezTo>
                    <a:pt x="1746470" y="1114096"/>
                    <a:pt x="1590567" y="493986"/>
                    <a:pt x="2117836" y="0"/>
                  </a:cubicBezTo>
                  <a:cubicBezTo>
                    <a:pt x="2666126" y="532524"/>
                    <a:pt x="2510220" y="1075559"/>
                    <a:pt x="2848303" y="1429407"/>
                  </a:cubicBezTo>
                  <a:cubicBezTo>
                    <a:pt x="3163613" y="1721945"/>
                    <a:pt x="3720663" y="1499477"/>
                    <a:pt x="4277711" y="2149366"/>
                  </a:cubicBezTo>
                  <a:lnTo>
                    <a:pt x="2117835" y="2112579"/>
                  </a:lnTo>
                  <a:lnTo>
                    <a:pt x="0" y="2128345"/>
                  </a:lnTo>
                  <a:close/>
                </a:path>
              </a:pathLst>
            </a:custGeom>
            <a:solidFill>
              <a:srgbClr val="324C8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biLevel thresh="50000"/>
            </a:blip>
            <a:stretch>
              <a:fillRect/>
            </a:stretch>
          </p:blipFill>
          <p:spPr>
            <a:xfrm>
              <a:off x="5495492" y="2862358"/>
              <a:ext cx="1201016" cy="1201016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3498555" y="1916418"/>
              <a:ext cx="2452919" cy="738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white"/>
                  </a:solidFill>
                </a:rPr>
                <a:t>ИНДУСТРИЯ</a:t>
              </a:r>
            </a:p>
            <a:p>
              <a:pPr algn="ctr"/>
              <a:r>
                <a:rPr lang="ru-RU" sz="1400" dirty="0">
                  <a:solidFill>
                    <a:prstClr val="white"/>
                  </a:solidFill>
                </a:rPr>
                <a:t> 4.0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475865" y="1894729"/>
              <a:ext cx="1996557" cy="738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white"/>
                  </a:solidFill>
                </a:rPr>
                <a:t>ОБЩЕСТВО</a:t>
              </a:r>
            </a:p>
            <a:p>
              <a:pPr algn="ctr"/>
              <a:r>
                <a:rPr lang="ru-RU" sz="1400" dirty="0">
                  <a:solidFill>
                    <a:prstClr val="white"/>
                  </a:solidFill>
                </a:rPr>
                <a:t> 5.0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204018" y="4371846"/>
              <a:ext cx="2374411" cy="738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white"/>
                  </a:solidFill>
                </a:rPr>
                <a:t>УНИВЕРСИТЕТ </a:t>
              </a:r>
            </a:p>
            <a:p>
              <a:pPr algn="ctr"/>
              <a:r>
                <a:rPr lang="ru-RU" sz="1400" dirty="0">
                  <a:solidFill>
                    <a:prstClr val="white"/>
                  </a:solidFill>
                </a:rPr>
                <a:t>20.35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637418" y="4359923"/>
              <a:ext cx="2314055" cy="937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prstClr val="white"/>
                  </a:solidFill>
                </a:rPr>
                <a:t>УНИВЕРСИТЕТ</a:t>
              </a:r>
            </a:p>
            <a:p>
              <a:pPr algn="ctr"/>
              <a:r>
                <a:rPr lang="ru-RU" sz="1400" dirty="0">
                  <a:solidFill>
                    <a:prstClr val="white"/>
                  </a:solidFill>
                </a:rPr>
                <a:t> 4.0</a:t>
              </a: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-450740" y="6090930"/>
            <a:ext cx="3783029" cy="523220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LeftFacing">
                <a:rot lat="1200000" lon="1200000" rev="21594000"/>
              </a:camera>
              <a:lightRig rig="threePt" dir="t"/>
            </a:scene3d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Gill Sans SemiBold" panose="020B0702020104020203" pitchFamily="34" charset="0"/>
              </a:rPr>
              <a:t>4</a:t>
            </a:r>
            <a:r>
              <a:rPr lang="ru-RU" b="1" dirty="0">
                <a:solidFill>
                  <a:srgbClr val="002060"/>
                </a:solidFill>
                <a:latin typeface="Gill Sans SemiBold" panose="020B0702020104020203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ill Sans SemiBold" panose="020B0702020104020203" pitchFamily="34" charset="0"/>
              </a:rPr>
              <a:t>ТЕХНОЛОГИЧЕСКИЙ УКЛАД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-281337" y="4986301"/>
            <a:ext cx="3783029" cy="523220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LeftFacing">
                <a:rot lat="1200000" lon="1200000" rev="21594000"/>
              </a:camera>
              <a:lightRig rig="threePt" dir="t"/>
            </a:scene3d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Gill Sans SemiBold" panose="020B0702020104020203" pitchFamily="34" charset="0"/>
              </a:rPr>
              <a:t>6</a:t>
            </a:r>
            <a:r>
              <a:rPr lang="ru-RU" b="1" dirty="0">
                <a:solidFill>
                  <a:srgbClr val="002060"/>
                </a:solidFill>
                <a:latin typeface="Gill Sans SemiBold" panose="020B0702020104020203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ill Sans SemiBold" panose="020B0702020104020203" pitchFamily="34" charset="0"/>
              </a:rPr>
              <a:t>ТЕХНОЛОГИЧЕСКИЙ УКЛАД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-718659" y="5590359"/>
            <a:ext cx="3783029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LeftFacing">
                <a:rot lat="1200000" lon="1200000" rev="21594000"/>
              </a:camera>
              <a:lightRig rig="threePt" dir="t"/>
            </a:scene3d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Gill Sans SemiBold" panose="020B0702020104020203" pitchFamily="34" charset="0"/>
              </a:rPr>
              <a:t>5</a:t>
            </a:r>
            <a:r>
              <a:rPr lang="ru-RU" sz="1100" b="1" dirty="0">
                <a:solidFill>
                  <a:srgbClr val="002060"/>
                </a:solidFill>
                <a:latin typeface="Gill Sans SemiBold" panose="020B0702020104020203" pitchFamily="34" charset="0"/>
              </a:rPr>
              <a:t> ТЕХНОЛОГИЧЕСКИЙ УКЛАД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122416" y="4992922"/>
            <a:ext cx="285160" cy="1795964"/>
          </a:xfrm>
          <a:prstGeom prst="straightConnector1">
            <a:avLst/>
          </a:prstGeom>
          <a:ln w="28575">
            <a:solidFill>
              <a:srgbClr val="0621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44"/>
          <p:cNvSpPr/>
          <p:nvPr/>
        </p:nvSpPr>
        <p:spPr>
          <a:xfrm>
            <a:off x="6538741" y="1166651"/>
            <a:ext cx="2605259" cy="1842434"/>
          </a:xfrm>
          <a:custGeom>
            <a:avLst/>
            <a:gdLst>
              <a:gd name="connsiteX0" fmla="*/ 0 w 4190978"/>
              <a:gd name="connsiteY0" fmla="*/ 0 h 2173726"/>
              <a:gd name="connsiteX1" fmla="*/ 4190978 w 4190978"/>
              <a:gd name="connsiteY1" fmla="*/ 0 h 2173726"/>
              <a:gd name="connsiteX2" fmla="*/ 4190978 w 4190978"/>
              <a:gd name="connsiteY2" fmla="*/ 2173726 h 2173726"/>
              <a:gd name="connsiteX3" fmla="*/ 0 w 4190978"/>
              <a:gd name="connsiteY3" fmla="*/ 2173726 h 2173726"/>
              <a:gd name="connsiteX4" fmla="*/ 0 w 4190978"/>
              <a:gd name="connsiteY4" fmla="*/ 0 h 2173726"/>
              <a:gd name="connsiteX0" fmla="*/ 1210963 w 4190978"/>
              <a:gd name="connsiteY0" fmla="*/ 0 h 2173726"/>
              <a:gd name="connsiteX1" fmla="*/ 4190978 w 4190978"/>
              <a:gd name="connsiteY1" fmla="*/ 0 h 2173726"/>
              <a:gd name="connsiteX2" fmla="*/ 4190978 w 4190978"/>
              <a:gd name="connsiteY2" fmla="*/ 2173726 h 2173726"/>
              <a:gd name="connsiteX3" fmla="*/ 0 w 4190978"/>
              <a:gd name="connsiteY3" fmla="*/ 2173726 h 2173726"/>
              <a:gd name="connsiteX4" fmla="*/ 1210963 w 4190978"/>
              <a:gd name="connsiteY4" fmla="*/ 0 h 2173726"/>
              <a:gd name="connsiteX0" fmla="*/ 1223320 w 4203335"/>
              <a:gd name="connsiteY0" fmla="*/ 0 h 2359077"/>
              <a:gd name="connsiteX1" fmla="*/ 4203335 w 4203335"/>
              <a:gd name="connsiteY1" fmla="*/ 0 h 2359077"/>
              <a:gd name="connsiteX2" fmla="*/ 4203335 w 4203335"/>
              <a:gd name="connsiteY2" fmla="*/ 2173726 h 2359077"/>
              <a:gd name="connsiteX3" fmla="*/ 0 w 4203335"/>
              <a:gd name="connsiteY3" fmla="*/ 2359077 h 2359077"/>
              <a:gd name="connsiteX4" fmla="*/ 1223320 w 4203335"/>
              <a:gd name="connsiteY4" fmla="*/ 0 h 2359077"/>
              <a:gd name="connsiteX0" fmla="*/ 1408671 w 4388686"/>
              <a:gd name="connsiteY0" fmla="*/ 0 h 2396148"/>
              <a:gd name="connsiteX1" fmla="*/ 4388686 w 4388686"/>
              <a:gd name="connsiteY1" fmla="*/ 0 h 2396148"/>
              <a:gd name="connsiteX2" fmla="*/ 4388686 w 4388686"/>
              <a:gd name="connsiteY2" fmla="*/ 2173726 h 2396148"/>
              <a:gd name="connsiteX3" fmla="*/ 0 w 4388686"/>
              <a:gd name="connsiteY3" fmla="*/ 2396148 h 2396148"/>
              <a:gd name="connsiteX4" fmla="*/ 1408671 w 4388686"/>
              <a:gd name="connsiteY4" fmla="*/ 0 h 2396148"/>
              <a:gd name="connsiteX0" fmla="*/ 1534105 w 4514120"/>
              <a:gd name="connsiteY0" fmla="*/ 0 h 2173726"/>
              <a:gd name="connsiteX1" fmla="*/ 4514120 w 4514120"/>
              <a:gd name="connsiteY1" fmla="*/ 0 h 2173726"/>
              <a:gd name="connsiteX2" fmla="*/ 4514120 w 4514120"/>
              <a:gd name="connsiteY2" fmla="*/ 2173726 h 2173726"/>
              <a:gd name="connsiteX3" fmla="*/ 0 w 4514120"/>
              <a:gd name="connsiteY3" fmla="*/ 2144150 h 2173726"/>
              <a:gd name="connsiteX4" fmla="*/ 1534105 w 4514120"/>
              <a:gd name="connsiteY4" fmla="*/ 0 h 2173726"/>
              <a:gd name="connsiteX0" fmla="*/ 1584278 w 4564293"/>
              <a:gd name="connsiteY0" fmla="*/ 0 h 2304513"/>
              <a:gd name="connsiteX1" fmla="*/ 4564293 w 4564293"/>
              <a:gd name="connsiteY1" fmla="*/ 0 h 2304513"/>
              <a:gd name="connsiteX2" fmla="*/ 4564293 w 4564293"/>
              <a:gd name="connsiteY2" fmla="*/ 2173726 h 2304513"/>
              <a:gd name="connsiteX3" fmla="*/ 0 w 4564293"/>
              <a:gd name="connsiteY3" fmla="*/ 2304513 h 2304513"/>
              <a:gd name="connsiteX4" fmla="*/ 1584278 w 4564293"/>
              <a:gd name="connsiteY4" fmla="*/ 0 h 2304513"/>
              <a:gd name="connsiteX0" fmla="*/ 1646995 w 4627010"/>
              <a:gd name="connsiteY0" fmla="*/ 0 h 2173726"/>
              <a:gd name="connsiteX1" fmla="*/ 4627010 w 4627010"/>
              <a:gd name="connsiteY1" fmla="*/ 0 h 2173726"/>
              <a:gd name="connsiteX2" fmla="*/ 4627010 w 4627010"/>
              <a:gd name="connsiteY2" fmla="*/ 2173726 h 2173726"/>
              <a:gd name="connsiteX3" fmla="*/ 0 w 4627010"/>
              <a:gd name="connsiteY3" fmla="*/ 2121241 h 2173726"/>
              <a:gd name="connsiteX4" fmla="*/ 1646995 w 4627010"/>
              <a:gd name="connsiteY4" fmla="*/ 0 h 2173726"/>
              <a:gd name="connsiteX0" fmla="*/ 2023296 w 5003311"/>
              <a:gd name="connsiteY0" fmla="*/ 0 h 2173726"/>
              <a:gd name="connsiteX1" fmla="*/ 5003311 w 5003311"/>
              <a:gd name="connsiteY1" fmla="*/ 0 h 2173726"/>
              <a:gd name="connsiteX2" fmla="*/ 5003311 w 5003311"/>
              <a:gd name="connsiteY2" fmla="*/ 2173726 h 2173726"/>
              <a:gd name="connsiteX3" fmla="*/ 0 w 5003311"/>
              <a:gd name="connsiteY3" fmla="*/ 2155605 h 2173726"/>
              <a:gd name="connsiteX4" fmla="*/ 2023296 w 5003311"/>
              <a:gd name="connsiteY4" fmla="*/ 0 h 2173726"/>
              <a:gd name="connsiteX0" fmla="*/ 1872775 w 5003311"/>
              <a:gd name="connsiteY0" fmla="*/ 0 h 2185181"/>
              <a:gd name="connsiteX1" fmla="*/ 5003311 w 5003311"/>
              <a:gd name="connsiteY1" fmla="*/ 11455 h 2185181"/>
              <a:gd name="connsiteX2" fmla="*/ 5003311 w 5003311"/>
              <a:gd name="connsiteY2" fmla="*/ 2185181 h 2185181"/>
              <a:gd name="connsiteX3" fmla="*/ 0 w 5003311"/>
              <a:gd name="connsiteY3" fmla="*/ 2167060 h 2185181"/>
              <a:gd name="connsiteX4" fmla="*/ 1872775 w 5003311"/>
              <a:gd name="connsiteY4" fmla="*/ 0 h 2185181"/>
              <a:gd name="connsiteX0" fmla="*/ 1371040 w 5003311"/>
              <a:gd name="connsiteY0" fmla="*/ 0 h 2174900"/>
              <a:gd name="connsiteX1" fmla="*/ 5003311 w 5003311"/>
              <a:gd name="connsiteY1" fmla="*/ 1174 h 2174900"/>
              <a:gd name="connsiteX2" fmla="*/ 5003311 w 5003311"/>
              <a:gd name="connsiteY2" fmla="*/ 2174900 h 2174900"/>
              <a:gd name="connsiteX3" fmla="*/ 0 w 5003311"/>
              <a:gd name="connsiteY3" fmla="*/ 2156779 h 2174900"/>
              <a:gd name="connsiteX4" fmla="*/ 1371040 w 5003311"/>
              <a:gd name="connsiteY4" fmla="*/ 0 h 217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11" h="2174900">
                <a:moveTo>
                  <a:pt x="1371040" y="0"/>
                </a:moveTo>
                <a:lnTo>
                  <a:pt x="5003311" y="1174"/>
                </a:lnTo>
                <a:lnTo>
                  <a:pt x="5003311" y="2174900"/>
                </a:lnTo>
                <a:lnTo>
                  <a:pt x="0" y="2156779"/>
                </a:lnTo>
                <a:lnTo>
                  <a:pt x="1371040" y="0"/>
                </a:lnTo>
                <a:close/>
              </a:path>
            </a:pathLst>
          </a:custGeom>
          <a:solidFill>
            <a:srgbClr val="C59F67">
              <a:alpha val="36000"/>
            </a:srgbClr>
          </a:solidFill>
          <a:ln>
            <a:noFill/>
          </a:ln>
          <a:effectLst>
            <a:outerShdw blurRad="3556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ГЛОБАЛЬНЫЕ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ВЫЗОВЫ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И НАЦИОНАЛЬНЫЕ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ПРИОРИТЕТЫ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52"/>
          <p:cNvSpPr/>
          <p:nvPr/>
        </p:nvSpPr>
        <p:spPr>
          <a:xfrm>
            <a:off x="6532" y="1187353"/>
            <a:ext cx="2909284" cy="1821733"/>
          </a:xfrm>
          <a:custGeom>
            <a:avLst/>
            <a:gdLst>
              <a:gd name="connsiteX0" fmla="*/ 0 w 4186058"/>
              <a:gd name="connsiteY0" fmla="*/ 0 h 2212484"/>
              <a:gd name="connsiteX1" fmla="*/ 4186058 w 4186058"/>
              <a:gd name="connsiteY1" fmla="*/ 0 h 2212484"/>
              <a:gd name="connsiteX2" fmla="*/ 4186058 w 4186058"/>
              <a:gd name="connsiteY2" fmla="*/ 2212484 h 2212484"/>
              <a:gd name="connsiteX3" fmla="*/ 0 w 4186058"/>
              <a:gd name="connsiteY3" fmla="*/ 2212484 h 2212484"/>
              <a:gd name="connsiteX4" fmla="*/ 0 w 4186058"/>
              <a:gd name="connsiteY4" fmla="*/ 0 h 2212484"/>
              <a:gd name="connsiteX0" fmla="*/ 0 w 4186058"/>
              <a:gd name="connsiteY0" fmla="*/ 0 h 2212484"/>
              <a:gd name="connsiteX1" fmla="*/ 3531150 w 4186058"/>
              <a:gd name="connsiteY1" fmla="*/ 0 h 2212484"/>
              <a:gd name="connsiteX2" fmla="*/ 4186058 w 4186058"/>
              <a:gd name="connsiteY2" fmla="*/ 2212484 h 2212484"/>
              <a:gd name="connsiteX3" fmla="*/ 0 w 4186058"/>
              <a:gd name="connsiteY3" fmla="*/ 2212484 h 2212484"/>
              <a:gd name="connsiteX4" fmla="*/ 0 w 4186058"/>
              <a:gd name="connsiteY4" fmla="*/ 0 h 2212484"/>
              <a:gd name="connsiteX0" fmla="*/ 0 w 4334339"/>
              <a:gd name="connsiteY0" fmla="*/ 0 h 2348408"/>
              <a:gd name="connsiteX1" fmla="*/ 3531150 w 4334339"/>
              <a:gd name="connsiteY1" fmla="*/ 0 h 2348408"/>
              <a:gd name="connsiteX2" fmla="*/ 4334339 w 4334339"/>
              <a:gd name="connsiteY2" fmla="*/ 2348408 h 2348408"/>
              <a:gd name="connsiteX3" fmla="*/ 0 w 4334339"/>
              <a:gd name="connsiteY3" fmla="*/ 2212484 h 2348408"/>
              <a:gd name="connsiteX4" fmla="*/ 0 w 4334339"/>
              <a:gd name="connsiteY4" fmla="*/ 0 h 23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4339" h="2348408">
                <a:moveTo>
                  <a:pt x="0" y="0"/>
                </a:moveTo>
                <a:lnTo>
                  <a:pt x="3531150" y="0"/>
                </a:lnTo>
                <a:lnTo>
                  <a:pt x="4334339" y="2348408"/>
                </a:lnTo>
                <a:lnTo>
                  <a:pt x="0" y="2212484"/>
                </a:lnTo>
                <a:lnTo>
                  <a:pt x="0" y="0"/>
                </a:lnTo>
                <a:close/>
              </a:path>
            </a:pathLst>
          </a:custGeom>
          <a:solidFill>
            <a:srgbClr val="C59F67">
              <a:alpha val="36000"/>
            </a:srgbClr>
          </a:solidFill>
          <a:ln>
            <a:noFill/>
          </a:ln>
          <a:effectLst>
            <a:outerShdw blurRad="3556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СТРАТЕГИЯ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НАУЧНО-ТЕХНОЛОГИЧЕСКОГО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РАЗВИТИЯ РОССИИ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НА ПЕРИОД ДО 2035 ГОДА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6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6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СОВРЕМЕННЫЕ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НАУЧНО-ТЕХНОЛОГИЧЕСКИЕ РЕВОЛЮЦИИ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1485939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b="1" dirty="0" smtClean="0"/>
              <a:t>Индустрия 4.0 </a:t>
            </a:r>
            <a:r>
              <a:rPr lang="ru-RU" dirty="0" smtClean="0"/>
              <a:t>(4-я промышленная революция) – объединение современных информационно-коммуникационных технологий с производственным оборудованием и средствами автоматизации, направленное на организацию и контроль всей цепи создания стоимости на протяжении всего производственного цикла продуктов и услуг.</a:t>
            </a:r>
          </a:p>
          <a:p>
            <a:pPr marL="285750" indent="-285750">
              <a:buBlip>
                <a:blip r:embed="rId4"/>
              </a:buBlip>
            </a:pPr>
            <a:r>
              <a:rPr lang="ru-RU" b="1" dirty="0" smtClean="0"/>
              <a:t>Общество 5.0</a:t>
            </a:r>
            <a:r>
              <a:rPr lang="ru-RU" dirty="0" smtClean="0"/>
              <a:t> («умное общество») – цифровая трансформация, направленная на создание нового технологического общества  на основе систем искусственного интеллекта для решения социальных проблем с помощью интеграции физического и киберпространства.</a:t>
            </a:r>
          </a:p>
          <a:p>
            <a:pPr marL="285750" indent="-285750">
              <a:buBlip>
                <a:blip r:embed="rId4"/>
              </a:buBlip>
            </a:pPr>
            <a:r>
              <a:rPr lang="ru-RU" b="1" dirty="0" smtClean="0"/>
              <a:t>Шестой технологический уклад</a:t>
            </a:r>
            <a:r>
              <a:rPr lang="ru-RU" dirty="0" smtClean="0"/>
              <a:t> – экономический цикл, характеризующийся определенным согласованным по техническим уровням процессам переработки ресурсов и выпуска конечных продуктов, соответствующих типу общественного потребления, и опирающийся на достигнутый научно-технологический потенциал  и ресурсы квалифицированной рабочей силы.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9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dirty="0"/>
              <a:t>МОДЕЛИ ОБРАЗОВАТЕЛЬНЫХ ОРГАНИЗАЦИЙ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70303"/>
              </p:ext>
            </p:extLst>
          </p:nvPr>
        </p:nvGraphicFramePr>
        <p:xfrm>
          <a:off x="251520" y="1270600"/>
          <a:ext cx="8640960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Университет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Общая характеристика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Особенности, цели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Университет 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Корпоративный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ru-RU" sz="1400" b="1" dirty="0" smtClean="0"/>
                        <a:t>Корпорация</a:t>
                      </a:r>
                      <a:r>
                        <a:rPr lang="ru-RU" sz="1400" b="1" baseline="0" dirty="0" smtClean="0"/>
                        <a:t> учителей и учеников</a:t>
                      </a:r>
                      <a:endParaRPr lang="ru-RU" sz="14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Университет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Исследовательский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Исследовательская компонента в образовании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Университет 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Инновационный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ru-RU" sz="1400" b="1" dirty="0" smtClean="0"/>
                        <a:t>Источник инновационного бизнеса на основе коммерциализации знаний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Университет 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Личностно-ориентированный, индивидуальный, креативный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ru-RU" sz="1400" b="1" dirty="0" smtClean="0"/>
                        <a:t>Вариативное творческое пространство как базис индивидуального образования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Университет 20.35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“</a:t>
                      </a:r>
                      <a:r>
                        <a:rPr lang="ru-RU" sz="1400" b="1" dirty="0" smtClean="0"/>
                        <a:t>Цифровой</a:t>
                      </a:r>
                      <a:r>
                        <a:rPr lang="en-GB" sz="1400" b="1" dirty="0" smtClean="0"/>
                        <a:t>”</a:t>
                      </a:r>
                      <a:r>
                        <a:rPr lang="ru-RU" sz="1400" b="1" dirty="0" smtClean="0"/>
                        <a:t> университет  (программа </a:t>
                      </a:r>
                      <a:br>
                        <a:rPr lang="ru-RU" sz="1400" b="1" dirty="0" smtClean="0"/>
                      </a:br>
                      <a:r>
                        <a:rPr lang="en-GB" sz="1400" b="1" dirty="0" smtClean="0"/>
                        <a:t>“</a:t>
                      </a:r>
                      <a:r>
                        <a:rPr lang="ru-RU" sz="1400" b="1" dirty="0" smtClean="0"/>
                        <a:t>Цифровая экономика</a:t>
                      </a:r>
                      <a:r>
                        <a:rPr lang="en-GB" sz="1400" b="1" dirty="0" smtClean="0"/>
                        <a:t>”</a:t>
                      </a:r>
                      <a:r>
                        <a:rPr lang="ru-RU" sz="1400" b="1" dirty="0" smtClean="0"/>
                        <a:t>)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ru-RU" sz="1400" b="1" dirty="0" smtClean="0"/>
                        <a:t>Сетевое модульное обучение в очном и заочном режимах</a:t>
                      </a:r>
                      <a:r>
                        <a:rPr lang="ru-RU" sz="1400" b="1" baseline="0" dirty="0" smtClean="0"/>
                        <a:t> с учетом имеющегося  уровня компетенций (вместо диплома – цифровой профиль компетенций)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       Индустрия 4.0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Общество 5.0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     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 технологический  уклад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6021288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Университет (от лат. </a:t>
            </a:r>
            <a:r>
              <a:rPr lang="en-GB" sz="1400" b="1" dirty="0" err="1" smtClean="0"/>
              <a:t>Universitas</a:t>
            </a:r>
            <a:r>
              <a:rPr lang="en-GB" sz="1400" b="1" dirty="0" smtClean="0"/>
              <a:t>) – </a:t>
            </a:r>
            <a:r>
              <a:rPr lang="ru-RU" sz="1400" b="1" dirty="0" smtClean="0"/>
              <a:t>общность, корпоративность, корпорация учителей и учеников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093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/>
            </a:r>
            <a:br>
              <a:rPr lang="ru-RU" altLang="ru-RU" dirty="0"/>
            </a:br>
            <a:r>
              <a:rPr lang="ru-RU" dirty="0"/>
              <a:t>НОВЫЙ ТЕХНОЛОГИЧЕСКИЙ УКЛАД И ЧЕЛОВЕК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273215"/>
            <a:ext cx="3888432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Что должен давать?</a:t>
            </a:r>
          </a:p>
          <a:p>
            <a:endParaRPr lang="ru-RU" sz="1600" dirty="0"/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Право на достойный интересный труд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Возможность обеспечения своего благосостояния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Мотивированная профессиональная деятельность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Вариабельность профессиональной траектории и ее мобильность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Поддержка </a:t>
            </a:r>
            <a:r>
              <a:rPr lang="ru-RU" sz="1600" dirty="0" err="1" smtClean="0"/>
              <a:t>трудообеспечения</a:t>
            </a:r>
            <a:r>
              <a:rPr lang="ru-RU" sz="1600" dirty="0" smtClean="0"/>
              <a:t> при потере актуальности профессии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268760"/>
            <a:ext cx="432048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Какие требования  предъявляет?</a:t>
            </a:r>
          </a:p>
          <a:p>
            <a:endParaRPr lang="ru-RU" sz="1600" dirty="0"/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Соответствие трудовой деятельности потребностям современной экономики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Индивидуальная и социальная ответственность за достигнутые результаты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Социальная коммуникабельность, </a:t>
            </a:r>
            <a:r>
              <a:rPr lang="ru-RU" sz="1600" dirty="0" err="1" smtClean="0"/>
              <a:t>кооперативность</a:t>
            </a:r>
            <a:r>
              <a:rPr lang="ru-RU" sz="1600" dirty="0" smtClean="0"/>
              <a:t>, ответственное поведение, благотворительность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600" dirty="0" smtClean="0"/>
              <a:t>Мотивированная профессиональная самооценка деятельности</a:t>
            </a:r>
            <a:endParaRPr lang="ru-RU" sz="1600" dirty="0"/>
          </a:p>
        </p:txBody>
      </p:sp>
      <p:pic>
        <p:nvPicPr>
          <p:cNvPr id="10" name="Picture 2" descr="http://clipartist.net/openclipart.org/2013/September/abstract_yin_yang_tao-1969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92738"/>
            <a:ext cx="992446" cy="9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0780" y="4293097"/>
            <a:ext cx="34563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Инновационная</a:t>
            </a:r>
            <a:br>
              <a:rPr lang="ru-RU" sz="1600" b="1" dirty="0" smtClean="0">
                <a:solidFill>
                  <a:srgbClr val="003399"/>
                </a:solidFill>
              </a:rPr>
            </a:br>
            <a:r>
              <a:rPr lang="ru-RU" sz="1600" b="1" dirty="0" smtClean="0">
                <a:solidFill>
                  <a:srgbClr val="003399"/>
                </a:solidFill>
              </a:rPr>
              <a:t>индустрия</a:t>
            </a:r>
            <a:endParaRPr lang="ru-RU" sz="1600" b="1" dirty="0">
              <a:solidFill>
                <a:srgbClr val="00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4293096"/>
            <a:ext cx="3816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</a:rPr>
              <a:t>Социум нового</a:t>
            </a:r>
            <a:br>
              <a:rPr lang="ru-RU" sz="1600" b="1" dirty="0" smtClean="0">
                <a:solidFill>
                  <a:srgbClr val="003399"/>
                </a:solidFill>
              </a:rPr>
            </a:br>
            <a:r>
              <a:rPr lang="ru-RU" sz="1600" b="1" dirty="0" smtClean="0">
                <a:solidFill>
                  <a:srgbClr val="003399"/>
                </a:solidFill>
              </a:rPr>
              <a:t>поколения</a:t>
            </a:r>
            <a:endParaRPr lang="ru-RU" sz="1600" b="1" dirty="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5" y="5057889"/>
            <a:ext cx="388843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600" b="1" dirty="0" smtClean="0">
                <a:solidFill>
                  <a:srgbClr val="FF0000"/>
                </a:solidFill>
              </a:rPr>
              <a:t>Специалисты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с </a:t>
            </a:r>
            <a:r>
              <a:rPr lang="ru-RU" sz="1600" b="1" dirty="0" err="1" smtClean="0">
                <a:solidFill>
                  <a:srgbClr val="FF0000"/>
                </a:solidFill>
              </a:rPr>
              <a:t>мультидисциплинарными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компетенциями, адаптированные к межотраслевой инженерной деятельности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8004" y="5077989"/>
            <a:ext cx="42844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/>
          </a:lstStyle>
          <a:p>
            <a:r>
              <a:rPr lang="ru-RU" sz="1600" b="1" dirty="0" smtClean="0">
                <a:solidFill>
                  <a:srgbClr val="FF0000"/>
                </a:solidFill>
              </a:rPr>
              <a:t>Специалисты </a:t>
            </a:r>
            <a:r>
              <a:rPr lang="ru-RU" sz="1600" b="1" dirty="0">
                <a:solidFill>
                  <a:srgbClr val="FF0000"/>
                </a:solidFill>
              </a:rPr>
              <a:t>по управлению человеческим </a:t>
            </a:r>
            <a:r>
              <a:rPr lang="ru-RU" sz="1600" dirty="0">
                <a:solidFill>
                  <a:srgbClr val="FF0000"/>
                </a:solidFill>
              </a:rPr>
              <a:t>потенциалом и ресурсами 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“</a:t>
            </a:r>
            <a:r>
              <a:rPr lang="ru-RU" sz="1600" dirty="0">
                <a:solidFill>
                  <a:srgbClr val="FF0000"/>
                </a:solidFill>
              </a:rPr>
              <a:t>Инженеры человеческих душ</a:t>
            </a:r>
            <a:r>
              <a:rPr lang="en-US" sz="1600" dirty="0" smtClean="0">
                <a:solidFill>
                  <a:srgbClr val="FF0000"/>
                </a:solidFill>
              </a:rPr>
              <a:t>”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ХАРАКТЕРИСТИКА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ШЕСТОГО ТЕХНОЛОГИЧЕСКОГО УКЛАДА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682658"/>
              </p:ext>
            </p:extLst>
          </p:nvPr>
        </p:nvGraphicFramePr>
        <p:xfrm>
          <a:off x="444500" y="1345594"/>
          <a:ext cx="8229600" cy="4963726"/>
        </p:xfrm>
        <a:graphic>
          <a:graphicData uri="http://schemas.openxmlformats.org/drawingml/2006/table">
            <a:tbl>
              <a:tblPr/>
              <a:tblGrid>
                <a:gridCol w="1179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8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Техноло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гический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уклад №</a:t>
                      </a: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Временные интервалы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Базовые технологии (производства)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Характерные особенности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Атомно-молекулярная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инженерия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Бионическая инженерия и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робототехника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Биоинформационные и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инфосетевые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технологии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Микро- и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наноэнергетика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Космические технологии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Глобальные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информационные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коммуникационные сети.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Системы искусственного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интеллекта и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искусственные органы.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Комплексная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роботизация.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Нетрадиционная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энергетика.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Освоение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труднодоступного земного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и внеземного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пространства.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/>
          <p:nvPr/>
        </p:nvSpPr>
        <p:spPr>
          <a:xfrm>
            <a:off x="2771800" y="6453336"/>
            <a:ext cx="6372200" cy="190338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24"/>
          <p:cNvSpPr/>
          <p:nvPr/>
        </p:nvSpPr>
        <p:spPr>
          <a:xfrm rot="10800000">
            <a:off x="0" y="996067"/>
            <a:ext cx="8316416" cy="191284"/>
          </a:xfrm>
          <a:custGeom>
            <a:avLst/>
            <a:gdLst>
              <a:gd name="connsiteX0" fmla="*/ 0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0 w 7854421"/>
              <a:gd name="connsiteY4" fmla="*/ 0 h 334924"/>
              <a:gd name="connsiteX0" fmla="*/ 383458 w 7854421"/>
              <a:gd name="connsiteY0" fmla="*/ 0 h 334924"/>
              <a:gd name="connsiteX1" fmla="*/ 7854421 w 7854421"/>
              <a:gd name="connsiteY1" fmla="*/ 0 h 334924"/>
              <a:gd name="connsiteX2" fmla="*/ 7854421 w 7854421"/>
              <a:gd name="connsiteY2" fmla="*/ 334924 h 334924"/>
              <a:gd name="connsiteX3" fmla="*/ 0 w 7854421"/>
              <a:gd name="connsiteY3" fmla="*/ 334924 h 334924"/>
              <a:gd name="connsiteX4" fmla="*/ 383458 w 7854421"/>
              <a:gd name="connsiteY4" fmla="*/ 0 h 33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421" h="334924">
                <a:moveTo>
                  <a:pt x="383458" y="0"/>
                </a:moveTo>
                <a:lnTo>
                  <a:pt x="7854421" y="0"/>
                </a:lnTo>
                <a:lnTo>
                  <a:pt x="7854421" y="334924"/>
                </a:lnTo>
                <a:lnTo>
                  <a:pt x="0" y="334924"/>
                </a:lnTo>
                <a:lnTo>
                  <a:pt x="383458" y="0"/>
                </a:lnTo>
                <a:close/>
              </a:path>
            </a:pathLst>
          </a:custGeom>
          <a:gradFill flip="none" rotWithShape="1">
            <a:gsLst>
              <a:gs pos="43000">
                <a:srgbClr val="E5C394"/>
              </a:gs>
              <a:gs pos="31000">
                <a:srgbClr val="F0CE9E"/>
              </a:gs>
              <a:gs pos="0">
                <a:srgbClr val="624021"/>
              </a:gs>
              <a:gs pos="68000">
                <a:srgbClr val="876542"/>
              </a:gs>
              <a:gs pos="93000">
                <a:srgbClr val="4D2B0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83261" y="172435"/>
            <a:ext cx="8465203" cy="707886"/>
          </a:xfrm>
          <a:prstGeom prst="rect">
            <a:avLst/>
          </a:prstGeom>
          <a:noFill/>
          <a:ln>
            <a:noFill/>
          </a:ln>
          <a:effectLst>
            <a:outerShdw blurRad="50800" dist="50800" dir="378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kumimoji="0" sz="2000" b="1">
                <a:latin typeface="PT Sans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ПРИОРИТЕТНЫЕ  </a:t>
            </a:r>
            <a:r>
              <a:rPr lang="ru-RU" dirty="0"/>
              <a:t>ТЕХНОЛОГИИ</a:t>
            </a:r>
            <a:br>
              <a:rPr lang="ru-RU" dirty="0"/>
            </a:br>
            <a:r>
              <a:rPr lang="ru-RU" dirty="0"/>
              <a:t>ШЕСТОГО ТЕХНОЛОГИЧЕСКОГО УКЛАДА</a:t>
            </a:r>
          </a:p>
        </p:txBody>
      </p:sp>
      <p:pic>
        <p:nvPicPr>
          <p:cNvPr id="8" name="Picture 2" descr="http://www.eltech.ru/assets/files/ru/universitet/korporativnyj-stil/logo-krug-g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70069" cy="7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317238" y="1196752"/>
            <a:ext cx="8143195" cy="5273488"/>
          </a:xfrm>
          <a:prstGeom prst="rect">
            <a:avLst/>
          </a:prstGeom>
          <a:solidFill>
            <a:srgbClr val="CCECFF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476772" y="3455995"/>
            <a:ext cx="2083455" cy="89178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ТЕХНОЛОГИЧЕСКИЙ</a:t>
            </a:r>
            <a:b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БАЗИС.</a:t>
            </a:r>
            <a:b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</a:rPr>
              <a:t> технологический уклад</a:t>
            </a:r>
            <a:endParaRPr lang="ru-RU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89639" y="1268760"/>
            <a:ext cx="2132811" cy="763988"/>
          </a:xfrm>
          <a:prstGeom prst="flowChartAlternateProcess">
            <a:avLst/>
          </a:prstGeom>
          <a:solidFill>
            <a:srgbClr val="66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Calibri" pitchFamily="34" charset="0"/>
              </a:rPr>
              <a:t>Квантово-информационные </a:t>
            </a:r>
          </a:p>
          <a:p>
            <a:pPr algn="ctr"/>
            <a:r>
              <a:rPr lang="ru-RU" sz="1200" b="1" dirty="0">
                <a:latin typeface="Calibri" pitchFamily="34" charset="0"/>
              </a:rPr>
              <a:t>технологии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447302" y="1268760"/>
            <a:ext cx="2132810" cy="763988"/>
          </a:xfrm>
          <a:prstGeom prst="flowChartAlternateProcess">
            <a:avLst/>
          </a:prstGeom>
          <a:solidFill>
            <a:srgbClr val="66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Calibri" pitchFamily="34" charset="0"/>
              </a:rPr>
              <a:t>Технологии искусственных</a:t>
            </a:r>
            <a:br>
              <a:rPr lang="ru-RU" sz="1200" b="1" dirty="0">
                <a:latin typeface="Calibri" pitchFamily="34" charset="0"/>
              </a:rPr>
            </a:br>
            <a:r>
              <a:rPr lang="ru-RU" sz="1200" b="1" dirty="0">
                <a:latin typeface="Calibri" pitchFamily="34" charset="0"/>
              </a:rPr>
              <a:t>неприродных материалов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274532" y="1268760"/>
            <a:ext cx="2158693" cy="763988"/>
          </a:xfrm>
          <a:prstGeom prst="flowChartAlternateProcess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latin typeface="Calibri" pitchFamily="34" charset="0"/>
              </a:rPr>
              <a:t>Физические технологии </a:t>
            </a:r>
            <a:br>
              <a:rPr lang="ru-RU" sz="1200" b="1">
                <a:latin typeface="Calibri" pitchFamily="34" charset="0"/>
              </a:rPr>
            </a:br>
            <a:r>
              <a:rPr lang="ru-RU" sz="1200" b="1">
                <a:latin typeface="Calibri" pitchFamily="34" charset="0"/>
              </a:rPr>
              <a:t>генерации и управления</a:t>
            </a:r>
            <a:br>
              <a:rPr lang="ru-RU" sz="1200" b="1">
                <a:latin typeface="Calibri" pitchFamily="34" charset="0"/>
              </a:rPr>
            </a:br>
            <a:r>
              <a:rPr lang="ru-RU" sz="1200" b="1">
                <a:latin typeface="Calibri" pitchFamily="34" charset="0"/>
              </a:rPr>
              <a:t>потоками энергии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89639" y="3983344"/>
            <a:ext cx="2132811" cy="763988"/>
          </a:xfrm>
          <a:prstGeom prst="flowChartAlternateProcess">
            <a:avLst/>
          </a:prstGeom>
          <a:solidFill>
            <a:srgbClr val="66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>
                <a:latin typeface="Calibri" pitchFamily="34" charset="0"/>
              </a:rPr>
              <a:t>Бионические</a:t>
            </a:r>
            <a:br>
              <a:rPr lang="ru-RU" sz="1200" b="1" dirty="0">
                <a:latin typeface="Calibri" pitchFamily="34" charset="0"/>
              </a:rPr>
            </a:br>
            <a:r>
              <a:rPr lang="ru-RU" sz="1200" b="1" dirty="0" smtClean="0">
                <a:latin typeface="Calibri" pitchFamily="34" charset="0"/>
              </a:rPr>
              <a:t>технологии</a:t>
            </a:r>
            <a:endParaRPr lang="ru-RU" sz="1200" b="1" dirty="0">
              <a:latin typeface="Calibri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274532" y="3983344"/>
            <a:ext cx="2132810" cy="763988"/>
          </a:xfrm>
          <a:prstGeom prst="flowChartAlternateProcess">
            <a:avLst/>
          </a:prstGeom>
          <a:solidFill>
            <a:srgbClr val="66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latin typeface="Calibri" pitchFamily="34" charset="0"/>
              </a:rPr>
              <a:t>Биомедицинские</a:t>
            </a:r>
            <a:br>
              <a:rPr lang="ru-RU" sz="1200" b="1">
                <a:latin typeface="Calibri" pitchFamily="34" charset="0"/>
              </a:rPr>
            </a:br>
            <a:r>
              <a:rPr lang="ru-RU" sz="1200" b="1">
                <a:latin typeface="Calibri" pitchFamily="34" charset="0"/>
              </a:rPr>
              <a:t>технологии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89639" y="3085698"/>
            <a:ext cx="2066666" cy="636189"/>
          </a:xfrm>
          <a:prstGeom prst="rect">
            <a:avLst/>
          </a:prstGeom>
          <a:solidFill>
            <a:srgbClr val="FF99FF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Минимальное энергопотребление</a:t>
            </a:r>
          </a:p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Информационная емкость и </a:t>
            </a:r>
            <a:br>
              <a:rPr lang="ru-RU" sz="900" b="1" dirty="0">
                <a:latin typeface="Calibri" pitchFamily="34" charset="0"/>
              </a:rPr>
            </a:br>
            <a:r>
              <a:rPr lang="ru-RU" sz="900" b="1" dirty="0">
                <a:latin typeface="Calibri" pitchFamily="34" charset="0"/>
              </a:rPr>
              <a:t>   быстродействие</a:t>
            </a:r>
          </a:p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Информационная </a:t>
            </a:r>
            <a:r>
              <a:rPr lang="ru-RU" sz="900" b="1" dirty="0" smtClean="0">
                <a:latin typeface="Calibri" pitchFamily="34" charset="0"/>
              </a:rPr>
              <a:t>безопасность</a:t>
            </a:r>
            <a:endParaRPr lang="ru-RU" sz="900" b="1" dirty="0">
              <a:latin typeface="Calibri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577510" y="2908300"/>
            <a:ext cx="1859411" cy="445192"/>
          </a:xfrm>
          <a:prstGeom prst="rect">
            <a:avLst/>
          </a:prstGeom>
          <a:solidFill>
            <a:srgbClr val="FF99FF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Нетрадиционные свойства</a:t>
            </a:r>
          </a:p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Новые эффекты, явления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343766" y="3090021"/>
            <a:ext cx="2066666" cy="636189"/>
          </a:xfrm>
          <a:prstGeom prst="rect">
            <a:avLst/>
          </a:prstGeom>
          <a:solidFill>
            <a:srgbClr val="FF99FF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§"/>
            </a:pPr>
            <a:r>
              <a:rPr lang="ru-RU" sz="900" b="1">
                <a:latin typeface="Calibri" pitchFamily="34" charset="0"/>
              </a:rPr>
              <a:t> Энергоэффективность</a:t>
            </a:r>
          </a:p>
          <a:p>
            <a:pPr>
              <a:buFont typeface="Wingdings" pitchFamily="2" charset="2"/>
              <a:buChar char="§"/>
            </a:pPr>
            <a:r>
              <a:rPr lang="ru-RU" sz="900" b="1">
                <a:latin typeface="Calibri" pitchFamily="34" charset="0"/>
              </a:rPr>
              <a:t> Избирательность</a:t>
            </a:r>
          </a:p>
          <a:p>
            <a:pPr>
              <a:buFont typeface="Wingdings" pitchFamily="2" charset="2"/>
              <a:buChar char="§"/>
            </a:pPr>
            <a:r>
              <a:rPr lang="ru-RU" sz="900" b="1">
                <a:latin typeface="Calibri" pitchFamily="34" charset="0"/>
              </a:rPr>
              <a:t> Локализация энергии</a:t>
            </a:r>
          </a:p>
          <a:p>
            <a:pPr>
              <a:buFont typeface="Wingdings" pitchFamily="2" charset="2"/>
              <a:buChar char="§"/>
            </a:pPr>
            <a:r>
              <a:rPr lang="ru-RU" sz="900" b="1">
                <a:latin typeface="Calibri" pitchFamily="34" charset="0"/>
              </a:rPr>
              <a:t> Информационная емкость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89639" y="5769653"/>
            <a:ext cx="2066666" cy="685515"/>
          </a:xfrm>
          <a:prstGeom prst="rect">
            <a:avLst/>
          </a:prstGeom>
          <a:solidFill>
            <a:srgbClr val="FF99FF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Замещение человека</a:t>
            </a:r>
          </a:p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Расширение и сохранение</a:t>
            </a:r>
            <a:br>
              <a:rPr lang="ru-RU" sz="900" b="1" dirty="0">
                <a:latin typeface="Calibri" pitchFamily="34" charset="0"/>
              </a:rPr>
            </a:br>
            <a:r>
              <a:rPr lang="ru-RU" sz="900" b="1" dirty="0">
                <a:latin typeface="Calibri" pitchFamily="34" charset="0"/>
              </a:rPr>
              <a:t>   функциональных возможностей</a:t>
            </a:r>
            <a:br>
              <a:rPr lang="ru-RU" sz="900" b="1" dirty="0">
                <a:latin typeface="Calibri" pitchFamily="34" charset="0"/>
              </a:rPr>
            </a:br>
            <a:r>
              <a:rPr lang="ru-RU" sz="900" b="1" dirty="0">
                <a:latin typeface="Calibri" pitchFamily="34" charset="0"/>
              </a:rPr>
              <a:t>   человека</a:t>
            </a:r>
          </a:p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Роботизация технологий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343766" y="5768211"/>
            <a:ext cx="2066666" cy="685515"/>
          </a:xfrm>
          <a:prstGeom prst="rect">
            <a:avLst/>
          </a:prstGeom>
          <a:solidFill>
            <a:srgbClr val="FF99FF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Замещение органов</a:t>
            </a:r>
          </a:p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Высокоэффективный </a:t>
            </a:r>
            <a:br>
              <a:rPr lang="ru-RU" sz="900" b="1" dirty="0">
                <a:latin typeface="Calibri" pitchFamily="34" charset="0"/>
              </a:rPr>
            </a:br>
            <a:r>
              <a:rPr lang="ru-RU" sz="900" b="1" dirty="0">
                <a:latin typeface="Calibri" pitchFamily="34" charset="0"/>
              </a:rPr>
              <a:t>   медико-биологический мониторинг</a:t>
            </a:r>
          </a:p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Высоко избирательные</a:t>
            </a:r>
            <a:br>
              <a:rPr lang="ru-RU" sz="900" b="1" dirty="0">
                <a:latin typeface="Calibri" pitchFamily="34" charset="0"/>
              </a:rPr>
            </a:br>
            <a:r>
              <a:rPr lang="ru-RU" sz="900" b="1" dirty="0">
                <a:latin typeface="Calibri" pitchFamily="34" charset="0"/>
              </a:rPr>
              <a:t>   медицинские технологии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493561" y="5784061"/>
            <a:ext cx="2066666" cy="685515"/>
          </a:xfrm>
          <a:prstGeom prst="rect">
            <a:avLst/>
          </a:prstGeom>
          <a:solidFill>
            <a:srgbClr val="FF99FF"/>
          </a:solidFill>
          <a:ln w="1905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</a:t>
            </a:r>
            <a:r>
              <a:rPr lang="ru-RU" sz="900" b="1" dirty="0" smtClean="0">
                <a:latin typeface="Calibri" pitchFamily="34" charset="0"/>
              </a:rPr>
              <a:t>Искусственный</a:t>
            </a:r>
            <a:br>
              <a:rPr lang="ru-RU" sz="900" b="1" dirty="0" smtClean="0">
                <a:latin typeface="Calibri" pitchFamily="34" charset="0"/>
              </a:rPr>
            </a:br>
            <a:r>
              <a:rPr lang="ru-RU" sz="900" b="1" dirty="0" smtClean="0">
                <a:latin typeface="Calibri" pitchFamily="34" charset="0"/>
              </a:rPr>
              <a:t>   интеллект</a:t>
            </a:r>
            <a:endParaRPr lang="ru-RU" sz="9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900" b="1" dirty="0">
                <a:latin typeface="Calibri" pitchFamily="34" charset="0"/>
              </a:rPr>
              <a:t> Расширение интеллектуальных</a:t>
            </a:r>
            <a:br>
              <a:rPr lang="ru-RU" sz="900" b="1" dirty="0">
                <a:latin typeface="Calibri" pitchFamily="34" charset="0"/>
              </a:rPr>
            </a:br>
            <a:r>
              <a:rPr lang="ru-RU" sz="900" b="1" dirty="0">
                <a:latin typeface="Calibri" pitchFamily="34" charset="0"/>
              </a:rPr>
              <a:t>   возможностей человека и машин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3476772" y="4545273"/>
            <a:ext cx="2037268" cy="763988"/>
          </a:xfrm>
          <a:prstGeom prst="flowChartAlternateProcess">
            <a:avLst/>
          </a:prstGeom>
          <a:solidFill>
            <a:srgbClr val="66FF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К</a:t>
            </a:r>
            <a:r>
              <a:rPr lang="ru-RU" sz="1200" b="1" dirty="0" smtClean="0">
                <a:latin typeface="Calibri" pitchFamily="34" charset="0"/>
              </a:rPr>
              <a:t>огнитивные </a:t>
            </a:r>
            <a:r>
              <a:rPr lang="ru-RU" sz="1200" b="1" dirty="0">
                <a:latin typeface="Calibri" pitchFamily="34" charset="0"/>
              </a:rPr>
              <a:t>технологии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 flipV="1">
            <a:off x="2750231" y="1301930"/>
            <a:ext cx="699668" cy="2049007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5512957" y="1256736"/>
            <a:ext cx="737885" cy="2096756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 flipV="1">
            <a:off x="442396" y="3892567"/>
            <a:ext cx="2864784" cy="1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5629204" y="3892567"/>
            <a:ext cx="2778138" cy="3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2750230" y="4427125"/>
            <a:ext cx="696728" cy="2022323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582191" y="4427124"/>
            <a:ext cx="715838" cy="2022323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349291" y="2131859"/>
            <a:ext cx="2554670" cy="7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Calibri" pitchFamily="34" charset="0"/>
              </a:rPr>
              <a:t> </a:t>
            </a:r>
            <a:r>
              <a:rPr lang="ru-RU" sz="1200" b="1" dirty="0">
                <a:latin typeface="Times New Roman" pitchFamily="18" charset="0"/>
              </a:rPr>
              <a:t>Спин-волновая </a:t>
            </a:r>
            <a:r>
              <a:rPr lang="ru-RU" sz="1200" b="1" dirty="0" err="1">
                <a:latin typeface="Times New Roman" pitchFamily="18" charset="0"/>
              </a:rPr>
              <a:t>беззарядовая</a:t>
            </a:r>
            <a:r>
              <a:rPr lang="ru-RU" sz="1200" b="1" dirty="0">
                <a:latin typeface="Times New Roman" pitchFamily="18" charset="0"/>
              </a:rPr>
              <a:t/>
            </a:r>
            <a:br>
              <a:rPr lang="ru-RU" sz="1200" b="1" dirty="0">
                <a:latin typeface="Times New Roman" pitchFamily="18" charset="0"/>
              </a:rPr>
            </a:br>
            <a:r>
              <a:rPr lang="ru-RU" sz="1200" b="1" dirty="0">
                <a:latin typeface="Times New Roman" pitchFamily="18" charset="0"/>
              </a:rPr>
              <a:t>     логика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</a:rPr>
              <a:t> Многозначная </a:t>
            </a:r>
            <a:r>
              <a:rPr lang="ru-RU" sz="1200" b="1" dirty="0" err="1" smtClean="0">
                <a:latin typeface="Times New Roman" pitchFamily="18" charset="0"/>
              </a:rPr>
              <a:t>нейроноподобная</a:t>
            </a:r>
            <a:r>
              <a:rPr lang="ru-RU" sz="1200" b="1" dirty="0">
                <a:latin typeface="Times New Roman" pitchFamily="18" charset="0"/>
              </a:rPr>
              <a:t/>
            </a:r>
            <a:br>
              <a:rPr lang="ru-RU" sz="1200" b="1" dirty="0">
                <a:latin typeface="Times New Roman" pitchFamily="18" charset="0"/>
              </a:rPr>
            </a:br>
            <a:r>
              <a:rPr lang="ru-RU" sz="1200" b="1" dirty="0">
                <a:latin typeface="Times New Roman" pitchFamily="18" charset="0"/>
              </a:rPr>
              <a:t>     логика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</a:rPr>
              <a:t>Инфофотоника</a:t>
            </a:r>
            <a:endParaRPr lang="ru-RU" sz="1200" b="1" dirty="0">
              <a:latin typeface="Times New Roman" pitchFamily="18" charset="0"/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3411138" y="2108789"/>
            <a:ext cx="2554670" cy="7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Calibri" pitchFamily="34" charset="0"/>
              </a:rPr>
              <a:t> </a:t>
            </a:r>
            <a:r>
              <a:rPr lang="ru-RU" sz="1200" b="1" dirty="0" smtClean="0">
                <a:latin typeface="Times New Roman" pitchFamily="18" charset="0"/>
              </a:rPr>
              <a:t>Мета- и </a:t>
            </a:r>
            <a:r>
              <a:rPr lang="ru-RU" sz="1200" b="1" dirty="0" err="1" smtClean="0">
                <a:latin typeface="Times New Roman" pitchFamily="18" charset="0"/>
              </a:rPr>
              <a:t>наноматериалы</a:t>
            </a:r>
            <a:endParaRPr lang="ru-RU" sz="12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</a:rPr>
              <a:t> Конвергентные к</a:t>
            </a:r>
            <a:r>
              <a:rPr lang="ru-RU" sz="1200" b="1" dirty="0" smtClean="0">
                <a:latin typeface="Times New Roman" pitchFamily="18" charset="0"/>
              </a:rPr>
              <a:t>омпозиции</a:t>
            </a:r>
            <a:endParaRPr lang="ru-RU" sz="12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</a:rPr>
              <a:t> Самоорганизующиеся </a:t>
            </a:r>
            <a:r>
              <a:rPr lang="ru-RU" sz="1200" b="1" dirty="0" smtClean="0">
                <a:latin typeface="Times New Roman" pitchFamily="18" charset="0"/>
              </a:rPr>
              <a:t>среды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</a:rPr>
              <a:t>Аддитивные технологии.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latin typeface="Times New Roman" pitchFamily="18" charset="0"/>
              </a:rPr>
              <a:t> Атомно-молекулярная сборка.</a:t>
            </a: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6083331" y="2091516"/>
            <a:ext cx="2360645" cy="97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</a:rPr>
              <a:t> Ядерные технологии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</a:rPr>
              <a:t>Микроволновые  </a:t>
            </a:r>
            <a:r>
              <a:rPr lang="ru-RU" sz="1200" b="1" dirty="0">
                <a:latin typeface="Times New Roman" pitchFamily="18" charset="0"/>
              </a:rPr>
              <a:t>технологии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</a:rPr>
              <a:t> Импульсные</a:t>
            </a:r>
            <a:br>
              <a:rPr lang="ru-RU" sz="1200" b="1" dirty="0">
                <a:latin typeface="Times New Roman" pitchFamily="18" charset="0"/>
              </a:rPr>
            </a:br>
            <a:r>
              <a:rPr lang="ru-RU" sz="1200" b="1" dirty="0">
                <a:latin typeface="Times New Roman" pitchFamily="18" charset="0"/>
              </a:rPr>
              <a:t>     высокоэнергетические и</a:t>
            </a:r>
            <a:br>
              <a:rPr lang="ru-RU" sz="1200" b="1" dirty="0">
                <a:latin typeface="Times New Roman" pitchFamily="18" charset="0"/>
              </a:rPr>
            </a:br>
            <a:r>
              <a:rPr lang="ru-RU" sz="1200" b="1" dirty="0">
                <a:latin typeface="Times New Roman" pitchFamily="18" charset="0"/>
              </a:rPr>
              <a:t>     оптические технологии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242447" y="4824796"/>
            <a:ext cx="2554670" cy="7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Char char="v"/>
            </a:pPr>
            <a:r>
              <a:rPr lang="ru-RU" sz="1200" b="1">
                <a:latin typeface="Times New Roman" pitchFamily="18" charset="0"/>
              </a:rPr>
              <a:t> Искусственные органы</a:t>
            </a:r>
          </a:p>
          <a:p>
            <a:pPr>
              <a:buFont typeface="Wingdings" pitchFamily="2" charset="2"/>
              <a:buChar char="v"/>
            </a:pPr>
            <a:r>
              <a:rPr lang="ru-RU" sz="1200" b="1">
                <a:latin typeface="Times New Roman" pitchFamily="18" charset="0"/>
              </a:rPr>
              <a:t> Антропоморфные человекоподобные</a:t>
            </a:r>
            <a:br>
              <a:rPr lang="ru-RU" sz="1200" b="1">
                <a:latin typeface="Times New Roman" pitchFamily="18" charset="0"/>
              </a:rPr>
            </a:br>
            <a:r>
              <a:rPr lang="ru-RU" sz="1200" b="1">
                <a:latin typeface="Times New Roman" pitchFamily="18" charset="0"/>
              </a:rPr>
              <a:t>     системы</a:t>
            </a:r>
          </a:p>
          <a:p>
            <a:pPr>
              <a:buFont typeface="Wingdings" pitchFamily="2" charset="2"/>
              <a:buChar char="v"/>
            </a:pPr>
            <a:r>
              <a:rPr lang="ru-RU" sz="1200" b="1">
                <a:latin typeface="Times New Roman" pitchFamily="18" charset="0"/>
              </a:rPr>
              <a:t> Конвергентные биотехнические</a:t>
            </a:r>
            <a:br>
              <a:rPr lang="ru-RU" sz="1200" b="1">
                <a:latin typeface="Times New Roman" pitchFamily="18" charset="0"/>
              </a:rPr>
            </a:br>
            <a:r>
              <a:rPr lang="ru-RU" sz="1200" b="1">
                <a:latin typeface="Times New Roman" pitchFamily="18" charset="0"/>
              </a:rPr>
              <a:t>     системы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3140976" y="5255608"/>
            <a:ext cx="2554668" cy="51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</a:rPr>
              <a:t> Биоинформационные технологии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</a:rPr>
              <a:t>Киберфизические</a:t>
            </a:r>
            <a:r>
              <a:rPr lang="ru-RU" sz="1200" b="1" dirty="0" smtClean="0">
                <a:latin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8632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10-35 - 10-50 Лучинин ЗАГОРИЗОНТНЫЕ ПРОФЕССИИ ДЛЯ НОВОГОТЕХНОЛОГИЧЕСКОГО УКЛАДА - 28.02.19[2019022809234750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1369</Words>
  <Application>Microsoft Office PowerPoint</Application>
  <PresentationFormat>Экран (4:3)</PresentationFormat>
  <Paragraphs>297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Gill Sans SemiBold</vt:lpstr>
      <vt:lpstr>PT Sans</vt:lpstr>
      <vt:lpstr>Times New Roman</vt:lpstr>
      <vt:lpstr>VantaBold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DF</cp:lastModifiedBy>
  <cp:revision>58</cp:revision>
  <dcterms:created xsi:type="dcterms:W3CDTF">2019-02-26T11:53:14Z</dcterms:created>
  <dcterms:modified xsi:type="dcterms:W3CDTF">2019-02-28T06:23:53Z</dcterms:modified>
</cp:coreProperties>
</file>