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3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4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5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6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7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8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9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20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21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2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3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drawings/drawing1.xml" ContentType="application/vnd.openxmlformats-officedocument.drawingml.chartshapes+xml"/>
  <Override PartName="/ppt/charts/chart24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8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4" r:id="rId2"/>
    <p:sldId id="276" r:id="rId3"/>
    <p:sldId id="277" r:id="rId4"/>
    <p:sldId id="275" r:id="rId5"/>
    <p:sldId id="257" r:id="rId6"/>
    <p:sldId id="259" r:id="rId7"/>
    <p:sldId id="258" r:id="rId8"/>
    <p:sldId id="260" r:id="rId9"/>
    <p:sldId id="261" r:id="rId10"/>
    <p:sldId id="266" r:id="rId11"/>
    <p:sldId id="267" r:id="rId12"/>
    <p:sldId id="268" r:id="rId13"/>
    <p:sldId id="269" r:id="rId14"/>
    <p:sldId id="262" r:id="rId15"/>
    <p:sldId id="263" r:id="rId16"/>
    <p:sldId id="273" r:id="rId17"/>
    <p:sldId id="264" r:id="rId18"/>
    <p:sldId id="281" r:id="rId19"/>
    <p:sldId id="272" r:id="rId20"/>
    <p:sldId id="278" r:id="rId21"/>
    <p:sldId id="279" r:id="rId22"/>
    <p:sldId id="280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288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oprosnano\&#1055;&#1088;&#1077;&#1076;&#1074;%20&#1088;&#1077;&#1079;&#1091;&#1083;&#1100;&#1090;&#1072;&#1090;&#1099;_&#1086;&#1087;&#1088;&#1086;&#1089;&#1085;&#1072;&#1085;&#1086;_&#1089;%20&#1076;&#1080;&#1072;&#1075;&#1088;&#1072;&#1084;&#1084;&#1072;&#1084;&#1080;-130318%20(1)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oprosnano\&#1055;&#1088;&#1077;&#1076;&#1074;%20&#1088;&#1077;&#1079;&#1091;&#1083;&#1100;&#1090;&#1072;&#1090;&#1099;_&#1086;&#1087;&#1088;&#1086;&#1089;&#1085;&#1072;&#1085;&#1086;_&#1089;%20&#1076;&#1080;&#1072;&#1075;&#1088;&#1072;&#1084;&#1084;&#1072;&#1084;&#1080;-130318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oprosnano\&#1055;&#1088;&#1077;&#1076;&#1074;%20&#1088;&#1077;&#1079;&#1091;&#1083;&#1100;&#1090;&#1072;&#1090;&#1099;_&#1086;&#1087;&#1088;&#1086;&#1089;&#1085;&#1072;&#1085;&#1086;_&#1089;%20&#1076;&#1080;&#1072;&#1075;&#1088;&#1072;&#1084;&#1084;&#1072;&#1084;&#1080;-130318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oprosnano\&#1055;&#1088;&#1077;&#1076;&#1074;%20&#1088;&#1077;&#1079;&#1091;&#1083;&#1100;&#1090;&#1072;&#1090;&#1099;_&#1086;&#1087;&#1088;&#1086;&#1089;&#1085;&#1072;&#1085;&#1086;_&#1089;%20&#1076;&#1080;&#1072;&#1075;&#1088;&#1072;&#1084;&#1084;&#1072;&#1084;&#1080;-130318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oprosnano\&#1055;&#1088;&#1077;&#1076;&#1074;%20&#1088;&#1077;&#1079;&#1091;&#1083;&#1100;&#1090;&#1072;&#1090;&#1099;_&#1086;&#1087;&#1088;&#1086;&#1089;&#1085;&#1072;&#1085;&#1086;_&#1089;%20&#1076;&#1080;&#1072;&#1075;&#1088;&#1072;&#1084;&#1084;&#1072;&#1084;&#1080;-130318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oprosnano\&#1055;&#1088;&#1077;&#1076;&#1074;%20&#1088;&#1077;&#1079;&#1091;&#1083;&#1100;&#1090;&#1072;&#1090;&#1099;_&#1086;&#1087;&#1088;&#1086;&#1089;&#1085;&#1072;&#1085;&#1086;_&#1089;%20&#1076;&#1080;&#1072;&#1075;&#1088;&#1072;&#1084;&#1084;&#1072;&#1084;&#1080;-130318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oprosnano\&#1055;&#1088;&#1077;&#1076;&#1074;%20&#1088;&#1077;&#1079;&#1091;&#1083;&#1100;&#1090;&#1072;&#1090;&#1099;_&#1086;&#1087;&#1088;&#1086;&#1089;&#1085;&#1072;&#1085;&#1086;_&#1089;%20&#1076;&#1080;&#1072;&#1075;&#1088;&#1072;&#1084;&#1084;&#1072;&#1084;&#1080;-130318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oprosnano\&#1055;&#1088;&#1077;&#1076;&#1074;%20&#1088;&#1077;&#1079;&#1091;&#1083;&#1100;&#1090;&#1072;&#1090;&#1099;_&#1086;&#1087;&#1088;&#1086;&#1089;&#1085;&#1072;&#1085;&#1086;_&#1089;%20&#1076;&#1080;&#1072;&#1075;&#1088;&#1072;&#1084;&#1084;&#1072;&#1084;&#1080;-130318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oprosnano\&#1055;&#1088;&#1077;&#1076;&#1074;%20&#1088;&#1077;&#1079;&#1091;&#1083;&#1100;&#1090;&#1072;&#1090;&#1099;_&#1086;&#1087;&#1088;&#1086;&#1089;&#1085;&#1072;&#1085;&#1086;_&#1089;%20&#1076;&#1080;&#1072;&#1075;&#1088;&#1072;&#1084;&#1084;&#1072;&#1084;&#1080;-130318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oprosnano\&#1055;&#1088;&#1077;&#1076;&#1074;%20&#1088;&#1077;&#1079;&#1091;&#1083;&#1100;&#1090;&#1072;&#1090;&#1099;_&#1086;&#1087;&#1088;&#1086;&#1089;&#1085;&#1072;&#1085;&#1086;_&#1089;%20&#1076;&#1080;&#1072;&#1075;&#1088;&#1072;&#1084;&#1084;&#1072;&#1084;&#1080;-130318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oprosnano\&#1055;&#1088;&#1077;&#1076;&#1074;%20&#1088;&#1077;&#1079;&#1091;&#1083;&#1100;&#1090;&#1072;&#1090;&#1099;_&#1086;&#1087;&#1088;&#1086;&#1089;&#1085;&#1072;&#1085;&#1086;_&#1089;%20&#1076;&#1080;&#1072;&#1075;&#1088;&#1072;&#1084;&#1084;&#1072;&#1084;&#1080;-130318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oprosnano\&#1055;&#1088;&#1077;&#1076;&#1074;%20&#1088;&#1077;&#1079;&#1091;&#1083;&#1100;&#1090;&#1072;&#1090;&#1099;_&#1086;&#1087;&#1088;&#1086;&#1089;&#1085;&#1072;&#1085;&#1086;_&#1089;%20&#1076;&#1080;&#1072;&#1075;&#1088;&#1072;&#1084;&#1084;&#1072;&#1084;&#1080;-130318.xlsx" TargetMode="Externa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oprosnano\&#1055;&#1088;&#1077;&#1076;&#1074;%20&#1088;&#1077;&#1079;&#1091;&#1083;&#1100;&#1090;&#1072;&#1090;&#1099;_&#1086;&#1087;&#1088;&#1086;&#1089;&#1085;&#1072;&#1085;&#1086;_&#1089;%20&#1076;&#1080;&#1072;&#1075;&#1088;&#1072;&#1084;&#1084;&#1072;&#1084;&#1080;-130318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oprosnano\&#1055;&#1088;&#1077;&#1076;&#1074;%20&#1088;&#1077;&#1079;&#1091;&#1083;&#1100;&#1090;&#1072;&#1090;&#1099;_&#1086;&#1087;&#1088;&#1086;&#1089;&#1085;&#1072;&#1085;&#1086;_&#1089;%20&#1076;&#1080;&#1072;&#1075;&#1088;&#1072;&#1084;&#1084;&#1072;&#1084;&#1080;-130318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oprosnano\&#1055;&#1088;&#1077;&#1076;&#1074;%20&#1088;&#1077;&#1079;&#1091;&#1083;&#1100;&#1090;&#1072;&#1090;&#1099;_&#1086;&#1087;&#1088;&#1086;&#1089;&#1085;&#1072;&#1085;&#1086;_&#1089;%20&#1076;&#1080;&#1072;&#1075;&#1088;&#1072;&#1084;&#1084;&#1072;&#1084;&#1080;-130318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oprosnano\&#1055;&#1088;&#1077;&#1076;&#1074;%20&#1088;&#1077;&#1079;&#1091;&#1083;&#1100;&#1090;&#1072;&#1090;&#1099;_&#1086;&#1087;&#1088;&#1086;&#1089;&#1085;&#1072;&#1085;&#1086;_&#1089;%20&#1076;&#1080;&#1072;&#1075;&#1088;&#1072;&#1084;&#1084;&#1072;&#1084;&#1080;-130318.xlsx" TargetMode="External"/><Relationship Id="rId2" Type="http://schemas.microsoft.com/office/2011/relationships/chartColorStyle" Target="colors21.xml"/><Relationship Id="rId1" Type="http://schemas.microsoft.com/office/2011/relationships/chartStyle" Target="style21.xml"/><Relationship Id="rId4" Type="http://schemas.openxmlformats.org/officeDocument/2006/relationships/chartUserShapes" Target="../drawings/drawing1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oprosnano\&#1055;&#1088;&#1077;&#1076;&#1074;%20&#1088;&#1077;&#1079;&#1091;&#1083;&#1100;&#1090;&#1072;&#1090;&#1099;_&#1086;&#1087;&#1088;&#1086;&#1089;&#1085;&#1072;&#1085;&#1086;_&#1089;%20&#1076;&#1080;&#1072;&#1075;&#1088;&#1072;&#1084;&#1084;&#1072;&#1084;&#1080;-130318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oprosnano\&#1055;&#1088;&#1077;&#1076;&#1074;%20&#1088;&#1077;&#1079;&#1091;&#1083;&#1100;&#1090;&#1072;&#1090;&#1099;_&#1086;&#1087;&#1088;&#1086;&#1089;&#1085;&#1072;&#1085;&#1086;_&#1089;%20&#1076;&#1080;&#1072;&#1075;&#1088;&#1072;&#1084;&#1084;&#1072;&#1084;&#1080;-130318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oprosnano\&#1055;&#1088;&#1077;&#1076;&#1074;%20&#1088;&#1077;&#1079;&#1091;&#1083;&#1100;&#1090;&#1072;&#1090;&#1099;_&#1086;&#1087;&#1088;&#1086;&#1089;&#1085;&#1072;&#1085;&#1086;_&#1089;%20&#1076;&#1080;&#1072;&#1075;&#1088;&#1072;&#1084;&#1084;&#1072;&#1084;&#1080;-130318.xlsx" TargetMode="Externa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oprosnano\&#1055;&#1088;&#1077;&#1076;&#1074;%20&#1088;&#1077;&#1079;&#1091;&#1083;&#1100;&#1090;&#1072;&#1090;&#1099;_&#1086;&#1087;&#1088;&#1086;&#1089;&#1085;&#1072;&#1085;&#1086;_&#1089;%20&#1076;&#1080;&#1072;&#1075;&#1088;&#1072;&#1084;&#1084;&#1072;&#1084;&#1080;-130318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oprosnano\&#1055;&#1088;&#1077;&#1076;&#1074;%20&#1088;&#1077;&#1079;&#1091;&#1083;&#1100;&#1090;&#1072;&#1090;&#1099;_&#1086;&#1087;&#1088;&#1086;&#1089;&#1085;&#1072;&#1085;&#1086;_&#1089;%20&#1076;&#1080;&#1072;&#1075;&#1088;&#1072;&#1084;&#1084;&#1072;&#1084;&#1080;-130318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oprosnano\&#1055;&#1088;&#1077;&#1076;&#1074;%20&#1088;&#1077;&#1079;&#1091;&#1083;&#1100;&#1090;&#1072;&#1090;&#1099;_&#1086;&#1087;&#1088;&#1086;&#1089;&#1085;&#1072;&#1085;&#1086;_&#1089;%20&#1076;&#1080;&#1072;&#1075;&#1088;&#1072;&#1084;&#1084;&#1072;&#1084;&#1080;-1303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oprosnano\&#1055;&#1088;&#1077;&#1076;&#1074;%20&#1088;&#1077;&#1079;&#1091;&#1083;&#1100;&#1090;&#1072;&#1090;&#1099;_&#1086;&#1087;&#1088;&#1086;&#1089;&#1085;&#1072;&#1085;&#1086;_&#1089;%20&#1076;&#1080;&#1072;&#1075;&#1088;&#1072;&#1084;&#1084;&#1072;&#1084;&#1080;-13031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oprosnano\&#1055;&#1088;&#1077;&#1076;&#1074;%20&#1088;&#1077;&#1079;&#1091;&#1083;&#1100;&#1090;&#1072;&#1090;&#1099;_&#1086;&#1087;&#1088;&#1086;&#1089;&#1085;&#1072;&#1085;&#1086;_&#1089;%20&#1076;&#1080;&#1072;&#1075;&#1088;&#1072;&#1084;&#1084;&#1072;&#1084;&#1080;-130318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oprosnano\&#1055;&#1088;&#1077;&#1076;&#1074;%20&#1088;&#1077;&#1079;&#1091;&#1083;&#1100;&#1090;&#1072;&#1090;&#1099;_&#1086;&#1087;&#1088;&#1086;&#1089;&#1085;&#1072;&#1085;&#1086;_&#1089;%20&#1076;&#1080;&#1072;&#1075;&#1088;&#1072;&#1084;&#1084;&#1072;&#1084;&#1080;-130318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oprosnano\&#1055;&#1088;&#1077;&#1076;&#1074;%20&#1088;&#1077;&#1079;&#1091;&#1083;&#1100;&#1090;&#1072;&#1090;&#1099;_&#1086;&#1087;&#1088;&#1086;&#1089;&#1085;&#1072;&#1085;&#1086;_&#1089;%20&#1076;&#1080;&#1072;&#1075;&#1088;&#1072;&#1084;&#1084;&#1072;&#1084;&#1080;-130318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oprosnano\&#1055;&#1088;&#1077;&#1076;&#1074;%20&#1088;&#1077;&#1079;&#1091;&#1083;&#1100;&#1090;&#1072;&#1090;&#1099;_&#1086;&#1087;&#1088;&#1086;&#1089;&#1085;&#1072;&#1085;&#1086;_&#1089;%20&#1076;&#1080;&#1072;&#1075;&#1088;&#1072;&#1084;&#1084;&#1072;&#1084;&#1080;-130318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oprosnano\&#1055;&#1088;&#1077;&#1076;&#1074;%20&#1088;&#1077;&#1079;&#1091;&#1083;&#1100;&#1090;&#1072;&#1090;&#1099;_&#1086;&#1087;&#1088;&#1086;&#1089;&#1085;&#1072;&#1085;&#1086;_&#1089;%20&#1076;&#1080;&#1072;&#1075;&#1088;&#1072;&#1084;&#1084;&#1072;&#1084;&#1080;-130318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'Должность и регион'!$J$3:$J$9</c:f>
              <c:strCache>
                <c:ptCount val="7"/>
                <c:pt idx="0">
                  <c:v>Руководитель предприятия</c:v>
                </c:pt>
                <c:pt idx="1">
                  <c:v>Владелец, совладелец предприятия</c:v>
                </c:pt>
                <c:pt idx="2">
                  <c:v>Директор по персоналу, специалист отдела кадров</c:v>
                </c:pt>
                <c:pt idx="3">
                  <c:v>Главный бухгалтер</c:v>
                </c:pt>
                <c:pt idx="4">
                  <c:v>Руководитель другого отдела</c:v>
                </c:pt>
                <c:pt idx="5">
                  <c:v>Заместитель руководителя предприятия</c:v>
                </c:pt>
                <c:pt idx="6">
                  <c:v>Другая должность (инженер, конструктор и пр.)</c:v>
                </c:pt>
              </c:strCache>
            </c:strRef>
          </c:cat>
          <c:val>
            <c:numRef>
              <c:f>'Должность и регион'!$K$3:$K$9</c:f>
              <c:numCache>
                <c:formatCode>0%</c:formatCode>
                <c:ptCount val="7"/>
                <c:pt idx="0">
                  <c:v>0.355263157894737</c:v>
                </c:pt>
                <c:pt idx="1">
                  <c:v>0.23026315789473709</c:v>
                </c:pt>
                <c:pt idx="2">
                  <c:v>0.177631578947368</c:v>
                </c:pt>
                <c:pt idx="3">
                  <c:v>7.2368421052631693E-2</c:v>
                </c:pt>
                <c:pt idx="4">
                  <c:v>5.9210526315789512E-2</c:v>
                </c:pt>
                <c:pt idx="5">
                  <c:v>4.6052631578947428E-2</c:v>
                </c:pt>
                <c:pt idx="6">
                  <c:v>5.9210526315789512E-2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E1-4F16-82CA-C1C702DFD4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05364480"/>
        <c:axId val="105553920"/>
      </c:barChart>
      <c:catAx>
        <c:axId val="1053644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5553920"/>
        <c:crosses val="autoZero"/>
        <c:auto val="1"/>
        <c:lblAlgn val="ctr"/>
        <c:lblOffset val="100"/>
        <c:noMultiLvlLbl val="0"/>
      </c:catAx>
      <c:valAx>
        <c:axId val="1055539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5364480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E83-41B1-9DAC-DD4326F16E6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E83-41B1-9DAC-DD4326F16E62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E83-41B1-9DAC-DD4326F16E62}"/>
              </c:ext>
            </c:extLst>
          </c:dPt>
          <c:dPt>
            <c:idx val="3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E83-41B1-9DAC-DD4326F16E62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BE83-41B1-9DAC-DD4326F16E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'Оценка персонала_2'!$I$18:$I$21</c:f>
              <c:strCache>
                <c:ptCount val="4"/>
                <c:pt idx="0">
                  <c:v>Да, применяем профессиональные стандарты в наноиндустрии</c:v>
                </c:pt>
                <c:pt idx="1">
                  <c:v>Нет, но применяем другие отраслевые профессиональные стандарты</c:v>
                </c:pt>
                <c:pt idx="2">
                  <c:v>Нет, не применяем никаких профессиональных стандартов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'Оценка персонала_2'!$J$18:$J$21</c:f>
              <c:numCache>
                <c:formatCode>0%</c:formatCode>
                <c:ptCount val="4"/>
                <c:pt idx="0">
                  <c:v>0.19736842105263203</c:v>
                </c:pt>
                <c:pt idx="1">
                  <c:v>0.21710526315789505</c:v>
                </c:pt>
                <c:pt idx="2">
                  <c:v>0.49342105263157893</c:v>
                </c:pt>
                <c:pt idx="3">
                  <c:v>9.2105263157894718E-2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E83-41B1-9DAC-DD4326F16E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3262398663660143E-2"/>
          <c:y val="0.74352115046542866"/>
          <c:w val="0.89581656301797441"/>
          <c:h val="0.23869132363236223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278740157480305E-2"/>
          <c:y val="3.980100069459442E-2"/>
          <c:w val="0.91776887889013881"/>
          <c:h val="0.5388565460252846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'Оценка персонала_2'!$M$33</c:f>
              <c:strCache>
                <c:ptCount val="1"/>
                <c:pt idx="0">
                  <c:v>Да, применяем профессиональные стандарты в наноиндустрии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'Оценка персонала_2'!$N$32:$P$32</c:f>
              <c:strCache>
                <c:ptCount val="3"/>
                <c:pt idx="0">
                  <c:v>Микропредпртиятия</c:v>
                </c:pt>
                <c:pt idx="1">
                  <c:v>Малые предприятия</c:v>
                </c:pt>
                <c:pt idx="2">
                  <c:v>Средние и крупные предприятия</c:v>
                </c:pt>
              </c:strCache>
            </c:strRef>
          </c:cat>
          <c:val>
            <c:numRef>
              <c:f>'Оценка персонала_2'!$N$33:$P$33</c:f>
              <c:numCache>
                <c:formatCode>###0%</c:formatCode>
                <c:ptCount val="3"/>
                <c:pt idx="0">
                  <c:v>0.12941176470588239</c:v>
                </c:pt>
                <c:pt idx="1">
                  <c:v>0.28205128205128205</c:v>
                </c:pt>
                <c:pt idx="2">
                  <c:v>0.26923076923076927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3E-4050-9C9C-97079A6CA80C}"/>
            </c:ext>
          </c:extLst>
        </c:ser>
        <c:ser>
          <c:idx val="1"/>
          <c:order val="1"/>
          <c:tx>
            <c:strRef>
              <c:f>'Оценка персонала_2'!$M$34</c:f>
              <c:strCache>
                <c:ptCount val="1"/>
                <c:pt idx="0">
                  <c:v>Нет, но применяем другие отраслевые профессиональные стандарты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'Оценка персонала_2'!$N$32:$P$32</c:f>
              <c:strCache>
                <c:ptCount val="3"/>
                <c:pt idx="0">
                  <c:v>Микропредпртиятия</c:v>
                </c:pt>
                <c:pt idx="1">
                  <c:v>Малые предприятия</c:v>
                </c:pt>
                <c:pt idx="2">
                  <c:v>Средние и крупные предприятия</c:v>
                </c:pt>
              </c:strCache>
            </c:strRef>
          </c:cat>
          <c:val>
            <c:numRef>
              <c:f>'Оценка персонала_2'!$N$34:$P$34</c:f>
              <c:numCache>
                <c:formatCode>###0%</c:formatCode>
                <c:ptCount val="3"/>
                <c:pt idx="0">
                  <c:v>0.2</c:v>
                </c:pt>
                <c:pt idx="1">
                  <c:v>0.20512820512820518</c:v>
                </c:pt>
                <c:pt idx="2">
                  <c:v>0.26923076923076927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3E-4050-9C9C-97079A6CA80C}"/>
            </c:ext>
          </c:extLst>
        </c:ser>
        <c:ser>
          <c:idx val="2"/>
          <c:order val="2"/>
          <c:tx>
            <c:strRef>
              <c:f>'Оценка персонала_2'!$M$35</c:f>
              <c:strCache>
                <c:ptCount val="1"/>
                <c:pt idx="0">
                  <c:v>Нет, не применяем никаких профессиональных стандартов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'Оценка персонала_2'!$N$32:$P$32</c:f>
              <c:strCache>
                <c:ptCount val="3"/>
                <c:pt idx="0">
                  <c:v>Микропредпртиятия</c:v>
                </c:pt>
                <c:pt idx="1">
                  <c:v>Малые предприятия</c:v>
                </c:pt>
                <c:pt idx="2">
                  <c:v>Средние и крупные предприятия</c:v>
                </c:pt>
              </c:strCache>
            </c:strRef>
          </c:cat>
          <c:val>
            <c:numRef>
              <c:f>'Оценка персонала_2'!$N$35:$P$35</c:f>
              <c:numCache>
                <c:formatCode>###0%</c:formatCode>
                <c:ptCount val="3"/>
                <c:pt idx="0">
                  <c:v>0.61176470588235288</c:v>
                </c:pt>
                <c:pt idx="1">
                  <c:v>0.38461538461538458</c:v>
                </c:pt>
                <c:pt idx="2">
                  <c:v>0.30769230769230776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3E-4050-9C9C-97079A6CA80C}"/>
            </c:ext>
          </c:extLst>
        </c:ser>
        <c:ser>
          <c:idx val="3"/>
          <c:order val="3"/>
          <c:tx>
            <c:strRef>
              <c:f>'Оценка персонала_2'!$M$36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'Оценка персонала_2'!$N$32:$P$32</c:f>
              <c:strCache>
                <c:ptCount val="3"/>
                <c:pt idx="0">
                  <c:v>Микропредпртиятия</c:v>
                </c:pt>
                <c:pt idx="1">
                  <c:v>Малые предприятия</c:v>
                </c:pt>
                <c:pt idx="2">
                  <c:v>Средние и крупные предприятия</c:v>
                </c:pt>
              </c:strCache>
            </c:strRef>
          </c:cat>
          <c:val>
            <c:numRef>
              <c:f>'Оценка персонала_2'!$N$36:$P$36</c:f>
              <c:numCache>
                <c:formatCode>###0%</c:formatCode>
                <c:ptCount val="3"/>
                <c:pt idx="0">
                  <c:v>5.8823529411764705E-2</c:v>
                </c:pt>
                <c:pt idx="1">
                  <c:v>0.12820512820512822</c:v>
                </c:pt>
                <c:pt idx="2">
                  <c:v>0.15384615384615391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03E-4050-9C9C-97079A6CA8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9532160"/>
        <c:axId val="139533696"/>
      </c:barChart>
      <c:catAx>
        <c:axId val="139532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9533696"/>
        <c:crosses val="autoZero"/>
        <c:auto val="1"/>
        <c:lblAlgn val="ctr"/>
        <c:lblOffset val="100"/>
        <c:noMultiLvlLbl val="0"/>
      </c:catAx>
      <c:valAx>
        <c:axId val="13953369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9532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315985252323021E-2"/>
          <c:y val="0.71468809003862921"/>
          <c:w val="0.92286152930714516"/>
          <c:h val="0.241892792245226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031139110970073"/>
          <c:y val="2.7036557218605956E-2"/>
          <c:w val="0.4700271378482731"/>
          <c:h val="0.6496093149745371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'Оценка персонала_2'!$B$43</c:f>
              <c:strCache>
                <c:ptCount val="1"/>
                <c:pt idx="0">
                  <c:v>Нет таких сотрудников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'Оценка персонала_2'!$A$44:$A$49</c:f>
              <c:strCache>
                <c:ptCount val="6"/>
                <c:pt idx="0">
                  <c:v>Наноэлектроника, оптоэлектроника, фотоника</c:v>
                </c:pt>
                <c:pt idx="1">
                  <c:v>Новые материалы и покрытия</c:v>
                </c:pt>
                <c:pt idx="2">
                  <c:v>Энергоэффективность</c:v>
                </c:pt>
                <c:pt idx="3">
                  <c:v>Передовые производственные технологии</c:v>
                </c:pt>
                <c:pt idx="4">
                  <c:v>Качество жизни </c:v>
                </c:pt>
                <c:pt idx="5">
                  <c:v>Другие нано- и высокотехнологичные направления</c:v>
                </c:pt>
              </c:strCache>
            </c:strRef>
          </c:cat>
          <c:val>
            <c:numRef>
              <c:f>'Оценка персонала_2'!$B$44:$B$49</c:f>
              <c:numCache>
                <c:formatCode>###0%</c:formatCode>
                <c:ptCount val="6"/>
                <c:pt idx="0">
                  <c:v>0.48837209302325596</c:v>
                </c:pt>
                <c:pt idx="1">
                  <c:v>0.51612903225806472</c:v>
                </c:pt>
                <c:pt idx="2">
                  <c:v>0.53333333333333333</c:v>
                </c:pt>
                <c:pt idx="3">
                  <c:v>0.5820895522388061</c:v>
                </c:pt>
                <c:pt idx="4">
                  <c:v>0.70312500000000011</c:v>
                </c:pt>
                <c:pt idx="5">
                  <c:v>0.67857142857142871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97-4038-94B6-3CE0C7FCB0BA}"/>
            </c:ext>
          </c:extLst>
        </c:ser>
        <c:ser>
          <c:idx val="1"/>
          <c:order val="1"/>
          <c:tx>
            <c:strRef>
              <c:f>'Оценка персонала_2'!$C$43</c:f>
              <c:strCache>
                <c:ptCount val="1"/>
                <c:pt idx="0">
                  <c:v>От 1% до 10% включительно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'Оценка персонала_2'!$A$44:$A$49</c:f>
              <c:strCache>
                <c:ptCount val="6"/>
                <c:pt idx="0">
                  <c:v>Наноэлектроника, оптоэлектроника, фотоника</c:v>
                </c:pt>
                <c:pt idx="1">
                  <c:v>Новые материалы и покрытия</c:v>
                </c:pt>
                <c:pt idx="2">
                  <c:v>Энергоэффективность</c:v>
                </c:pt>
                <c:pt idx="3">
                  <c:v>Передовые производственные технологии</c:v>
                </c:pt>
                <c:pt idx="4">
                  <c:v>Качество жизни </c:v>
                </c:pt>
                <c:pt idx="5">
                  <c:v>Другие нано- и высокотехнологичные направления</c:v>
                </c:pt>
              </c:strCache>
            </c:strRef>
          </c:cat>
          <c:val>
            <c:numRef>
              <c:f>'Оценка персонала_2'!$C$44:$C$49</c:f>
              <c:numCache>
                <c:formatCode>###0%</c:formatCode>
                <c:ptCount val="6"/>
                <c:pt idx="0">
                  <c:v>0.23255813953488375</c:v>
                </c:pt>
                <c:pt idx="1">
                  <c:v>0.29032258064516137</c:v>
                </c:pt>
                <c:pt idx="2">
                  <c:v>0.17777777777777778</c:v>
                </c:pt>
                <c:pt idx="3">
                  <c:v>0.1343283582089552</c:v>
                </c:pt>
                <c:pt idx="4">
                  <c:v>0.140625</c:v>
                </c:pt>
                <c:pt idx="5">
                  <c:v>0.10714285714285714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97-4038-94B6-3CE0C7FCB0BA}"/>
            </c:ext>
          </c:extLst>
        </c:ser>
        <c:ser>
          <c:idx val="2"/>
          <c:order val="2"/>
          <c:tx>
            <c:strRef>
              <c:f>'Оценка персонала_2'!$D$43</c:f>
              <c:strCache>
                <c:ptCount val="1"/>
                <c:pt idx="0">
                  <c:v>От 11% до 25% включительно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'Оценка персонала_2'!$A$44:$A$49</c:f>
              <c:strCache>
                <c:ptCount val="6"/>
                <c:pt idx="0">
                  <c:v>Наноэлектроника, оптоэлектроника, фотоника</c:v>
                </c:pt>
                <c:pt idx="1">
                  <c:v>Новые материалы и покрытия</c:v>
                </c:pt>
                <c:pt idx="2">
                  <c:v>Энергоэффективность</c:v>
                </c:pt>
                <c:pt idx="3">
                  <c:v>Передовые производственные технологии</c:v>
                </c:pt>
                <c:pt idx="4">
                  <c:v>Качество жизни </c:v>
                </c:pt>
                <c:pt idx="5">
                  <c:v>Другие нано- и высокотехнологичные направления</c:v>
                </c:pt>
              </c:strCache>
            </c:strRef>
          </c:cat>
          <c:val>
            <c:numRef>
              <c:f>'Оценка персонала_2'!$D$44:$D$49</c:f>
              <c:numCache>
                <c:formatCode>###0%</c:formatCode>
                <c:ptCount val="6"/>
                <c:pt idx="0">
                  <c:v>4.6511627906976764E-2</c:v>
                </c:pt>
                <c:pt idx="1">
                  <c:v>4.8387096774193554E-2</c:v>
                </c:pt>
                <c:pt idx="2">
                  <c:v>8.8888888888888906E-2</c:v>
                </c:pt>
                <c:pt idx="3">
                  <c:v>7.4626865671641798E-2</c:v>
                </c:pt>
                <c:pt idx="4">
                  <c:v>4.6874999999999993E-2</c:v>
                </c:pt>
                <c:pt idx="5">
                  <c:v>7.1428571428571438E-2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97-4038-94B6-3CE0C7FCB0BA}"/>
            </c:ext>
          </c:extLst>
        </c:ser>
        <c:ser>
          <c:idx val="3"/>
          <c:order val="3"/>
          <c:tx>
            <c:strRef>
              <c:f>'Оценка персонала_2'!$E$43</c:f>
              <c:strCache>
                <c:ptCount val="1"/>
                <c:pt idx="0">
                  <c:v>От 26% до 50%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'Оценка персонала_2'!$A$44:$A$49</c:f>
              <c:strCache>
                <c:ptCount val="6"/>
                <c:pt idx="0">
                  <c:v>Наноэлектроника, оптоэлектроника, фотоника</c:v>
                </c:pt>
                <c:pt idx="1">
                  <c:v>Новые материалы и покрытия</c:v>
                </c:pt>
                <c:pt idx="2">
                  <c:v>Энергоэффективность</c:v>
                </c:pt>
                <c:pt idx="3">
                  <c:v>Передовые производственные технологии</c:v>
                </c:pt>
                <c:pt idx="4">
                  <c:v>Качество жизни </c:v>
                </c:pt>
                <c:pt idx="5">
                  <c:v>Другие нано- и высокотехнологичные направления</c:v>
                </c:pt>
              </c:strCache>
            </c:strRef>
          </c:cat>
          <c:val>
            <c:numRef>
              <c:f>'Оценка персонала_2'!$E$44:$E$49</c:f>
              <c:numCache>
                <c:formatCode>###0%</c:formatCode>
                <c:ptCount val="6"/>
                <c:pt idx="0">
                  <c:v>0.11627906976744186</c:v>
                </c:pt>
                <c:pt idx="1">
                  <c:v>4.8387096774193554E-2</c:v>
                </c:pt>
                <c:pt idx="2">
                  <c:v>6.666666666666668E-2</c:v>
                </c:pt>
                <c:pt idx="3">
                  <c:v>5.9701492537313453E-2</c:v>
                </c:pt>
                <c:pt idx="4">
                  <c:v>6.25E-2</c:v>
                </c:pt>
                <c:pt idx="5">
                  <c:v>3.5714285714285719E-2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897-4038-94B6-3CE0C7FCB0BA}"/>
            </c:ext>
          </c:extLst>
        </c:ser>
        <c:ser>
          <c:idx val="4"/>
          <c:order val="4"/>
          <c:tx>
            <c:strRef>
              <c:f>'Оценка персонала_2'!$F$43</c:f>
              <c:strCache>
                <c:ptCount val="1"/>
                <c:pt idx="0">
                  <c:v>От 51% и более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'Оценка персонала_2'!$A$44:$A$49</c:f>
              <c:strCache>
                <c:ptCount val="6"/>
                <c:pt idx="0">
                  <c:v>Наноэлектроника, оптоэлектроника, фотоника</c:v>
                </c:pt>
                <c:pt idx="1">
                  <c:v>Новые материалы и покрытия</c:v>
                </c:pt>
                <c:pt idx="2">
                  <c:v>Энергоэффективность</c:v>
                </c:pt>
                <c:pt idx="3">
                  <c:v>Передовые производственные технологии</c:v>
                </c:pt>
                <c:pt idx="4">
                  <c:v>Качество жизни </c:v>
                </c:pt>
                <c:pt idx="5">
                  <c:v>Другие нано- и высокотехнологичные направления</c:v>
                </c:pt>
              </c:strCache>
            </c:strRef>
          </c:cat>
          <c:val>
            <c:numRef>
              <c:f>'Оценка персонала_2'!$F$44:$F$49</c:f>
              <c:numCache>
                <c:formatCode>###0%</c:formatCode>
                <c:ptCount val="6"/>
                <c:pt idx="0">
                  <c:v>9.3023255813953501E-2</c:v>
                </c:pt>
                <c:pt idx="1">
                  <c:v>4.8387096774193554E-2</c:v>
                </c:pt>
                <c:pt idx="2">
                  <c:v>8.8888888888888906E-2</c:v>
                </c:pt>
                <c:pt idx="3">
                  <c:v>8.9552238805970158E-2</c:v>
                </c:pt>
                <c:pt idx="4">
                  <c:v>1.5625E-2</c:v>
                </c:pt>
                <c:pt idx="5">
                  <c:v>3.5714285714285719E-2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897-4038-94B6-3CE0C7FCB0BA}"/>
            </c:ext>
          </c:extLst>
        </c:ser>
        <c:ser>
          <c:idx val="5"/>
          <c:order val="5"/>
          <c:tx>
            <c:strRef>
              <c:f>'Оценка персонала_2'!$G$43</c:f>
              <c:strCache>
                <c:ptCount val="1"/>
                <c:pt idx="0">
                  <c:v>Затрудняюсь оценить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'Оценка персонала_2'!$A$44:$A$49</c:f>
              <c:strCache>
                <c:ptCount val="6"/>
                <c:pt idx="0">
                  <c:v>Наноэлектроника, оптоэлектроника, фотоника</c:v>
                </c:pt>
                <c:pt idx="1">
                  <c:v>Новые материалы и покрытия</c:v>
                </c:pt>
                <c:pt idx="2">
                  <c:v>Энергоэффективность</c:v>
                </c:pt>
                <c:pt idx="3">
                  <c:v>Передовые производственные технологии</c:v>
                </c:pt>
                <c:pt idx="4">
                  <c:v>Качество жизни </c:v>
                </c:pt>
                <c:pt idx="5">
                  <c:v>Другие нано- и высокотехнологичные направления</c:v>
                </c:pt>
              </c:strCache>
            </c:strRef>
          </c:cat>
          <c:val>
            <c:numRef>
              <c:f>'Оценка персонала_2'!$G$44:$G$49</c:f>
              <c:numCache>
                <c:formatCode>###0%</c:formatCode>
                <c:ptCount val="6"/>
                <c:pt idx="0">
                  <c:v>2.3255813953488372E-2</c:v>
                </c:pt>
                <c:pt idx="1">
                  <c:v>4.8387096774193554E-2</c:v>
                </c:pt>
                <c:pt idx="2">
                  <c:v>4.444444444444446E-2</c:v>
                </c:pt>
                <c:pt idx="3">
                  <c:v>5.9701492537313453E-2</c:v>
                </c:pt>
                <c:pt idx="4">
                  <c:v>3.125E-2</c:v>
                </c:pt>
                <c:pt idx="5">
                  <c:v>7.1428571428571438E-2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897-4038-94B6-3CE0C7FCB0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1234176"/>
        <c:axId val="141235712"/>
      </c:barChart>
      <c:catAx>
        <c:axId val="1412341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1235712"/>
        <c:crosses val="autoZero"/>
        <c:auto val="1"/>
        <c:lblAlgn val="ctr"/>
        <c:lblOffset val="100"/>
        <c:noMultiLvlLbl val="0"/>
      </c:catAx>
      <c:valAx>
        <c:axId val="14123571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1234176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02517396580073"/>
          <c:y val="0.7357616819409345"/>
          <c:w val="0.54923490529349961"/>
          <c:h val="0.25194897386879012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b="1"/>
              <a:t>Средняя доля таких сотрудников </a:t>
            </a:r>
            <a:br>
              <a:rPr lang="en-US" b="1"/>
            </a:br>
            <a:r>
              <a:rPr lang="ru-RU" b="1"/>
              <a:t>(сквозных квалификаций)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'Оценка персонала_2'!$C$74</c:f>
              <c:strCache>
                <c:ptCount val="1"/>
                <c:pt idx="0">
                  <c:v>Средняя доля таких сотрудников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'Оценка персонала_2'!$B$75:$B$80</c:f>
              <c:strCache>
                <c:ptCount val="6"/>
                <c:pt idx="0">
                  <c:v>Наноэлектроника, оптоэлектроника, фотоника</c:v>
                </c:pt>
                <c:pt idx="1">
                  <c:v>Энергоэффективность</c:v>
                </c:pt>
                <c:pt idx="2">
                  <c:v>Передовые производственные технологии</c:v>
                </c:pt>
                <c:pt idx="3">
                  <c:v>Новые материалы и покрытия</c:v>
                </c:pt>
                <c:pt idx="4">
                  <c:v>Качество жизни </c:v>
                </c:pt>
                <c:pt idx="5">
                  <c:v>Другие нано- и высокотехнологичные направления</c:v>
                </c:pt>
              </c:strCache>
            </c:strRef>
          </c:cat>
          <c:val>
            <c:numRef>
              <c:f>'Оценка персонала_2'!$C$75:$C$80</c:f>
              <c:numCache>
                <c:formatCode>0%</c:formatCode>
                <c:ptCount val="6"/>
                <c:pt idx="0">
                  <c:v>0.13714285714285718</c:v>
                </c:pt>
                <c:pt idx="1">
                  <c:v>0.12232558139534883</c:v>
                </c:pt>
                <c:pt idx="2">
                  <c:v>0.116984126984127</c:v>
                </c:pt>
                <c:pt idx="3">
                  <c:v>8.1864406779661031E-2</c:v>
                </c:pt>
                <c:pt idx="4">
                  <c:v>5.2580645161290317E-2</c:v>
                </c:pt>
                <c:pt idx="5">
                  <c:v>6.30769230769231E-2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63-41E6-919B-B272EBDDAF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276672"/>
        <c:axId val="141278208"/>
      </c:barChart>
      <c:catAx>
        <c:axId val="1412766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1278208"/>
        <c:crosses val="autoZero"/>
        <c:auto val="1"/>
        <c:lblAlgn val="ctr"/>
        <c:lblOffset val="100"/>
        <c:noMultiLvlLbl val="0"/>
      </c:catAx>
      <c:valAx>
        <c:axId val="1412782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1276672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B05-43EC-893C-33329741CC1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B05-43EC-893C-33329741CC1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B05-43EC-893C-33329741CC1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'Узкий или широкий профиль'!$H$3:$H$5</c:f>
              <c:strCache>
                <c:ptCount val="3"/>
                <c:pt idx="0">
                  <c:v>Узкопрофильный специалист с богатым опытом выполнения одной конкретной задачи</c:v>
                </c:pt>
                <c:pt idx="1">
                  <c:v>Многопрофильный специалист со средним опытом выполнения широкого спектра задач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'Узкий или широкий профиль'!$I$3:$I$5</c:f>
              <c:numCache>
                <c:formatCode>###0%</c:formatCode>
                <c:ptCount val="3"/>
                <c:pt idx="0">
                  <c:v>0.35616438356164387</c:v>
                </c:pt>
                <c:pt idx="1">
                  <c:v>0.5547945205479452</c:v>
                </c:pt>
                <c:pt idx="2">
                  <c:v>8.9041095890410982E-2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B05-43EC-893C-33329741CC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1070956209797397E-2"/>
          <c:y val="0.74332691399568762"/>
          <c:w val="0.8932837826586919"/>
          <c:h val="0.23754310835023526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FD4-49F7-BA5D-F5145DA3852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Студенты!$H$5:$H$13</c:f>
              <c:strCache>
                <c:ptCount val="9"/>
                <c:pt idx="0">
                  <c:v>Не привлекаем студентов, выпускников и молодых специалистов</c:v>
                </c:pt>
                <c:pt idx="1">
                  <c:v>Применяем практику наставничества</c:v>
                </c:pt>
                <c:pt idx="2">
                  <c:v>Организовываем стажировку, принимаем на производственную практику</c:v>
                </c:pt>
                <c:pt idx="3">
                  <c:v>Сотрудники предприятия преподают в образовательных учреждениях</c:v>
                </c:pt>
                <c:pt idx="4">
                  <c:v>Принимаем участие в днях карьеры, ярмарках вакансий</c:v>
                </c:pt>
                <c:pt idx="5">
                  <c:v>Разрабатываем учебные программы совместно с образовательными учреждениями</c:v>
                </c:pt>
                <c:pt idx="6">
                  <c:v>Организуем профильные образовательные курсы на производстве</c:v>
                </c:pt>
                <c:pt idx="7">
                  <c:v>Организовываем научно-исследовательские конкурсы среди студентов, выпускников и молодых специалистов</c:v>
                </c:pt>
                <c:pt idx="8">
                  <c:v>Субсидируем обучение с обязательством дальнейшего трудоустройства</c:v>
                </c:pt>
              </c:strCache>
            </c:strRef>
          </c:cat>
          <c:val>
            <c:numRef>
              <c:f>Студенты!$I$5:$I$13</c:f>
              <c:numCache>
                <c:formatCode>###0%</c:formatCode>
                <c:ptCount val="9"/>
                <c:pt idx="0">
                  <c:v>0.42758620689655186</c:v>
                </c:pt>
                <c:pt idx="1">
                  <c:v>0.34482758620689663</c:v>
                </c:pt>
                <c:pt idx="2">
                  <c:v>0.30344827586206907</c:v>
                </c:pt>
                <c:pt idx="3">
                  <c:v>0.26896551724137935</c:v>
                </c:pt>
                <c:pt idx="4">
                  <c:v>0.14482758620689654</c:v>
                </c:pt>
                <c:pt idx="5">
                  <c:v>0.12413793103448276</c:v>
                </c:pt>
                <c:pt idx="6">
                  <c:v>0.10344827586206895</c:v>
                </c:pt>
                <c:pt idx="7">
                  <c:v>9.6551724137931047E-2</c:v>
                </c:pt>
                <c:pt idx="8">
                  <c:v>9.6551724137931047E-2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FD4-49F7-BA5D-F5145DA385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41506816"/>
        <c:axId val="141520896"/>
      </c:barChart>
      <c:catAx>
        <c:axId val="1415068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1520896"/>
        <c:crosses val="autoZero"/>
        <c:auto val="1"/>
        <c:lblAlgn val="ctr"/>
        <c:lblOffset val="100"/>
        <c:noMultiLvlLbl val="0"/>
      </c:catAx>
      <c:valAx>
        <c:axId val="1415208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1506816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Студенты!$M$22</c:f>
              <c:strCache>
                <c:ptCount val="1"/>
                <c:pt idx="0">
                  <c:v>Микропредпртиятия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Студенты!$L$23:$L$31</c:f>
              <c:strCache>
                <c:ptCount val="9"/>
                <c:pt idx="0">
                  <c:v>Не привлекаем студентов, выпускников и молодых специалистов</c:v>
                </c:pt>
                <c:pt idx="1">
                  <c:v>Сотрудники предприятия преподают в образовательных учреждениях</c:v>
                </c:pt>
                <c:pt idx="2">
                  <c:v>Применяем практику наставничества</c:v>
                </c:pt>
                <c:pt idx="3">
                  <c:v>Организовываем стажировку, принимаем на производственную практику</c:v>
                </c:pt>
                <c:pt idx="4">
                  <c:v>Разрабатываем учебные программы совместно с образовательными учреждениями</c:v>
                </c:pt>
                <c:pt idx="5">
                  <c:v>Принимаем участие в днях карьеры, ярмарках вакансий</c:v>
                </c:pt>
                <c:pt idx="6">
                  <c:v>Организовываем научно-исследовательские конкурсы среди студентов, выпускников и молодых специалистов</c:v>
                </c:pt>
                <c:pt idx="7">
                  <c:v>Субсидируем обучение с обязательством дальнейшего трудоустройства</c:v>
                </c:pt>
                <c:pt idx="8">
                  <c:v>Организуем профильные образовательные курсы на производстве</c:v>
                </c:pt>
              </c:strCache>
            </c:strRef>
          </c:cat>
          <c:val>
            <c:numRef>
              <c:f>Студенты!$M$23:$M$31</c:f>
              <c:numCache>
                <c:formatCode>###0%</c:formatCode>
                <c:ptCount val="9"/>
                <c:pt idx="0">
                  <c:v>0.582278481012658</c:v>
                </c:pt>
                <c:pt idx="1">
                  <c:v>0.22784810126582281</c:v>
                </c:pt>
                <c:pt idx="2">
                  <c:v>0.21518987341772156</c:v>
                </c:pt>
                <c:pt idx="3">
                  <c:v>0.17721518987341775</c:v>
                </c:pt>
                <c:pt idx="4">
                  <c:v>5.0632911392405083E-2</c:v>
                </c:pt>
                <c:pt idx="5">
                  <c:v>3.7974683544303806E-2</c:v>
                </c:pt>
                <c:pt idx="6">
                  <c:v>2.5316455696202531E-2</c:v>
                </c:pt>
                <c:pt idx="7">
                  <c:v>2.5316455696202531E-2</c:v>
                </c:pt>
                <c:pt idx="8">
                  <c:v>1.2658227848101266E-2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0B-448B-9FCB-1E372943A767}"/>
            </c:ext>
          </c:extLst>
        </c:ser>
        <c:ser>
          <c:idx val="1"/>
          <c:order val="1"/>
          <c:tx>
            <c:strRef>
              <c:f>Студенты!$N$22</c:f>
              <c:strCache>
                <c:ptCount val="1"/>
                <c:pt idx="0">
                  <c:v>Малые предприятия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Студенты!$L$23:$L$31</c:f>
              <c:strCache>
                <c:ptCount val="9"/>
                <c:pt idx="0">
                  <c:v>Не привлекаем студентов, выпускников и молодых специалистов</c:v>
                </c:pt>
                <c:pt idx="1">
                  <c:v>Сотрудники предприятия преподают в образовательных учреждениях</c:v>
                </c:pt>
                <c:pt idx="2">
                  <c:v>Применяем практику наставничества</c:v>
                </c:pt>
                <c:pt idx="3">
                  <c:v>Организовываем стажировку, принимаем на производственную практику</c:v>
                </c:pt>
                <c:pt idx="4">
                  <c:v>Разрабатываем учебные программы совместно с образовательными учреждениями</c:v>
                </c:pt>
                <c:pt idx="5">
                  <c:v>Принимаем участие в днях карьеры, ярмарках вакансий</c:v>
                </c:pt>
                <c:pt idx="6">
                  <c:v>Организовываем научно-исследовательские конкурсы среди студентов, выпускников и молодых специалистов</c:v>
                </c:pt>
                <c:pt idx="7">
                  <c:v>Субсидируем обучение с обязательством дальнейшего трудоустройства</c:v>
                </c:pt>
                <c:pt idx="8">
                  <c:v>Организуем профильные образовательные курсы на производстве</c:v>
                </c:pt>
              </c:strCache>
            </c:strRef>
          </c:cat>
          <c:val>
            <c:numRef>
              <c:f>Студенты!$N$23:$N$31</c:f>
              <c:numCache>
                <c:formatCode>###0%</c:formatCode>
                <c:ptCount val="9"/>
                <c:pt idx="0">
                  <c:v>0.28205128205128205</c:v>
                </c:pt>
                <c:pt idx="1">
                  <c:v>0.30769230769230776</c:v>
                </c:pt>
                <c:pt idx="2">
                  <c:v>0.43589743589743596</c:v>
                </c:pt>
                <c:pt idx="3">
                  <c:v>0.43589743589743596</c:v>
                </c:pt>
                <c:pt idx="4">
                  <c:v>0.17948717948717952</c:v>
                </c:pt>
                <c:pt idx="5">
                  <c:v>0.17948717948717952</c:v>
                </c:pt>
                <c:pt idx="6">
                  <c:v>0.17948717948717952</c:v>
                </c:pt>
                <c:pt idx="7">
                  <c:v>0.17948717948717952</c:v>
                </c:pt>
                <c:pt idx="8">
                  <c:v>0.15384615384615391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0B-448B-9FCB-1E372943A767}"/>
            </c:ext>
          </c:extLst>
        </c:ser>
        <c:ser>
          <c:idx val="2"/>
          <c:order val="2"/>
          <c:tx>
            <c:strRef>
              <c:f>Студенты!$O$22</c:f>
              <c:strCache>
                <c:ptCount val="1"/>
                <c:pt idx="0">
                  <c:v>Средние и крупные предприятия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Студенты!$L$23:$L$31</c:f>
              <c:strCache>
                <c:ptCount val="9"/>
                <c:pt idx="0">
                  <c:v>Не привлекаем студентов, выпускников и молодых специалистов</c:v>
                </c:pt>
                <c:pt idx="1">
                  <c:v>Сотрудники предприятия преподают в образовательных учреждениях</c:v>
                </c:pt>
                <c:pt idx="2">
                  <c:v>Применяем практику наставничества</c:v>
                </c:pt>
                <c:pt idx="3">
                  <c:v>Организовываем стажировку, принимаем на производственную практику</c:v>
                </c:pt>
                <c:pt idx="4">
                  <c:v>Разрабатываем учебные программы совместно с образовательными учреждениями</c:v>
                </c:pt>
                <c:pt idx="5">
                  <c:v>Принимаем участие в днях карьеры, ярмарках вакансий</c:v>
                </c:pt>
                <c:pt idx="6">
                  <c:v>Организовываем научно-исследовательские конкурсы среди студентов, выпускников и молодых специалистов</c:v>
                </c:pt>
                <c:pt idx="7">
                  <c:v>Субсидируем обучение с обязательством дальнейшего трудоустройства</c:v>
                </c:pt>
                <c:pt idx="8">
                  <c:v>Организуем профильные образовательные курсы на производстве</c:v>
                </c:pt>
              </c:strCache>
            </c:strRef>
          </c:cat>
          <c:val>
            <c:numRef>
              <c:f>Студенты!$O$23:$O$31</c:f>
              <c:numCache>
                <c:formatCode>###0%</c:formatCode>
                <c:ptCount val="9"/>
                <c:pt idx="0">
                  <c:v>0.15384615384615391</c:v>
                </c:pt>
                <c:pt idx="1">
                  <c:v>0.3461538461538462</c:v>
                </c:pt>
                <c:pt idx="2">
                  <c:v>0.61538461538461553</c:v>
                </c:pt>
                <c:pt idx="3">
                  <c:v>0.5</c:v>
                </c:pt>
                <c:pt idx="4">
                  <c:v>0.26923076923076927</c:v>
                </c:pt>
                <c:pt idx="5">
                  <c:v>0.42307692307692313</c:v>
                </c:pt>
                <c:pt idx="6">
                  <c:v>0.19230769230769235</c:v>
                </c:pt>
                <c:pt idx="7">
                  <c:v>0.19230769230769235</c:v>
                </c:pt>
                <c:pt idx="8">
                  <c:v>0.30769230769230776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0B-448B-9FCB-1E372943A7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2633600"/>
        <c:axId val="142651776"/>
      </c:barChart>
      <c:catAx>
        <c:axId val="1426336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2651776"/>
        <c:crosses val="autoZero"/>
        <c:auto val="1"/>
        <c:lblAlgn val="ctr"/>
        <c:lblOffset val="100"/>
        <c:noMultiLvlLbl val="0"/>
      </c:catAx>
      <c:valAx>
        <c:axId val="1426517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2633600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4948749099786604E-2"/>
          <c:y val="0.94064601071014664"/>
          <c:w val="0.96427534238861068"/>
          <c:h val="4.6208683285415664E-2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Студенты!$B$59:$B$64</c:f>
              <c:strCache>
                <c:ptCount val="6"/>
                <c:pt idx="0">
                  <c:v>Принимаем только из профильных вузов и учреждений СПО</c:v>
                </c:pt>
                <c:pt idx="1">
                  <c:v>Наличие опыта работы по профилю деятельности предприятия</c:v>
                </c:pt>
                <c:pt idx="2">
                  <c:v>Принимаем из любых технических вузов и учреждений СПО</c:v>
                </c:pt>
                <c:pt idx="3">
                  <c:v>Наличие свидетельства о квалификации или других квалификационных сертификатов</c:v>
                </c:pt>
                <c:pt idx="4">
                  <c:v>Не принимаем без опыта работы</c:v>
                </c:pt>
                <c:pt idx="5">
                  <c:v>Принимаем только обучавшихся по программам, разработанным при участии нашего предприятия</c:v>
                </c:pt>
              </c:strCache>
            </c:strRef>
          </c:cat>
          <c:val>
            <c:numRef>
              <c:f>Студенты!$C$59:$C$64</c:f>
              <c:numCache>
                <c:formatCode>###0%</c:formatCode>
                <c:ptCount val="6"/>
                <c:pt idx="0">
                  <c:v>0.43209876543209885</c:v>
                </c:pt>
                <c:pt idx="1">
                  <c:v>0.34567901234567905</c:v>
                </c:pt>
                <c:pt idx="2">
                  <c:v>0.32098765432098775</c:v>
                </c:pt>
                <c:pt idx="3">
                  <c:v>0.28395061728395077</c:v>
                </c:pt>
                <c:pt idx="4">
                  <c:v>0.13580246913580246</c:v>
                </c:pt>
                <c:pt idx="5">
                  <c:v>7.407407407407407E-2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F7-47DE-BB70-DCF036D904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0160128"/>
        <c:axId val="150161664"/>
      </c:barChart>
      <c:catAx>
        <c:axId val="150160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0161664"/>
        <c:crosses val="autoZero"/>
        <c:auto val="1"/>
        <c:lblAlgn val="ctr"/>
        <c:lblOffset val="100"/>
        <c:noMultiLvlLbl val="0"/>
      </c:catAx>
      <c:valAx>
        <c:axId val="150161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0160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Эффективность!$H$21:$H$27</c:f>
              <c:strCache>
                <c:ptCount val="7"/>
                <c:pt idx="0">
                  <c:v>Материальное стимулирование (повышение зарплаты, выплата премий, участие в прибыли, дополнительные выплаты и пр.)</c:v>
                </c:pt>
                <c:pt idx="1">
                  <c:v>Моральное стимулирование (награждение, публичные поощрения, дополнительные выходные, гибкий график работы, программы медицинского обслуживания)</c:v>
                </c:pt>
                <c:pt idx="2">
                  <c:v>Нематериальное стимулирование (создание безопасных условий труда, возможность профессионального и карьерного роста, приобретение новых знаний и навыков, возможность участия в управлении, мотивационные командировки)</c:v>
                </c:pt>
                <c:pt idx="3">
                  <c:v>Использование лучших практик (Бережливое производство, TWI, ISO, наставничество, конкурсы профмастерства, конкурс World Skills и др.)</c:v>
                </c:pt>
                <c:pt idx="4">
                  <c:v>Развитие профессиональных компетенций (стипендиальные программы, программы обучения и переподготовки и др.)</c:v>
                </c:pt>
                <c:pt idx="5">
                  <c:v>Развитие общих компетенций (организованность, инициативность, умение работать в команде и др.)</c:v>
                </c:pt>
                <c:pt idx="6">
                  <c:v>Внедрение системы профессиональных стандартов / систематизации</c:v>
                </c:pt>
              </c:strCache>
            </c:strRef>
          </c:cat>
          <c:val>
            <c:numRef>
              <c:f>Эффективность!$I$21:$I$27</c:f>
              <c:numCache>
                <c:formatCode>###0%</c:formatCode>
                <c:ptCount val="7"/>
                <c:pt idx="0">
                  <c:v>0.84827586206896566</c:v>
                </c:pt>
                <c:pt idx="1">
                  <c:v>0.4137931034482758</c:v>
                </c:pt>
                <c:pt idx="2">
                  <c:v>0.37241379310344841</c:v>
                </c:pt>
                <c:pt idx="3">
                  <c:v>0.28965517241379302</c:v>
                </c:pt>
                <c:pt idx="4">
                  <c:v>0.28275862068965524</c:v>
                </c:pt>
                <c:pt idx="5">
                  <c:v>0.26206896551724151</c:v>
                </c:pt>
                <c:pt idx="6">
                  <c:v>0.15172413793103451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63-4108-9E08-0F795C8745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0403328"/>
        <c:axId val="150532096"/>
      </c:barChart>
      <c:catAx>
        <c:axId val="1504033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0532096"/>
        <c:crosses val="autoZero"/>
        <c:auto val="1"/>
        <c:lblAlgn val="ctr"/>
        <c:lblOffset val="100"/>
        <c:noMultiLvlLbl val="0"/>
      </c:catAx>
      <c:valAx>
        <c:axId val="1505320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0403328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889949661708571E-2"/>
          <c:y val="0.11932802180122072"/>
          <c:w val="0.39027146051648881"/>
          <c:h val="0.749900689639968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A0F-4A28-9755-1229B1EDCCE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A0F-4A28-9755-1229B1EDCCEF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A0F-4A28-9755-1229B1EDCCEF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0A0F-4A28-9755-1229B1EDCC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'Независ. оценка квалиф.'!$M$4:$M$6</c:f>
              <c:strCache>
                <c:ptCount val="3"/>
                <c:pt idx="0">
                  <c:v>Да, хорошо знаю</c:v>
                </c:pt>
                <c:pt idx="1">
                  <c:v>Да, что-то слышал об этом</c:v>
                </c:pt>
                <c:pt idx="2">
                  <c:v>Нет, слышу впервые о такой возможности</c:v>
                </c:pt>
              </c:strCache>
            </c:strRef>
          </c:cat>
          <c:val>
            <c:numRef>
              <c:f>'Независ. оценка квалиф.'!$N$4:$N$6</c:f>
              <c:numCache>
                <c:formatCode>0%</c:formatCode>
                <c:ptCount val="3"/>
                <c:pt idx="0">
                  <c:v>0.19736842105263203</c:v>
                </c:pt>
                <c:pt idx="1">
                  <c:v>0.15131578947368399</c:v>
                </c:pt>
                <c:pt idx="2">
                  <c:v>0.65131578947368407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A0F-4A28-9755-1229B1EDCC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9185763434647095"/>
          <c:y val="0.20246806912255433"/>
          <c:w val="0.48143109456825234"/>
          <c:h val="0.51755514639640121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224409448818907"/>
          <c:y val="6.7281123112323704E-2"/>
          <c:w val="0.60162292213473345"/>
          <c:h val="0.7029350506638052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8040-D847-A7B1-2249241E29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040-D847-A7B1-2249241E29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8040-D847-A7B1-2249241E29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040-D847-A7B1-2249241E292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'Должность и регион'!$W$23:$W$26</c:f>
              <c:strCache>
                <c:ptCount val="4"/>
                <c:pt idx="0">
                  <c:v>Москва г.</c:v>
                </c:pt>
                <c:pt idx="1">
                  <c:v>Новосибирская область</c:v>
                </c:pt>
                <c:pt idx="2">
                  <c:v>Санкт-Петербург г.</c:v>
                </c:pt>
                <c:pt idx="3">
                  <c:v>Другие регионы</c:v>
                </c:pt>
              </c:strCache>
            </c:strRef>
          </c:cat>
          <c:val>
            <c:numRef>
              <c:f>'Должность и регион'!$X$23:$X$26</c:f>
              <c:numCache>
                <c:formatCode>0%</c:formatCode>
                <c:ptCount val="4"/>
                <c:pt idx="0">
                  <c:v>0.37500000000000017</c:v>
                </c:pt>
                <c:pt idx="1">
                  <c:v>7.8947368421052558E-2</c:v>
                </c:pt>
                <c:pt idx="2">
                  <c:v>6.5789473684210509E-2</c:v>
                </c:pt>
                <c:pt idx="3">
                  <c:v>0.480263157894737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040-D847-A7B1-2249241E29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500000000000004"/>
          <c:y val="0.76364473574098291"/>
          <c:w val="0.68888888888888922"/>
          <c:h val="0.21783684032485623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'Независ. оценка квалиф.'!$M$20</c:f>
              <c:strCache>
                <c:ptCount val="1"/>
                <c:pt idx="0">
                  <c:v>Да, хорошо знаю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'Независ. оценка квалиф.'!$N$19:$P$19</c:f>
              <c:strCache>
                <c:ptCount val="3"/>
                <c:pt idx="0">
                  <c:v>Микропредприятия</c:v>
                </c:pt>
                <c:pt idx="1">
                  <c:v>Малые предприятия</c:v>
                </c:pt>
                <c:pt idx="2">
                  <c:v>Средние и крупные предприятия</c:v>
                </c:pt>
              </c:strCache>
            </c:strRef>
          </c:cat>
          <c:val>
            <c:numRef>
              <c:f>'Независ. оценка квалиф.'!$N$20:$P$20</c:f>
              <c:numCache>
                <c:formatCode>###0%</c:formatCode>
                <c:ptCount val="3"/>
                <c:pt idx="0">
                  <c:v>0.12941176470588239</c:v>
                </c:pt>
                <c:pt idx="1">
                  <c:v>0.23076923076923081</c:v>
                </c:pt>
                <c:pt idx="2">
                  <c:v>0.38461538461538469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05-40F1-ABFD-B1F07C7CD99F}"/>
            </c:ext>
          </c:extLst>
        </c:ser>
        <c:ser>
          <c:idx val="1"/>
          <c:order val="1"/>
          <c:tx>
            <c:strRef>
              <c:f>'Независ. оценка квалиф.'!$M$21</c:f>
              <c:strCache>
                <c:ptCount val="1"/>
                <c:pt idx="0">
                  <c:v>Да, что-то слышал об этом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'Независ. оценка квалиф.'!$N$19:$P$19</c:f>
              <c:strCache>
                <c:ptCount val="3"/>
                <c:pt idx="0">
                  <c:v>Микропредприятия</c:v>
                </c:pt>
                <c:pt idx="1">
                  <c:v>Малые предприятия</c:v>
                </c:pt>
                <c:pt idx="2">
                  <c:v>Средние и крупные предприятия</c:v>
                </c:pt>
              </c:strCache>
            </c:strRef>
          </c:cat>
          <c:val>
            <c:numRef>
              <c:f>'Независ. оценка квалиф.'!$N$21:$P$21</c:f>
              <c:numCache>
                <c:formatCode>###0%</c:formatCode>
                <c:ptCount val="3"/>
                <c:pt idx="0">
                  <c:v>0.14117647058823529</c:v>
                </c:pt>
                <c:pt idx="1">
                  <c:v>0.12820512820512822</c:v>
                </c:pt>
                <c:pt idx="2">
                  <c:v>0.19230769230769235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05-40F1-ABFD-B1F07C7CD99F}"/>
            </c:ext>
          </c:extLst>
        </c:ser>
        <c:ser>
          <c:idx val="2"/>
          <c:order val="2"/>
          <c:tx>
            <c:strRef>
              <c:f>'Независ. оценка квалиф.'!$M$22</c:f>
              <c:strCache>
                <c:ptCount val="1"/>
                <c:pt idx="0">
                  <c:v>Нет, слышу впервые о такой возможности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'Независ. оценка квалиф.'!$N$19:$P$19</c:f>
              <c:strCache>
                <c:ptCount val="3"/>
                <c:pt idx="0">
                  <c:v>Микропредприятия</c:v>
                </c:pt>
                <c:pt idx="1">
                  <c:v>Малые предприятия</c:v>
                </c:pt>
                <c:pt idx="2">
                  <c:v>Средние и крупные предприятия</c:v>
                </c:pt>
              </c:strCache>
            </c:strRef>
          </c:cat>
          <c:val>
            <c:numRef>
              <c:f>'Независ. оценка квалиф.'!$N$22:$P$22</c:f>
              <c:numCache>
                <c:formatCode>###0%</c:formatCode>
                <c:ptCount val="3"/>
                <c:pt idx="0">
                  <c:v>0.72941176470588232</c:v>
                </c:pt>
                <c:pt idx="1">
                  <c:v>0.64102564102564108</c:v>
                </c:pt>
                <c:pt idx="2">
                  <c:v>0.42307692307692313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405-40F1-ABFD-B1F07C7CD9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0937984"/>
        <c:axId val="150939520"/>
      </c:barChart>
      <c:catAx>
        <c:axId val="150937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0939520"/>
        <c:crosses val="autoZero"/>
        <c:auto val="1"/>
        <c:lblAlgn val="ctr"/>
        <c:lblOffset val="100"/>
        <c:noMultiLvlLbl val="0"/>
      </c:catAx>
      <c:valAx>
        <c:axId val="15093952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0937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819506568888425"/>
          <c:y val="0.68318354180192731"/>
          <c:w val="0.59076741716256609"/>
          <c:h val="0.2880196000033256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'Независ. оценка квалиф.'!$N$35:$N$38</c:f>
              <c:strCache>
                <c:ptCount val="4"/>
                <c:pt idx="0">
                  <c:v>Планируем воспользоваться в ближайшее время</c:v>
                </c:pt>
                <c:pt idx="1">
                  <c:v>Планируем воспользоваться в отдалённой перспективе</c:v>
                </c:pt>
                <c:pt idx="2">
                  <c:v>Не планируем пользоваться такими услугами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'Независ. оценка квалиф.'!$O$35:$O$38</c:f>
              <c:numCache>
                <c:formatCode>###0</c:formatCode>
                <c:ptCount val="4"/>
                <c:pt idx="0">
                  <c:v>11.184210526315788</c:v>
                </c:pt>
                <c:pt idx="1">
                  <c:v>21.052631578947363</c:v>
                </c:pt>
                <c:pt idx="2">
                  <c:v>51.315789473684191</c:v>
                </c:pt>
                <c:pt idx="3">
                  <c:v>16.447368421052634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33-4BBA-A95B-7CAFAED730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2053632"/>
        <c:axId val="152055168"/>
      </c:barChart>
      <c:catAx>
        <c:axId val="152053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2055168"/>
        <c:crosses val="autoZero"/>
        <c:auto val="1"/>
        <c:lblAlgn val="ctr"/>
        <c:lblOffset val="100"/>
        <c:noMultiLvlLbl val="0"/>
      </c:catAx>
      <c:valAx>
        <c:axId val="152055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2053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'Независ. оценка квалиф.'!$N$48</c:f>
              <c:strCache>
                <c:ptCount val="1"/>
                <c:pt idx="0">
                  <c:v>Планируем воспользоваться в ближайшее время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'Независ. оценка квалиф.'!$O$46:$Q$46</c:f>
              <c:strCache>
                <c:ptCount val="3"/>
                <c:pt idx="0">
                  <c:v>Микропредприятия</c:v>
                </c:pt>
                <c:pt idx="1">
                  <c:v>Малые предприятия</c:v>
                </c:pt>
                <c:pt idx="2">
                  <c:v>Средние и крупные предприятия</c:v>
                </c:pt>
              </c:strCache>
            </c:strRef>
          </c:cat>
          <c:val>
            <c:numRef>
              <c:f>'Независ. оценка квалиф.'!$O$48:$Q$48</c:f>
              <c:numCache>
                <c:formatCode>###0%</c:formatCode>
                <c:ptCount val="3"/>
                <c:pt idx="0">
                  <c:v>5.8823529411764705E-2</c:v>
                </c:pt>
                <c:pt idx="1">
                  <c:v>0.15384615384615391</c:v>
                </c:pt>
                <c:pt idx="2">
                  <c:v>0.19230769230769235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99-410E-B834-81EF9398AFC3}"/>
            </c:ext>
          </c:extLst>
        </c:ser>
        <c:ser>
          <c:idx val="1"/>
          <c:order val="1"/>
          <c:tx>
            <c:strRef>
              <c:f>'Независ. оценка квалиф.'!$N$49</c:f>
              <c:strCache>
                <c:ptCount val="1"/>
                <c:pt idx="0">
                  <c:v>Планируем воспользоваться в отдалённой перспективе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'Независ. оценка квалиф.'!$O$46:$Q$46</c:f>
              <c:strCache>
                <c:ptCount val="3"/>
                <c:pt idx="0">
                  <c:v>Микропредприятия</c:v>
                </c:pt>
                <c:pt idx="1">
                  <c:v>Малые предприятия</c:v>
                </c:pt>
                <c:pt idx="2">
                  <c:v>Средние и крупные предприятия</c:v>
                </c:pt>
              </c:strCache>
            </c:strRef>
          </c:cat>
          <c:val>
            <c:numRef>
              <c:f>'Независ. оценка квалиф.'!$O$49:$Q$49</c:f>
              <c:numCache>
                <c:formatCode>###0%</c:formatCode>
                <c:ptCount val="3"/>
                <c:pt idx="0">
                  <c:v>0.25882352941176479</c:v>
                </c:pt>
                <c:pt idx="1">
                  <c:v>0.15384615384615391</c:v>
                </c:pt>
                <c:pt idx="2">
                  <c:v>0.15384615384615391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99-410E-B834-81EF9398AFC3}"/>
            </c:ext>
          </c:extLst>
        </c:ser>
        <c:ser>
          <c:idx val="2"/>
          <c:order val="2"/>
          <c:tx>
            <c:strRef>
              <c:f>'Независ. оценка квалиф.'!$N$50</c:f>
              <c:strCache>
                <c:ptCount val="1"/>
                <c:pt idx="0">
                  <c:v>Не планируем пользоваться такими услугами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'Независ. оценка квалиф.'!$O$46:$Q$46</c:f>
              <c:strCache>
                <c:ptCount val="3"/>
                <c:pt idx="0">
                  <c:v>Микропредприятия</c:v>
                </c:pt>
                <c:pt idx="1">
                  <c:v>Малые предприятия</c:v>
                </c:pt>
                <c:pt idx="2">
                  <c:v>Средние и крупные предприятия</c:v>
                </c:pt>
              </c:strCache>
            </c:strRef>
          </c:cat>
          <c:val>
            <c:numRef>
              <c:f>'Независ. оценка квалиф.'!$O$50:$Q$50</c:f>
              <c:numCache>
                <c:formatCode>###0%</c:formatCode>
                <c:ptCount val="3"/>
                <c:pt idx="0">
                  <c:v>0.5529411764705886</c:v>
                </c:pt>
                <c:pt idx="1">
                  <c:v>0.48717948717948728</c:v>
                </c:pt>
                <c:pt idx="2">
                  <c:v>0.46153846153846162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99-410E-B834-81EF9398AFC3}"/>
            </c:ext>
          </c:extLst>
        </c:ser>
        <c:ser>
          <c:idx val="3"/>
          <c:order val="3"/>
          <c:tx>
            <c:strRef>
              <c:f>'Независ. оценка квалиф.'!$N$51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'Независ. оценка квалиф.'!$O$46:$Q$46</c:f>
              <c:strCache>
                <c:ptCount val="3"/>
                <c:pt idx="0">
                  <c:v>Микропредприятия</c:v>
                </c:pt>
                <c:pt idx="1">
                  <c:v>Малые предприятия</c:v>
                </c:pt>
                <c:pt idx="2">
                  <c:v>Средние и крупные предприятия</c:v>
                </c:pt>
              </c:strCache>
            </c:strRef>
          </c:cat>
          <c:val>
            <c:numRef>
              <c:f>'Независ. оценка квалиф.'!$O$51:$Q$51</c:f>
              <c:numCache>
                <c:formatCode>###0%</c:formatCode>
                <c:ptCount val="3"/>
                <c:pt idx="0">
                  <c:v>0.12941176470588239</c:v>
                </c:pt>
                <c:pt idx="1">
                  <c:v>0.20512820512820518</c:v>
                </c:pt>
                <c:pt idx="2">
                  <c:v>0.19230769230769235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A99-410E-B834-81EF9398AF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152846336"/>
        <c:axId val="152847872"/>
      </c:barChart>
      <c:catAx>
        <c:axId val="1528463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2847872"/>
        <c:crosses val="max"/>
        <c:auto val="1"/>
        <c:lblAlgn val="ctr"/>
        <c:lblOffset val="100"/>
        <c:noMultiLvlLbl val="0"/>
      </c:catAx>
      <c:valAx>
        <c:axId val="152847872"/>
        <c:scaling>
          <c:orientation val="maxMin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2846336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445-491F-90E1-B137ED6FD16A}"/>
              </c:ext>
            </c:extLst>
          </c:dPt>
          <c:dPt>
            <c:idx val="1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445-491F-90E1-B137ED6FD16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'Независ. оценка квалиф.'!$N$55:$N$63</c:f>
              <c:strCache>
                <c:ptCount val="9"/>
                <c:pt idx="0">
                  <c:v>В отношении всех категорий работников</c:v>
                </c:pt>
                <c:pt idx="1">
                  <c:v>В отношении конкретных категорий работников:</c:v>
                </c:pt>
                <c:pt idx="2">
                  <c:v>Работники, ответственные за контроль качества / безопасность продукта</c:v>
                </c:pt>
                <c:pt idx="3">
                  <c:v>Работники, задействованные при смене/внедрении новых технологий и дорогостоящего оборудования</c:v>
                </c:pt>
                <c:pt idx="4">
                  <c:v>Представители инженерно-технических специальностей</c:v>
                </c:pt>
                <c:pt idx="5">
                  <c:v>Без профильного образования</c:v>
                </c:pt>
                <c:pt idx="6">
                  <c:v>Иностранные граждане</c:v>
                </c:pt>
                <c:pt idx="7">
                  <c:v>Без подтвержденного опыта работы по профилю</c:v>
                </c:pt>
                <c:pt idx="8">
                  <c:v>Представители рабочих профессий</c:v>
                </c:pt>
              </c:strCache>
            </c:strRef>
          </c:cat>
          <c:val>
            <c:numRef>
              <c:f>'Независ. оценка квалиф.'!$O$55:$O$63</c:f>
              <c:numCache>
                <c:formatCode>0%</c:formatCode>
                <c:ptCount val="9"/>
                <c:pt idx="0">
                  <c:v>0.30252100840336127</c:v>
                </c:pt>
                <c:pt idx="1">
                  <c:v>0.69747899159663851</c:v>
                </c:pt>
                <c:pt idx="2">
                  <c:v>0.3613445378151261</c:v>
                </c:pt>
                <c:pt idx="3">
                  <c:v>0.31932773109243706</c:v>
                </c:pt>
                <c:pt idx="4">
                  <c:v>0.2605042016806724</c:v>
                </c:pt>
                <c:pt idx="5">
                  <c:v>5.0420168067226885E-2</c:v>
                </c:pt>
                <c:pt idx="6">
                  <c:v>5.0420168067226885E-2</c:v>
                </c:pt>
                <c:pt idx="7">
                  <c:v>4.2016806722689079E-2</c:v>
                </c:pt>
                <c:pt idx="8">
                  <c:v>4.2016806722689079E-2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445-491F-90E1-B137ED6FD1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2907136"/>
        <c:axId val="152913024"/>
      </c:barChart>
      <c:catAx>
        <c:axId val="152907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2913024"/>
        <c:crosses val="autoZero"/>
        <c:auto val="1"/>
        <c:lblAlgn val="ctr"/>
        <c:lblOffset val="100"/>
        <c:noMultiLvlLbl val="0"/>
      </c:catAx>
      <c:valAx>
        <c:axId val="1529130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2907136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ru-RU"/>
    </a:p>
  </c:txPr>
  <c:externalData r:id="rId3">
    <c:autoUpdate val="0"/>
  </c:externalData>
  <c:userShapes r:id="rId4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131205007841068"/>
          <c:y val="0.1154580602531957"/>
          <c:w val="0.58047377331422978"/>
          <c:h val="0.5203802866221294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'Независ. оценка квалиф.'!$B$82</c:f>
              <c:strCache>
                <c:ptCount val="1"/>
                <c:pt idx="0">
                  <c:v>Определенно НЕ повлияют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'Независ. оценка квалиф.'!$A$83:$A$85</c:f>
              <c:strCache>
                <c:ptCount val="3"/>
                <c:pt idx="0">
                  <c:v>… о трудоустройстве сотрудника</c:v>
                </c:pt>
                <c:pt idx="1">
                  <c:v>… о повышении сотрудника по должности</c:v>
                </c:pt>
                <c:pt idx="2">
                  <c:v>… об отстранении сотрудника от отдельных видов работ</c:v>
                </c:pt>
              </c:strCache>
            </c:strRef>
          </c:cat>
          <c:val>
            <c:numRef>
              <c:f>'Независ. оценка квалиф.'!$B$83:$B$85</c:f>
              <c:numCache>
                <c:formatCode>###0%</c:formatCode>
                <c:ptCount val="3"/>
                <c:pt idx="0">
                  <c:v>0.22448979591836737</c:v>
                </c:pt>
                <c:pt idx="1">
                  <c:v>0.27397260273972607</c:v>
                </c:pt>
                <c:pt idx="2">
                  <c:v>0.28472222222222227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8C-466A-A7D6-763236768C28}"/>
            </c:ext>
          </c:extLst>
        </c:ser>
        <c:ser>
          <c:idx val="1"/>
          <c:order val="1"/>
          <c:tx>
            <c:strRef>
              <c:f>'Независ. оценка квалиф.'!$C$82</c:f>
              <c:strCache>
                <c:ptCount val="1"/>
                <c:pt idx="0">
                  <c:v>Скорее, НЕ повлияют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'Независ. оценка квалиф.'!$A$83:$A$85</c:f>
              <c:strCache>
                <c:ptCount val="3"/>
                <c:pt idx="0">
                  <c:v>… о трудоустройстве сотрудника</c:v>
                </c:pt>
                <c:pt idx="1">
                  <c:v>… о повышении сотрудника по должности</c:v>
                </c:pt>
                <c:pt idx="2">
                  <c:v>… об отстранении сотрудника от отдельных видов работ</c:v>
                </c:pt>
              </c:strCache>
            </c:strRef>
          </c:cat>
          <c:val>
            <c:numRef>
              <c:f>'Независ. оценка квалиф.'!$C$83:$C$85</c:f>
              <c:numCache>
                <c:formatCode>###0%</c:formatCode>
                <c:ptCount val="3"/>
                <c:pt idx="0">
                  <c:v>0.2312925170068027</c:v>
                </c:pt>
                <c:pt idx="1">
                  <c:v>0.21917808219178084</c:v>
                </c:pt>
                <c:pt idx="2">
                  <c:v>0.25694444444444442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8C-466A-A7D6-763236768C28}"/>
            </c:ext>
          </c:extLst>
        </c:ser>
        <c:ser>
          <c:idx val="2"/>
          <c:order val="2"/>
          <c:tx>
            <c:strRef>
              <c:f>'Независ. оценка квалиф.'!$D$82</c:f>
              <c:strCache>
                <c:ptCount val="1"/>
                <c:pt idx="0">
                  <c:v>Скорее, повлияют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'Независ. оценка квалиф.'!$A$83:$A$85</c:f>
              <c:strCache>
                <c:ptCount val="3"/>
                <c:pt idx="0">
                  <c:v>… о трудоустройстве сотрудника</c:v>
                </c:pt>
                <c:pt idx="1">
                  <c:v>… о повышении сотрудника по должности</c:v>
                </c:pt>
                <c:pt idx="2">
                  <c:v>… об отстранении сотрудника от отдельных видов работ</c:v>
                </c:pt>
              </c:strCache>
            </c:strRef>
          </c:cat>
          <c:val>
            <c:numRef>
              <c:f>'Независ. оценка квалиф.'!$D$83:$D$85</c:f>
              <c:numCache>
                <c:formatCode>###0%</c:formatCode>
                <c:ptCount val="3"/>
                <c:pt idx="0">
                  <c:v>0.34693877551020413</c:v>
                </c:pt>
                <c:pt idx="1">
                  <c:v>0.34246575342465757</c:v>
                </c:pt>
                <c:pt idx="2">
                  <c:v>0.26388888888888901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E8C-466A-A7D6-763236768C28}"/>
            </c:ext>
          </c:extLst>
        </c:ser>
        <c:ser>
          <c:idx val="3"/>
          <c:order val="3"/>
          <c:tx>
            <c:strRef>
              <c:f>'Независ. оценка квалиф.'!$E$82</c:f>
              <c:strCache>
                <c:ptCount val="1"/>
                <c:pt idx="0">
                  <c:v>Определенно повлияют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'Независ. оценка квалиф.'!$A$83:$A$85</c:f>
              <c:strCache>
                <c:ptCount val="3"/>
                <c:pt idx="0">
                  <c:v>… о трудоустройстве сотрудника</c:v>
                </c:pt>
                <c:pt idx="1">
                  <c:v>… о повышении сотрудника по должности</c:v>
                </c:pt>
                <c:pt idx="2">
                  <c:v>… об отстранении сотрудника от отдельных видов работ</c:v>
                </c:pt>
              </c:strCache>
            </c:strRef>
          </c:cat>
          <c:val>
            <c:numRef>
              <c:f>'Независ. оценка квалиф.'!$E$83:$E$85</c:f>
              <c:numCache>
                <c:formatCode>###0%</c:formatCode>
                <c:ptCount val="3"/>
                <c:pt idx="0">
                  <c:v>0.12925170068027211</c:v>
                </c:pt>
                <c:pt idx="1">
                  <c:v>0.11643835616438354</c:v>
                </c:pt>
                <c:pt idx="2">
                  <c:v>0.125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E8C-466A-A7D6-763236768C28}"/>
            </c:ext>
          </c:extLst>
        </c:ser>
        <c:ser>
          <c:idx val="4"/>
          <c:order val="4"/>
          <c:tx>
            <c:strRef>
              <c:f>'Независ. оценка квалиф.'!$F$82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'Независ. оценка квалиф.'!$A$83:$A$85</c:f>
              <c:strCache>
                <c:ptCount val="3"/>
                <c:pt idx="0">
                  <c:v>… о трудоустройстве сотрудника</c:v>
                </c:pt>
                <c:pt idx="1">
                  <c:v>… о повышении сотрудника по должности</c:v>
                </c:pt>
                <c:pt idx="2">
                  <c:v>… об отстранении сотрудника от отдельных видов работ</c:v>
                </c:pt>
              </c:strCache>
            </c:strRef>
          </c:cat>
          <c:val>
            <c:numRef>
              <c:f>'Независ. оценка квалиф.'!$F$83:$F$85</c:f>
              <c:numCache>
                <c:formatCode>###0%</c:formatCode>
                <c:ptCount val="3"/>
                <c:pt idx="0">
                  <c:v>6.8027210884353734E-2</c:v>
                </c:pt>
                <c:pt idx="1">
                  <c:v>4.7945205479452038E-2</c:v>
                </c:pt>
                <c:pt idx="2">
                  <c:v>6.9444444444444461E-2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E8C-466A-A7D6-763236768C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3070976"/>
        <c:axId val="153863296"/>
      </c:barChart>
      <c:catAx>
        <c:axId val="1530709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3863296"/>
        <c:crosses val="autoZero"/>
        <c:auto val="1"/>
        <c:lblAlgn val="ctr"/>
        <c:lblOffset val="100"/>
        <c:noMultiLvlLbl val="0"/>
      </c:catAx>
      <c:valAx>
        <c:axId val="15386329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3070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800518012394751"/>
          <c:y val="0.76861386555514022"/>
          <c:w val="0.4866514805038954"/>
          <c:h val="0.19939207691817687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'Оценка деятельности Фонда'!$B$14</c:f>
              <c:strCache>
                <c:ptCount val="1"/>
                <c:pt idx="0">
                  <c:v>1- Нет вклада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'Оценка деятельности Фонда'!$A$15:$A$21</c:f>
              <c:strCache>
                <c:ptCount val="7"/>
                <c:pt idx="0">
                  <c:v>Инновационный центр «Сколково»</c:v>
                </c:pt>
                <c:pt idx="1">
                  <c:v>Фонд инфраструктурных и образовательных программ</c:v>
                </c:pt>
                <c:pt idx="2">
                  <c:v>Министерство образования и науки РФ</c:v>
                </c:pt>
                <c:pt idx="3">
                  <c:v>Национальный совет при Президенте РФ по профессиональным квалификациям</c:v>
                </c:pt>
                <c:pt idx="4">
                  <c:v>Межотраслевое объединение наноиндустрии</c:v>
                </c:pt>
                <c:pt idx="5">
                  <c:v>Национальное Агентство Развития Квалификаций</c:v>
                </c:pt>
                <c:pt idx="6">
                  <c:v>Минтруд РФ</c:v>
                </c:pt>
              </c:strCache>
            </c:strRef>
          </c:cat>
          <c:val>
            <c:numRef>
              <c:f>'Оценка деятельности Фонда'!$B$15:$B$21</c:f>
              <c:numCache>
                <c:formatCode>###0%</c:formatCode>
                <c:ptCount val="7"/>
                <c:pt idx="0">
                  <c:v>0.17391304347826103</c:v>
                </c:pt>
                <c:pt idx="1">
                  <c:v>0.20289855072463764</c:v>
                </c:pt>
                <c:pt idx="2">
                  <c:v>0.16161616161616169</c:v>
                </c:pt>
                <c:pt idx="3">
                  <c:v>0.265625</c:v>
                </c:pt>
                <c:pt idx="4">
                  <c:v>0.25</c:v>
                </c:pt>
                <c:pt idx="5">
                  <c:v>0.28571428571428592</c:v>
                </c:pt>
                <c:pt idx="6">
                  <c:v>0.27380952380952395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71-4B94-A121-11D6A051F1D3}"/>
            </c:ext>
          </c:extLst>
        </c:ser>
        <c:ser>
          <c:idx val="1"/>
          <c:order val="1"/>
          <c:tx>
            <c:strRef>
              <c:f>'Оценка деятельности Фонда'!$C$14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'Оценка деятельности Фонда'!$A$15:$A$21</c:f>
              <c:strCache>
                <c:ptCount val="7"/>
                <c:pt idx="0">
                  <c:v>Инновационный центр «Сколково»</c:v>
                </c:pt>
                <c:pt idx="1">
                  <c:v>Фонд инфраструктурных и образовательных программ</c:v>
                </c:pt>
                <c:pt idx="2">
                  <c:v>Министерство образования и науки РФ</c:v>
                </c:pt>
                <c:pt idx="3">
                  <c:v>Национальный совет при Президенте РФ по профессиональным квалификациям</c:v>
                </c:pt>
                <c:pt idx="4">
                  <c:v>Межотраслевое объединение наноиндустрии</c:v>
                </c:pt>
                <c:pt idx="5">
                  <c:v>Национальное Агентство Развития Квалификаций</c:v>
                </c:pt>
                <c:pt idx="6">
                  <c:v>Минтруд РФ</c:v>
                </c:pt>
              </c:strCache>
            </c:strRef>
          </c:cat>
          <c:val>
            <c:numRef>
              <c:f>'Оценка деятельности Фонда'!$C$15:$C$21</c:f>
              <c:numCache>
                <c:formatCode>###0%</c:formatCode>
                <c:ptCount val="7"/>
                <c:pt idx="0">
                  <c:v>7.6086956521739135E-2</c:v>
                </c:pt>
                <c:pt idx="1">
                  <c:v>5.7971014492753624E-2</c:v>
                </c:pt>
                <c:pt idx="2">
                  <c:v>0.12121212121212124</c:v>
                </c:pt>
                <c:pt idx="3">
                  <c:v>4.6874999999999986E-2</c:v>
                </c:pt>
                <c:pt idx="4">
                  <c:v>0.13333333333333341</c:v>
                </c:pt>
                <c:pt idx="5">
                  <c:v>7.1428571428571425E-2</c:v>
                </c:pt>
                <c:pt idx="6">
                  <c:v>9.5238095238095247E-2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71-4B94-A121-11D6A051F1D3}"/>
            </c:ext>
          </c:extLst>
        </c:ser>
        <c:ser>
          <c:idx val="2"/>
          <c:order val="2"/>
          <c:tx>
            <c:strRef>
              <c:f>'Оценка деятельности Фонда'!$D$14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'Оценка деятельности Фонда'!$A$15:$A$21</c:f>
              <c:strCache>
                <c:ptCount val="7"/>
                <c:pt idx="0">
                  <c:v>Инновационный центр «Сколково»</c:v>
                </c:pt>
                <c:pt idx="1">
                  <c:v>Фонд инфраструктурных и образовательных программ</c:v>
                </c:pt>
                <c:pt idx="2">
                  <c:v>Министерство образования и науки РФ</c:v>
                </c:pt>
                <c:pt idx="3">
                  <c:v>Национальный совет при Президенте РФ по профессиональным квалификациям</c:v>
                </c:pt>
                <c:pt idx="4">
                  <c:v>Межотраслевое объединение наноиндустрии</c:v>
                </c:pt>
                <c:pt idx="5">
                  <c:v>Национальное Агентство Развития Квалификаций</c:v>
                </c:pt>
                <c:pt idx="6">
                  <c:v>Минтруд РФ</c:v>
                </c:pt>
              </c:strCache>
            </c:strRef>
          </c:cat>
          <c:val>
            <c:numRef>
              <c:f>'Оценка деятельности Фонда'!$D$15:$D$21</c:f>
              <c:numCache>
                <c:formatCode>###0%</c:formatCode>
                <c:ptCount val="7"/>
                <c:pt idx="0">
                  <c:v>0.27173913043478237</c:v>
                </c:pt>
                <c:pt idx="1">
                  <c:v>0.30434782608695665</c:v>
                </c:pt>
                <c:pt idx="2">
                  <c:v>0.34343434343434348</c:v>
                </c:pt>
                <c:pt idx="3">
                  <c:v>0.21875000000000008</c:v>
                </c:pt>
                <c:pt idx="4">
                  <c:v>0.2166666666666667</c:v>
                </c:pt>
                <c:pt idx="5">
                  <c:v>0.30357142857142855</c:v>
                </c:pt>
                <c:pt idx="6">
                  <c:v>0.22619047619047628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71-4B94-A121-11D6A051F1D3}"/>
            </c:ext>
          </c:extLst>
        </c:ser>
        <c:ser>
          <c:idx val="3"/>
          <c:order val="3"/>
          <c:tx>
            <c:strRef>
              <c:f>'Оценка деятельности Фонда'!$E$14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'Оценка деятельности Фонда'!$A$15:$A$21</c:f>
              <c:strCache>
                <c:ptCount val="7"/>
                <c:pt idx="0">
                  <c:v>Инновационный центр «Сколково»</c:v>
                </c:pt>
                <c:pt idx="1">
                  <c:v>Фонд инфраструктурных и образовательных программ</c:v>
                </c:pt>
                <c:pt idx="2">
                  <c:v>Министерство образования и науки РФ</c:v>
                </c:pt>
                <c:pt idx="3">
                  <c:v>Национальный совет при Президенте РФ по профессиональным квалификациям</c:v>
                </c:pt>
                <c:pt idx="4">
                  <c:v>Межотраслевое объединение наноиндустрии</c:v>
                </c:pt>
                <c:pt idx="5">
                  <c:v>Национальное Агентство Развития Квалификаций</c:v>
                </c:pt>
                <c:pt idx="6">
                  <c:v>Минтруд РФ</c:v>
                </c:pt>
              </c:strCache>
            </c:strRef>
          </c:cat>
          <c:val>
            <c:numRef>
              <c:f>'Оценка деятельности Фонда'!$E$15:$E$21</c:f>
              <c:numCache>
                <c:formatCode>###0%</c:formatCode>
                <c:ptCount val="7"/>
                <c:pt idx="0">
                  <c:v>0.31521739130434817</c:v>
                </c:pt>
                <c:pt idx="1">
                  <c:v>0.31884057971014523</c:v>
                </c:pt>
                <c:pt idx="2">
                  <c:v>0.26262626262626276</c:v>
                </c:pt>
                <c:pt idx="3">
                  <c:v>0.32812500000000022</c:v>
                </c:pt>
                <c:pt idx="4">
                  <c:v>0.25</c:v>
                </c:pt>
                <c:pt idx="5">
                  <c:v>0.17857142857142874</c:v>
                </c:pt>
                <c:pt idx="6">
                  <c:v>0.30952380952380976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A71-4B94-A121-11D6A051F1D3}"/>
            </c:ext>
          </c:extLst>
        </c:ser>
        <c:ser>
          <c:idx val="4"/>
          <c:order val="4"/>
          <c:tx>
            <c:strRef>
              <c:f>'Оценка деятельности Фонда'!$F$14</c:f>
              <c:strCache>
                <c:ptCount val="1"/>
                <c:pt idx="0">
                  <c:v>5 - Очень большой вклад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'Оценка деятельности Фонда'!$A$15:$A$21</c:f>
              <c:strCache>
                <c:ptCount val="7"/>
                <c:pt idx="0">
                  <c:v>Инновационный центр «Сколково»</c:v>
                </c:pt>
                <c:pt idx="1">
                  <c:v>Фонд инфраструктурных и образовательных программ</c:v>
                </c:pt>
                <c:pt idx="2">
                  <c:v>Министерство образования и науки РФ</c:v>
                </c:pt>
                <c:pt idx="3">
                  <c:v>Национальный совет при Президенте РФ по профессиональным квалификациям</c:v>
                </c:pt>
                <c:pt idx="4">
                  <c:v>Межотраслевое объединение наноиндустрии</c:v>
                </c:pt>
                <c:pt idx="5">
                  <c:v>Национальное Агентство Развития Квалификаций</c:v>
                </c:pt>
                <c:pt idx="6">
                  <c:v>Минтруд РФ</c:v>
                </c:pt>
              </c:strCache>
            </c:strRef>
          </c:cat>
          <c:val>
            <c:numRef>
              <c:f>'Оценка деятельности Фонда'!$F$15:$F$21</c:f>
              <c:numCache>
                <c:formatCode>###0%</c:formatCode>
                <c:ptCount val="7"/>
                <c:pt idx="0">
                  <c:v>0.16304347826086954</c:v>
                </c:pt>
                <c:pt idx="1">
                  <c:v>0.11594202898550723</c:v>
                </c:pt>
                <c:pt idx="2">
                  <c:v>0.1111111111111111</c:v>
                </c:pt>
                <c:pt idx="3">
                  <c:v>0.140625</c:v>
                </c:pt>
                <c:pt idx="4">
                  <c:v>0.15000000000000008</c:v>
                </c:pt>
                <c:pt idx="5">
                  <c:v>0.16071428571428578</c:v>
                </c:pt>
                <c:pt idx="6">
                  <c:v>9.5238095238095247E-2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A71-4B94-A121-11D6A051F1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1857024"/>
        <c:axId val="153542016"/>
      </c:barChart>
      <c:catAx>
        <c:axId val="1518570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3542016"/>
        <c:crosses val="autoZero"/>
        <c:auto val="1"/>
        <c:lblAlgn val="ctr"/>
        <c:lblOffset val="100"/>
        <c:noMultiLvlLbl val="0"/>
      </c:catAx>
      <c:valAx>
        <c:axId val="15354201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1857024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'Оценка деятельности Фонда'!$I$44:$I$48</c:f>
              <c:strCache>
                <c:ptCount val="5"/>
                <c:pt idx="0">
                  <c:v>Знаю и положительно оцениваю деятельность Фонда по данному направлению</c:v>
                </c:pt>
                <c:pt idx="1">
                  <c:v>Знаю и отрицательно оцениваю деятельность Фонда по данному направлению</c:v>
                </c:pt>
                <c:pt idx="2">
                  <c:v>Знаю о Фонде, но впервые слышу о данном направлении деятельности</c:v>
                </c:pt>
                <c:pt idx="3">
                  <c:v>Впервые слышу о Фонде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'Оценка деятельности Фонда'!$J$44:$J$48</c:f>
              <c:numCache>
                <c:formatCode>0%</c:formatCode>
                <c:ptCount val="5"/>
                <c:pt idx="0">
                  <c:v>0.14685314685314699</c:v>
                </c:pt>
                <c:pt idx="1">
                  <c:v>5.5944055944055895E-2</c:v>
                </c:pt>
                <c:pt idx="2">
                  <c:v>0.18181818181818213</c:v>
                </c:pt>
                <c:pt idx="3">
                  <c:v>0.53146853146853101</c:v>
                </c:pt>
                <c:pt idx="4">
                  <c:v>8.3916083916083975E-2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D4-4688-BE9D-CC6419B737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0049408"/>
        <c:axId val="160578176"/>
      </c:barChart>
      <c:catAx>
        <c:axId val="160049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0578176"/>
        <c:crosses val="autoZero"/>
        <c:auto val="1"/>
        <c:lblAlgn val="ctr"/>
        <c:lblOffset val="100"/>
        <c:noMultiLvlLbl val="0"/>
      </c:catAx>
      <c:valAx>
        <c:axId val="160578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0049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A53-4F50-86CE-DB33F6406DB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A53-4F50-86CE-DB33F6406DB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A53-4F50-86CE-DB33F6406DB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'Лучшие практики'!$P$4:$P$6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'Лучшие практики'!$Q$4:$Q$6</c:f>
              <c:numCache>
                <c:formatCode>0%</c:formatCode>
                <c:ptCount val="3"/>
                <c:pt idx="0">
                  <c:v>0.44137931034482808</c:v>
                </c:pt>
                <c:pt idx="1">
                  <c:v>0.49655172413793108</c:v>
                </c:pt>
                <c:pt idx="2">
                  <c:v>6.2068965517241413E-2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A53-4F50-86CE-DB33F6406D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'Лучшие практики'!$L$45:$L$52</c:f>
              <c:strCache>
                <c:ptCount val="8"/>
                <c:pt idx="0">
                  <c:v>Из интернета</c:v>
                </c:pt>
                <c:pt idx="1">
                  <c:v>Из законов и других нормативно-правовых актов</c:v>
                </c:pt>
                <c:pt idx="2">
                  <c:v>От коллег, бизнес-партнеров</c:v>
                </c:pt>
                <c:pt idx="3">
                  <c:v>Из газет/журналов</c:v>
                </c:pt>
                <c:pt idx="4">
                  <c:v>Из социальных сетей</c:v>
                </c:pt>
                <c:pt idx="5">
                  <c:v>Из телевидения</c:v>
                </c:pt>
                <c:pt idx="6">
                  <c:v>Из радио</c:v>
                </c:pt>
                <c:pt idx="7">
                  <c:v>Из других источников</c:v>
                </c:pt>
              </c:strCache>
            </c:strRef>
          </c:cat>
          <c:val>
            <c:numRef>
              <c:f>'Лучшие практики'!$M$45:$M$52</c:f>
              <c:numCache>
                <c:formatCode>###0%</c:formatCode>
                <c:ptCount val="8"/>
                <c:pt idx="0">
                  <c:v>0.6428571428571429</c:v>
                </c:pt>
                <c:pt idx="1">
                  <c:v>0.4</c:v>
                </c:pt>
                <c:pt idx="2">
                  <c:v>0.37142857142857155</c:v>
                </c:pt>
                <c:pt idx="3">
                  <c:v>0.22857142857142859</c:v>
                </c:pt>
                <c:pt idx="4">
                  <c:v>0.15714285714285717</c:v>
                </c:pt>
                <c:pt idx="5">
                  <c:v>0.12857142857142861</c:v>
                </c:pt>
                <c:pt idx="6">
                  <c:v>0.1142857142857143</c:v>
                </c:pt>
                <c:pt idx="7">
                  <c:v>8.5714285714285715E-2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FA-42E8-8BAC-EF60CDD134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4589824"/>
        <c:axId val="154595712"/>
      </c:barChart>
      <c:catAx>
        <c:axId val="1545898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4595712"/>
        <c:crosses val="autoZero"/>
        <c:auto val="1"/>
        <c:lblAlgn val="ctr"/>
        <c:lblOffset val="100"/>
        <c:noMultiLvlLbl val="0"/>
      </c:catAx>
      <c:valAx>
        <c:axId val="1545957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4589824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'этап и размер'!$I$3:$I$8</c:f>
              <c:strCache>
                <c:ptCount val="6"/>
                <c:pt idx="0">
                  <c:v>Этап стартапа, начала ведения бизнеса</c:v>
                </c:pt>
                <c:pt idx="1">
                  <c:v>Этап активного роста и развития</c:v>
                </c:pt>
                <c:pt idx="2">
                  <c:v>Этап стабилизации и адаптации</c:v>
                </c:pt>
                <c:pt idx="3">
                  <c:v>Этап кризиса и спада</c:v>
                </c:pt>
                <c:pt idx="4">
                  <c:v>Этап угасания, ликвидации бизнеса</c:v>
                </c:pt>
                <c:pt idx="5">
                  <c:v>Затрудняюсь ответить</c:v>
                </c:pt>
              </c:strCache>
            </c:strRef>
          </c:cat>
          <c:val>
            <c:numRef>
              <c:f>'этап и размер'!$J$3:$J$8</c:f>
              <c:numCache>
                <c:formatCode>0%</c:formatCode>
                <c:ptCount val="6"/>
                <c:pt idx="0">
                  <c:v>0.32894736842105304</c:v>
                </c:pt>
                <c:pt idx="1">
                  <c:v>0.39473684210526305</c:v>
                </c:pt>
                <c:pt idx="2">
                  <c:v>0.177631578947368</c:v>
                </c:pt>
                <c:pt idx="3">
                  <c:v>2.6315789473684202E-2</c:v>
                </c:pt>
                <c:pt idx="4">
                  <c:v>1.9736842105263202E-2</c:v>
                </c:pt>
                <c:pt idx="5">
                  <c:v>5.2631578947368404E-2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17-43CE-A042-3EBD655D88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9596160"/>
        <c:axId val="139597696"/>
      </c:barChart>
      <c:catAx>
        <c:axId val="139596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9597696"/>
        <c:crosses val="autoZero"/>
        <c:auto val="1"/>
        <c:lblAlgn val="ctr"/>
        <c:lblOffset val="100"/>
        <c:noMultiLvlLbl val="0"/>
      </c:catAx>
      <c:valAx>
        <c:axId val="139597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959616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794115517296319"/>
          <c:y val="0.10107579533410135"/>
          <c:w val="0.38915776241357636"/>
          <c:h val="0.515584910468071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19C-478C-AF3C-6E97E565323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19C-478C-AF3C-6E97E565323D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19C-478C-AF3C-6E97E565323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19C-478C-AF3C-6E97E565323D}"/>
              </c:ext>
            </c:extLst>
          </c:dPt>
          <c:dPt>
            <c:idx val="4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19C-478C-AF3C-6E97E565323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'этап и размер'!$J$36:$J$40</c:f>
              <c:strCache>
                <c:ptCount val="5"/>
                <c:pt idx="0">
                  <c:v>Микропредприятие</c:v>
                </c:pt>
                <c:pt idx="1">
                  <c:v>Малое предприятие</c:v>
                </c:pt>
                <c:pt idx="2">
                  <c:v>Среднее предприятие</c:v>
                </c:pt>
                <c:pt idx="3">
                  <c:v>Крупное предприятие</c:v>
                </c:pt>
                <c:pt idx="4">
                  <c:v>Не указали</c:v>
                </c:pt>
              </c:strCache>
            </c:strRef>
          </c:cat>
          <c:val>
            <c:numRef>
              <c:f>'этап и размер'!$K$36:$K$40</c:f>
              <c:numCache>
                <c:formatCode>0%</c:formatCode>
                <c:ptCount val="5"/>
                <c:pt idx="0">
                  <c:v>0.55921052631578905</c:v>
                </c:pt>
                <c:pt idx="1">
                  <c:v>0.25657894736842107</c:v>
                </c:pt>
                <c:pt idx="2">
                  <c:v>8.5526315789473742E-2</c:v>
                </c:pt>
                <c:pt idx="3">
                  <c:v>8.5526315789473742E-2</c:v>
                </c:pt>
                <c:pt idx="4">
                  <c:v>1.3157894736842101E-2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19C-478C-AF3C-6E97E56532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730117857649739"/>
          <c:y val="0.66917106120528691"/>
          <c:w val="0.39199602024058144"/>
          <c:h val="0.31924381956846926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квалификации!$V$48:$V$58</c:f>
              <c:strCache>
                <c:ptCount val="11"/>
                <c:pt idx="0">
                  <c:v>Дефицит квалифицированных специалистов </c:v>
                </c:pt>
                <c:pt idx="1">
                  <c:v>Нет учебных заведений, обучающих необходимых специалистов в месте локации предприятия</c:v>
                </c:pt>
                <c:pt idx="2">
                  <c:v>Нет необходимых специалистов в регионе локации предприятии</c:v>
                </c:pt>
                <c:pt idx="3">
                  <c:v>Завышенные ожидания по заработной плате у соискателей</c:v>
                </c:pt>
                <c:pt idx="4">
                  <c:v>Низкая мобильность кадров</c:v>
                </c:pt>
                <c:pt idx="5">
                  <c:v>Внедрение новых технологий, по которым не осуществляется подготовка специалистов</c:v>
                </c:pt>
                <c:pt idx="6">
                  <c:v>Молодые специалисты не хотят работать на производстве</c:v>
                </c:pt>
                <c:pt idx="7">
                  <c:v>Предлагаемые предприятием условия труда</c:v>
                </c:pt>
                <c:pt idx="8">
                  <c:v>Высокая конкуренция за специалистов среди работодателей </c:v>
                </c:pt>
                <c:pt idx="9">
                  <c:v>Отсутствие в штате предприятия специалистов по рекрутингу персонала</c:v>
                </c:pt>
                <c:pt idx="10">
                  <c:v>Рост производства, развитие бизнеса, расширение предприятия</c:v>
                </c:pt>
              </c:strCache>
            </c:strRef>
          </c:cat>
          <c:val>
            <c:numRef>
              <c:f>квалификации!$W$48:$W$58</c:f>
              <c:numCache>
                <c:formatCode>###0%</c:formatCode>
                <c:ptCount val="11"/>
                <c:pt idx="0">
                  <c:v>0.6875</c:v>
                </c:pt>
                <c:pt idx="1">
                  <c:v>0.62500000000000011</c:v>
                </c:pt>
                <c:pt idx="2">
                  <c:v>0.5</c:v>
                </c:pt>
                <c:pt idx="3">
                  <c:v>0.37500000000000006</c:v>
                </c:pt>
                <c:pt idx="4">
                  <c:v>0.31250000000000006</c:v>
                </c:pt>
                <c:pt idx="5">
                  <c:v>0.31250000000000006</c:v>
                </c:pt>
                <c:pt idx="6">
                  <c:v>0.18750000000000003</c:v>
                </c:pt>
                <c:pt idx="7">
                  <c:v>0.125</c:v>
                </c:pt>
                <c:pt idx="8">
                  <c:v>6.25E-2</c:v>
                </c:pt>
                <c:pt idx="9">
                  <c:v>6.25E-2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6B-4591-951F-4273E78563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0296448"/>
        <c:axId val="150361216"/>
      </c:barChart>
      <c:catAx>
        <c:axId val="1502964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0361216"/>
        <c:crosses val="autoZero"/>
        <c:auto val="1"/>
        <c:lblAlgn val="ctr"/>
        <c:lblOffset val="100"/>
        <c:noMultiLvlLbl val="0"/>
      </c:catAx>
      <c:valAx>
        <c:axId val="1503612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0296448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Трудоустройство_1!$H$3:$H$8</c:f>
              <c:strCache>
                <c:ptCount val="6"/>
                <c:pt idx="0">
                  <c:v>Повышаем квалификацию сотрудников (обучение, стажировка, наставничество)</c:v>
                </c:pt>
                <c:pt idx="1">
                  <c:v>Принимаем новых сотрудников только с необходимой квалификацией</c:v>
                </c:pt>
                <c:pt idx="2">
                  <c:v>Мотивируем сотрудников к самообучению</c:v>
                </c:pt>
                <c:pt idx="3">
                  <c:v>Обращаемся в сторонние организации / к фрилансерам с необходимой квалификацией</c:v>
                </c:pt>
                <c:pt idx="4">
                  <c:v>Заказываем в учебных учреждениях подготовку специалистов необходимой квалификации</c:v>
                </c:pt>
                <c:pt idx="5">
                  <c:v>Замещаем сотрудников с дефицитом квалификации новыми сотрудниками</c:v>
                </c:pt>
              </c:strCache>
            </c:strRef>
          </c:cat>
          <c:val>
            <c:numRef>
              <c:f>Трудоустройство_1!$I$3:$I$8</c:f>
              <c:numCache>
                <c:formatCode>###0%</c:formatCode>
                <c:ptCount val="6"/>
                <c:pt idx="0">
                  <c:v>0.61538461538461553</c:v>
                </c:pt>
                <c:pt idx="1">
                  <c:v>0.4</c:v>
                </c:pt>
                <c:pt idx="2">
                  <c:v>0.38461538461538458</c:v>
                </c:pt>
                <c:pt idx="3">
                  <c:v>0.2461538461538462</c:v>
                </c:pt>
                <c:pt idx="4">
                  <c:v>0.2384615384615385</c:v>
                </c:pt>
                <c:pt idx="5">
                  <c:v>6.1538461538461549E-2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38-40E9-98E7-477DE69D67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4572672"/>
        <c:axId val="154574208"/>
      </c:barChart>
      <c:catAx>
        <c:axId val="1545726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4574208"/>
        <c:crosses val="autoZero"/>
        <c:auto val="1"/>
        <c:lblAlgn val="ctr"/>
        <c:lblOffset val="100"/>
        <c:noMultiLvlLbl val="0"/>
      </c:catAx>
      <c:valAx>
        <c:axId val="1545742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4572672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D71-4736-A151-A4797F5AA9E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D71-4736-A151-A4797F5AA9E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Трудоустройство_1!$G$20:$G$21</c:f>
              <c:strCache>
                <c:ptCount val="2"/>
                <c:pt idx="0">
                  <c:v>Использует оценку персонала</c:v>
                </c:pt>
                <c:pt idx="1">
                  <c:v>НЕ использует оценку персонала</c:v>
                </c:pt>
              </c:strCache>
            </c:strRef>
          </c:cat>
          <c:val>
            <c:numRef>
              <c:f>Трудоустройство_1!$H$20:$H$21</c:f>
              <c:numCache>
                <c:formatCode>0%</c:formatCode>
                <c:ptCount val="2"/>
                <c:pt idx="0">
                  <c:v>0.31578947368421112</c:v>
                </c:pt>
                <c:pt idx="1">
                  <c:v>0.68421052631578905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D71-4736-A151-A4797F5AA9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460279965004368"/>
          <c:y val="0.77356464291444693"/>
          <c:w val="0.6457944006999129"/>
          <c:h val="0.19944553989728997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'Оценка персонала_1'!$B$17</c:f>
              <c:strCache>
                <c:ptCount val="1"/>
                <c:pt idx="0">
                  <c:v>НЕ использует оценку персонала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'Оценка персонала_1'!$C$16:$E$16</c:f>
              <c:strCache>
                <c:ptCount val="3"/>
                <c:pt idx="0">
                  <c:v>Микропредпртиятия</c:v>
                </c:pt>
                <c:pt idx="1">
                  <c:v>Малые предприятия</c:v>
                </c:pt>
                <c:pt idx="2">
                  <c:v>Средние и крупные предприятия</c:v>
                </c:pt>
              </c:strCache>
            </c:strRef>
          </c:cat>
          <c:val>
            <c:numRef>
              <c:f>'Оценка персонала_1'!$C$17:$E$17</c:f>
              <c:numCache>
                <c:formatCode>0%</c:formatCode>
                <c:ptCount val="3"/>
                <c:pt idx="0">
                  <c:v>0.83529411764705885</c:v>
                </c:pt>
                <c:pt idx="1">
                  <c:v>0.512820512820513</c:v>
                </c:pt>
                <c:pt idx="2">
                  <c:v>0.46153846153846162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CD-42CD-83B8-E222545D3C42}"/>
            </c:ext>
          </c:extLst>
        </c:ser>
        <c:ser>
          <c:idx val="1"/>
          <c:order val="1"/>
          <c:tx>
            <c:strRef>
              <c:f>'Оценка персонала_1'!$B$18</c:f>
              <c:strCache>
                <c:ptCount val="1"/>
                <c:pt idx="0">
                  <c:v>Использует оценку персонала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'Оценка персонала_1'!$C$16:$E$16</c:f>
              <c:strCache>
                <c:ptCount val="3"/>
                <c:pt idx="0">
                  <c:v>Микропредпртиятия</c:v>
                </c:pt>
                <c:pt idx="1">
                  <c:v>Малые предприятия</c:v>
                </c:pt>
                <c:pt idx="2">
                  <c:v>Средние и крупные предприятия</c:v>
                </c:pt>
              </c:strCache>
            </c:strRef>
          </c:cat>
          <c:val>
            <c:numRef>
              <c:f>'Оценка персонала_1'!$C$18:$E$18</c:f>
              <c:numCache>
                <c:formatCode>0%</c:formatCode>
                <c:ptCount val="3"/>
                <c:pt idx="0">
                  <c:v>0.1647058823529412</c:v>
                </c:pt>
                <c:pt idx="1">
                  <c:v>0.48717948717948728</c:v>
                </c:pt>
                <c:pt idx="2">
                  <c:v>0.53846153846153844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CD-42CD-83B8-E222545D3C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0521344"/>
        <c:axId val="110777088"/>
      </c:barChart>
      <c:catAx>
        <c:axId val="110521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0777088"/>
        <c:crosses val="autoZero"/>
        <c:auto val="1"/>
        <c:lblAlgn val="ctr"/>
        <c:lblOffset val="100"/>
        <c:noMultiLvlLbl val="0"/>
      </c:catAx>
      <c:valAx>
        <c:axId val="11077708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0521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'Оценка персонала_2'!$I$2:$I$10</c:f>
              <c:strCache>
                <c:ptCount val="9"/>
                <c:pt idx="0">
                  <c:v>Уверены в высокой квалификации своих сотрудников</c:v>
                </c:pt>
                <c:pt idx="1">
                  <c:v>Дополнительная финансовая нагрузка на предприятие</c:v>
                </c:pt>
                <c:pt idx="2">
                  <c:v>Нет методики и инструментов для оценки специалистов в области нанотехнологий</c:v>
                </c:pt>
                <c:pt idx="3">
                  <c:v>Дополнительная финансовая нагрузка для соискателей </c:v>
                </c:pt>
                <c:pt idx="4">
                  <c:v>Постоянно меняется содержание профессии сотрудников</c:v>
                </c:pt>
                <c:pt idx="5">
                  <c:v>Не знаем о существовании такой процедуры</c:v>
                </c:pt>
                <c:pt idx="6">
                  <c:v>Функционал сотрудников не полной мере соответствует трудовым функциям профстандартов</c:v>
                </c:pt>
                <c:pt idx="7">
                  <c:v>Перечень наименований квалификаций не соответствует организационно-штатной структуре и бизнес процессам предприятия</c:v>
                </c:pt>
                <c:pt idx="8">
                  <c:v>Недостаточная скорость обновления профессиональных стандартов и квалификационных требований</c:v>
                </c:pt>
              </c:strCache>
            </c:strRef>
          </c:cat>
          <c:val>
            <c:numRef>
              <c:f>'Оценка персонала_2'!$J$2:$J$10</c:f>
              <c:numCache>
                <c:formatCode>###0%</c:formatCode>
                <c:ptCount val="9"/>
                <c:pt idx="0">
                  <c:v>0.50943396226415083</c:v>
                </c:pt>
                <c:pt idx="1">
                  <c:v>0.33018867924528317</c:v>
                </c:pt>
                <c:pt idx="2">
                  <c:v>0.169811320754717</c:v>
                </c:pt>
                <c:pt idx="3">
                  <c:v>0.15094339622641514</c:v>
                </c:pt>
                <c:pt idx="4">
                  <c:v>0.13207547169811318</c:v>
                </c:pt>
                <c:pt idx="5">
                  <c:v>0.11320754716981132</c:v>
                </c:pt>
                <c:pt idx="6">
                  <c:v>0.10377358490566041</c:v>
                </c:pt>
                <c:pt idx="7">
                  <c:v>8.4905660377358541E-2</c:v>
                </c:pt>
                <c:pt idx="8">
                  <c:v>6.6037735849056617E-2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D3-4E49-9383-13355712B9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1392256"/>
        <c:axId val="111393792"/>
      </c:barChart>
      <c:catAx>
        <c:axId val="1113922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1393792"/>
        <c:crosses val="autoZero"/>
        <c:auto val="1"/>
        <c:lblAlgn val="ctr"/>
        <c:lblOffset val="100"/>
        <c:noMultiLvlLbl val="0"/>
      </c:catAx>
      <c:valAx>
        <c:axId val="1113937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1392256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19D553-A22C-4DEA-93EC-A4868ADA80BA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DAE546-2A60-40F6-B5DF-810186F66FB1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1800" b="1" dirty="0">
              <a:latin typeface="Cambria Math" pitchFamily="18" charset="0"/>
              <a:ea typeface="Cambria Math" pitchFamily="18" charset="0"/>
            </a:rPr>
            <a:t>Востребованные «широкие» и «узкие», новые квалификации</a:t>
          </a:r>
        </a:p>
      </dgm:t>
    </dgm:pt>
    <dgm:pt modelId="{7FAFF952-F8AA-4AB5-84DB-54EBCEDBF99D}" type="parTrans" cxnId="{0D1232AA-290D-4BB4-8B93-6D227D280CE6}">
      <dgm:prSet/>
      <dgm:spPr/>
      <dgm:t>
        <a:bodyPr/>
        <a:lstStyle/>
        <a:p>
          <a:endParaRPr lang="ru-RU" sz="1800" b="1">
            <a:latin typeface="Cambria Math" pitchFamily="18" charset="0"/>
            <a:ea typeface="Cambria Math" pitchFamily="18" charset="0"/>
          </a:endParaRPr>
        </a:p>
      </dgm:t>
    </dgm:pt>
    <dgm:pt modelId="{D7417B80-3571-4868-A3F6-FAE9D6EBA337}" type="sibTrans" cxnId="{0D1232AA-290D-4BB4-8B93-6D227D280CE6}">
      <dgm:prSet/>
      <dgm:spPr/>
      <dgm:t>
        <a:bodyPr/>
        <a:lstStyle/>
        <a:p>
          <a:endParaRPr lang="ru-RU" sz="1800" b="1">
            <a:latin typeface="Cambria Math" pitchFamily="18" charset="0"/>
            <a:ea typeface="Cambria Math" pitchFamily="18" charset="0"/>
          </a:endParaRPr>
        </a:p>
      </dgm:t>
    </dgm:pt>
    <dgm:pt modelId="{F722044C-D1C1-4A55-9263-9F43AB6AABF8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1800" b="1" dirty="0">
              <a:latin typeface="Cambria Math" pitchFamily="18" charset="0"/>
              <a:ea typeface="Cambria Math" pitchFamily="18" charset="0"/>
            </a:rPr>
            <a:t>Практики развития квалификаций, восполнения дефицитов  в квалификациях</a:t>
          </a:r>
        </a:p>
      </dgm:t>
    </dgm:pt>
    <dgm:pt modelId="{42A0FCB9-BA77-479A-A1DD-D8C27CF252D3}" type="parTrans" cxnId="{A6CE14FB-A5AF-4533-8A31-E1C40240354D}">
      <dgm:prSet/>
      <dgm:spPr/>
      <dgm:t>
        <a:bodyPr/>
        <a:lstStyle/>
        <a:p>
          <a:endParaRPr lang="ru-RU" sz="1800" b="1">
            <a:latin typeface="Cambria Math" pitchFamily="18" charset="0"/>
            <a:ea typeface="Cambria Math" pitchFamily="18" charset="0"/>
          </a:endParaRPr>
        </a:p>
      </dgm:t>
    </dgm:pt>
    <dgm:pt modelId="{7C4E07A1-FDB7-4329-B798-DA1866C3BAFB}" type="sibTrans" cxnId="{A6CE14FB-A5AF-4533-8A31-E1C40240354D}">
      <dgm:prSet/>
      <dgm:spPr/>
      <dgm:t>
        <a:bodyPr/>
        <a:lstStyle/>
        <a:p>
          <a:endParaRPr lang="ru-RU" sz="1800" b="1">
            <a:latin typeface="Cambria Math" pitchFamily="18" charset="0"/>
            <a:ea typeface="Cambria Math" pitchFamily="18" charset="0"/>
          </a:endParaRPr>
        </a:p>
      </dgm:t>
    </dgm:pt>
    <dgm:pt modelId="{2362D79F-6832-45BE-8939-F4A4A0F029E5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1800" b="1" dirty="0">
              <a:latin typeface="Cambria Math" pitchFamily="18" charset="0"/>
              <a:ea typeface="Cambria Math" pitchFamily="18" charset="0"/>
            </a:rPr>
            <a:t>Привлечение молодых  специалистов («входные квалификации»)</a:t>
          </a:r>
        </a:p>
      </dgm:t>
    </dgm:pt>
    <dgm:pt modelId="{DCC2AD97-7A08-4485-B731-96495B727650}" type="parTrans" cxnId="{7F7C0F39-B32A-4F9D-9C47-EE66E18FE2E7}">
      <dgm:prSet/>
      <dgm:spPr/>
      <dgm:t>
        <a:bodyPr/>
        <a:lstStyle/>
        <a:p>
          <a:endParaRPr lang="ru-RU" sz="1800" b="1">
            <a:latin typeface="Cambria Math" pitchFamily="18" charset="0"/>
            <a:ea typeface="Cambria Math" pitchFamily="18" charset="0"/>
          </a:endParaRPr>
        </a:p>
      </dgm:t>
    </dgm:pt>
    <dgm:pt modelId="{0131C3E2-386A-4E30-809D-A67769882A4B}" type="sibTrans" cxnId="{7F7C0F39-B32A-4F9D-9C47-EE66E18FE2E7}">
      <dgm:prSet/>
      <dgm:spPr/>
      <dgm:t>
        <a:bodyPr/>
        <a:lstStyle/>
        <a:p>
          <a:endParaRPr lang="ru-RU" sz="1800" b="1">
            <a:latin typeface="Cambria Math" pitchFamily="18" charset="0"/>
            <a:ea typeface="Cambria Math" pitchFamily="18" charset="0"/>
          </a:endParaRPr>
        </a:p>
      </dgm:t>
    </dgm:pt>
    <dgm:pt modelId="{A3F8A3E8-2CE0-4700-B220-41B5D309A3D3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1800" b="1" dirty="0">
              <a:latin typeface="Cambria Math" pitchFamily="18" charset="0"/>
              <a:ea typeface="Cambria Math" pitchFamily="18" charset="0"/>
            </a:rPr>
            <a:t>Сквозные квалификации</a:t>
          </a:r>
        </a:p>
      </dgm:t>
    </dgm:pt>
    <dgm:pt modelId="{052376E0-CA42-4C15-AE0D-B64156C38587}" type="parTrans" cxnId="{3A08CF55-0729-495C-B22D-135A4878385A}">
      <dgm:prSet/>
      <dgm:spPr/>
      <dgm:t>
        <a:bodyPr/>
        <a:lstStyle/>
        <a:p>
          <a:endParaRPr lang="ru-RU" sz="1800" b="1">
            <a:latin typeface="Cambria Math" pitchFamily="18" charset="0"/>
            <a:ea typeface="Cambria Math" pitchFamily="18" charset="0"/>
          </a:endParaRPr>
        </a:p>
      </dgm:t>
    </dgm:pt>
    <dgm:pt modelId="{13A7BD45-4110-4CDE-985E-086976CDF873}" type="sibTrans" cxnId="{3A08CF55-0729-495C-B22D-135A4878385A}">
      <dgm:prSet/>
      <dgm:spPr/>
      <dgm:t>
        <a:bodyPr/>
        <a:lstStyle/>
        <a:p>
          <a:endParaRPr lang="ru-RU" sz="1800" b="1">
            <a:latin typeface="Cambria Math" pitchFamily="18" charset="0"/>
            <a:ea typeface="Cambria Math" pitchFamily="18" charset="0"/>
          </a:endParaRPr>
        </a:p>
      </dgm:t>
    </dgm:pt>
    <dgm:pt modelId="{7F0797CA-3714-40EE-8A8C-C8852E3490F3}">
      <dgm:prSet phldrT="[Текст]" custT="1"/>
      <dgm:spPr>
        <a:solidFill>
          <a:srgbClr val="0070C0"/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1800" b="1" dirty="0">
              <a:latin typeface="Cambria Math" pitchFamily="18" charset="0"/>
              <a:ea typeface="Cambria Math" pitchFamily="18" charset="0"/>
            </a:rPr>
            <a:t>Внедрение независимой оценки квалификации</a:t>
          </a:r>
        </a:p>
      </dgm:t>
    </dgm:pt>
    <dgm:pt modelId="{9FE8DCE8-592D-44DE-870B-70386C5E03E3}" type="parTrans" cxnId="{CAD70321-F975-4CA0-A73A-74B7F1671AE4}">
      <dgm:prSet/>
      <dgm:spPr/>
      <dgm:t>
        <a:bodyPr/>
        <a:lstStyle/>
        <a:p>
          <a:endParaRPr lang="ru-RU" sz="1800" b="1">
            <a:latin typeface="Cambria Math" pitchFamily="18" charset="0"/>
            <a:ea typeface="Cambria Math" pitchFamily="18" charset="0"/>
          </a:endParaRPr>
        </a:p>
      </dgm:t>
    </dgm:pt>
    <dgm:pt modelId="{4D668135-D1A4-41CF-A4B0-5254B6972D14}" type="sibTrans" cxnId="{CAD70321-F975-4CA0-A73A-74B7F1671AE4}">
      <dgm:prSet/>
      <dgm:spPr/>
      <dgm:t>
        <a:bodyPr/>
        <a:lstStyle/>
        <a:p>
          <a:endParaRPr lang="ru-RU" sz="1800" b="1">
            <a:latin typeface="Cambria Math" pitchFamily="18" charset="0"/>
            <a:ea typeface="Cambria Math" pitchFamily="18" charset="0"/>
          </a:endParaRPr>
        </a:p>
      </dgm:t>
    </dgm:pt>
    <dgm:pt modelId="{58CDE44D-10F3-4387-B319-14F2ED8B30EA}" type="pres">
      <dgm:prSet presAssocID="{8219D553-A22C-4DEA-93EC-A4868ADA80BA}" presName="diagram" presStyleCnt="0">
        <dgm:presLayoutVars>
          <dgm:dir/>
          <dgm:resizeHandles val="exact"/>
        </dgm:presLayoutVars>
      </dgm:prSet>
      <dgm:spPr/>
    </dgm:pt>
    <dgm:pt modelId="{6C8A5460-9A32-4D5C-B9A0-C516CFF8960D}" type="pres">
      <dgm:prSet presAssocID="{63DAE546-2A60-40F6-B5DF-810186F66FB1}" presName="node" presStyleLbl="node1" presStyleIdx="0" presStyleCnt="5" custScaleX="104611">
        <dgm:presLayoutVars>
          <dgm:bulletEnabled val="1"/>
        </dgm:presLayoutVars>
      </dgm:prSet>
      <dgm:spPr/>
    </dgm:pt>
    <dgm:pt modelId="{EC7418A3-BFCC-4B3F-93ED-210EC3A11FBE}" type="pres">
      <dgm:prSet presAssocID="{D7417B80-3571-4868-A3F6-FAE9D6EBA337}" presName="sibTrans" presStyleCnt="0"/>
      <dgm:spPr/>
    </dgm:pt>
    <dgm:pt modelId="{99A6DB2A-36B9-463E-B3B2-B8BBC7F73358}" type="pres">
      <dgm:prSet presAssocID="{F722044C-D1C1-4A55-9263-9F43AB6AABF8}" presName="node" presStyleLbl="node1" presStyleIdx="1" presStyleCnt="5">
        <dgm:presLayoutVars>
          <dgm:bulletEnabled val="1"/>
        </dgm:presLayoutVars>
      </dgm:prSet>
      <dgm:spPr/>
    </dgm:pt>
    <dgm:pt modelId="{85C22256-1F12-411F-8171-C15D47A9EDC9}" type="pres">
      <dgm:prSet presAssocID="{7C4E07A1-FDB7-4329-B798-DA1866C3BAFB}" presName="sibTrans" presStyleCnt="0"/>
      <dgm:spPr/>
    </dgm:pt>
    <dgm:pt modelId="{13D3D7F0-016C-400F-B00C-005931ACB5DB}" type="pres">
      <dgm:prSet presAssocID="{2362D79F-6832-45BE-8939-F4A4A0F029E5}" presName="node" presStyleLbl="node1" presStyleIdx="2" presStyleCnt="5">
        <dgm:presLayoutVars>
          <dgm:bulletEnabled val="1"/>
        </dgm:presLayoutVars>
      </dgm:prSet>
      <dgm:spPr/>
    </dgm:pt>
    <dgm:pt modelId="{A6E4BB6B-651F-4CC9-8EFD-1ED9297030E7}" type="pres">
      <dgm:prSet presAssocID="{0131C3E2-386A-4E30-809D-A67769882A4B}" presName="sibTrans" presStyleCnt="0"/>
      <dgm:spPr/>
    </dgm:pt>
    <dgm:pt modelId="{33600866-64E5-4ADB-B7E8-55C9525C0ADA}" type="pres">
      <dgm:prSet presAssocID="{A3F8A3E8-2CE0-4700-B220-41B5D309A3D3}" presName="node" presStyleLbl="node1" presStyleIdx="3" presStyleCnt="5">
        <dgm:presLayoutVars>
          <dgm:bulletEnabled val="1"/>
        </dgm:presLayoutVars>
      </dgm:prSet>
      <dgm:spPr/>
    </dgm:pt>
    <dgm:pt modelId="{1B3731D3-995C-4652-8199-46CDBEDA0A4E}" type="pres">
      <dgm:prSet presAssocID="{13A7BD45-4110-4CDE-985E-086976CDF873}" presName="sibTrans" presStyleCnt="0"/>
      <dgm:spPr/>
    </dgm:pt>
    <dgm:pt modelId="{98472973-F850-48CD-A19E-40C929A62749}" type="pres">
      <dgm:prSet presAssocID="{7F0797CA-3714-40EE-8A8C-C8852E3490F3}" presName="node" presStyleLbl="node1" presStyleIdx="4" presStyleCnt="5">
        <dgm:presLayoutVars>
          <dgm:bulletEnabled val="1"/>
        </dgm:presLayoutVars>
      </dgm:prSet>
      <dgm:spPr/>
    </dgm:pt>
  </dgm:ptLst>
  <dgm:cxnLst>
    <dgm:cxn modelId="{8445991A-0BA2-46B4-B959-C076E5E2D557}" type="presOf" srcId="{A3F8A3E8-2CE0-4700-B220-41B5D309A3D3}" destId="{33600866-64E5-4ADB-B7E8-55C9525C0ADA}" srcOrd="0" destOrd="0" presId="urn:microsoft.com/office/officeart/2005/8/layout/default#1"/>
    <dgm:cxn modelId="{CAD70321-F975-4CA0-A73A-74B7F1671AE4}" srcId="{8219D553-A22C-4DEA-93EC-A4868ADA80BA}" destId="{7F0797CA-3714-40EE-8A8C-C8852E3490F3}" srcOrd="4" destOrd="0" parTransId="{9FE8DCE8-592D-44DE-870B-70386C5E03E3}" sibTransId="{4D668135-D1A4-41CF-A4B0-5254B6972D14}"/>
    <dgm:cxn modelId="{7F7C0F39-B32A-4F9D-9C47-EE66E18FE2E7}" srcId="{8219D553-A22C-4DEA-93EC-A4868ADA80BA}" destId="{2362D79F-6832-45BE-8939-F4A4A0F029E5}" srcOrd="2" destOrd="0" parTransId="{DCC2AD97-7A08-4485-B731-96495B727650}" sibTransId="{0131C3E2-386A-4E30-809D-A67769882A4B}"/>
    <dgm:cxn modelId="{3A08CF55-0729-495C-B22D-135A4878385A}" srcId="{8219D553-A22C-4DEA-93EC-A4868ADA80BA}" destId="{A3F8A3E8-2CE0-4700-B220-41B5D309A3D3}" srcOrd="3" destOrd="0" parTransId="{052376E0-CA42-4C15-AE0D-B64156C38587}" sibTransId="{13A7BD45-4110-4CDE-985E-086976CDF873}"/>
    <dgm:cxn modelId="{2B02817F-35A2-485B-89D6-AC3BEC5957A4}" type="presOf" srcId="{7F0797CA-3714-40EE-8A8C-C8852E3490F3}" destId="{98472973-F850-48CD-A19E-40C929A62749}" srcOrd="0" destOrd="0" presId="urn:microsoft.com/office/officeart/2005/8/layout/default#1"/>
    <dgm:cxn modelId="{55C0ECA5-1037-4E07-92AC-6100CA63B9E5}" type="presOf" srcId="{8219D553-A22C-4DEA-93EC-A4868ADA80BA}" destId="{58CDE44D-10F3-4387-B319-14F2ED8B30EA}" srcOrd="0" destOrd="0" presId="urn:microsoft.com/office/officeart/2005/8/layout/default#1"/>
    <dgm:cxn modelId="{0D1232AA-290D-4BB4-8B93-6D227D280CE6}" srcId="{8219D553-A22C-4DEA-93EC-A4868ADA80BA}" destId="{63DAE546-2A60-40F6-B5DF-810186F66FB1}" srcOrd="0" destOrd="0" parTransId="{7FAFF952-F8AA-4AB5-84DB-54EBCEDBF99D}" sibTransId="{D7417B80-3571-4868-A3F6-FAE9D6EBA337}"/>
    <dgm:cxn modelId="{CAC6CEB1-877F-4B17-87DA-0CECAA65B8E5}" type="presOf" srcId="{F722044C-D1C1-4A55-9263-9F43AB6AABF8}" destId="{99A6DB2A-36B9-463E-B3B2-B8BBC7F73358}" srcOrd="0" destOrd="0" presId="urn:microsoft.com/office/officeart/2005/8/layout/default#1"/>
    <dgm:cxn modelId="{DD0F39C6-A2FF-49F7-B96B-BC302666A4A3}" type="presOf" srcId="{63DAE546-2A60-40F6-B5DF-810186F66FB1}" destId="{6C8A5460-9A32-4D5C-B9A0-C516CFF8960D}" srcOrd="0" destOrd="0" presId="urn:microsoft.com/office/officeart/2005/8/layout/default#1"/>
    <dgm:cxn modelId="{8BD44CDA-5B1A-439F-952F-7EC4EB5095D8}" type="presOf" srcId="{2362D79F-6832-45BE-8939-F4A4A0F029E5}" destId="{13D3D7F0-016C-400F-B00C-005931ACB5DB}" srcOrd="0" destOrd="0" presId="urn:microsoft.com/office/officeart/2005/8/layout/default#1"/>
    <dgm:cxn modelId="{A6CE14FB-A5AF-4533-8A31-E1C40240354D}" srcId="{8219D553-A22C-4DEA-93EC-A4868ADA80BA}" destId="{F722044C-D1C1-4A55-9263-9F43AB6AABF8}" srcOrd="1" destOrd="0" parTransId="{42A0FCB9-BA77-479A-A1DD-D8C27CF252D3}" sibTransId="{7C4E07A1-FDB7-4329-B798-DA1866C3BAFB}"/>
    <dgm:cxn modelId="{55A3D80A-7675-449C-ACC0-E5701359BFEB}" type="presParOf" srcId="{58CDE44D-10F3-4387-B319-14F2ED8B30EA}" destId="{6C8A5460-9A32-4D5C-B9A0-C516CFF8960D}" srcOrd="0" destOrd="0" presId="urn:microsoft.com/office/officeart/2005/8/layout/default#1"/>
    <dgm:cxn modelId="{66822D8C-2EED-48B7-9A68-81F89AC7E123}" type="presParOf" srcId="{58CDE44D-10F3-4387-B319-14F2ED8B30EA}" destId="{EC7418A3-BFCC-4B3F-93ED-210EC3A11FBE}" srcOrd="1" destOrd="0" presId="urn:microsoft.com/office/officeart/2005/8/layout/default#1"/>
    <dgm:cxn modelId="{DC323E96-DA25-449F-BFDF-3F523DCC383C}" type="presParOf" srcId="{58CDE44D-10F3-4387-B319-14F2ED8B30EA}" destId="{99A6DB2A-36B9-463E-B3B2-B8BBC7F73358}" srcOrd="2" destOrd="0" presId="urn:microsoft.com/office/officeart/2005/8/layout/default#1"/>
    <dgm:cxn modelId="{65E2F318-9E1A-46B9-AE48-2DF018F5C686}" type="presParOf" srcId="{58CDE44D-10F3-4387-B319-14F2ED8B30EA}" destId="{85C22256-1F12-411F-8171-C15D47A9EDC9}" srcOrd="3" destOrd="0" presId="urn:microsoft.com/office/officeart/2005/8/layout/default#1"/>
    <dgm:cxn modelId="{8E925DBA-E91E-4E12-8B31-10E5C8B9E266}" type="presParOf" srcId="{58CDE44D-10F3-4387-B319-14F2ED8B30EA}" destId="{13D3D7F0-016C-400F-B00C-005931ACB5DB}" srcOrd="4" destOrd="0" presId="urn:microsoft.com/office/officeart/2005/8/layout/default#1"/>
    <dgm:cxn modelId="{93E6F240-9AA1-4E2C-8D9F-63DFBD9DA1FF}" type="presParOf" srcId="{58CDE44D-10F3-4387-B319-14F2ED8B30EA}" destId="{A6E4BB6B-651F-4CC9-8EFD-1ED9297030E7}" srcOrd="5" destOrd="0" presId="urn:microsoft.com/office/officeart/2005/8/layout/default#1"/>
    <dgm:cxn modelId="{A4EFCAF2-174F-4ACB-8461-A14C0F62CCD9}" type="presParOf" srcId="{58CDE44D-10F3-4387-B319-14F2ED8B30EA}" destId="{33600866-64E5-4ADB-B7E8-55C9525C0ADA}" srcOrd="6" destOrd="0" presId="urn:microsoft.com/office/officeart/2005/8/layout/default#1"/>
    <dgm:cxn modelId="{A6B6A018-0663-47F6-9F1D-7B8DCEE8777A}" type="presParOf" srcId="{58CDE44D-10F3-4387-B319-14F2ED8B30EA}" destId="{1B3731D3-995C-4652-8199-46CDBEDA0A4E}" srcOrd="7" destOrd="0" presId="urn:microsoft.com/office/officeart/2005/8/layout/default#1"/>
    <dgm:cxn modelId="{BE2E0F65-A48E-4FB0-8B93-262B6D21153F}" type="presParOf" srcId="{58CDE44D-10F3-4387-B319-14F2ED8B30EA}" destId="{98472973-F850-48CD-A19E-40C929A62749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5A0058-B6DE-408F-A920-59CCA5FFD37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AEAA3B1-D83E-48B9-AD5C-390E6D298311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rgbClr val="0070C0"/>
        </a:solidFill>
      </dgm:spPr>
      <dgm:t>
        <a:bodyPr/>
        <a:lstStyle/>
        <a:p>
          <a:r>
            <a:rPr lang="ru-RU" sz="1800" b="1" dirty="0">
              <a:latin typeface="Cambria Math" panose="02040503050406030204" pitchFamily="18" charset="0"/>
              <a:ea typeface="Cambria Math" panose="02040503050406030204" pitchFamily="18" charset="0"/>
            </a:rPr>
            <a:t>ТИПЫ ПРАКТИК</a:t>
          </a:r>
        </a:p>
      </dgm:t>
    </dgm:pt>
    <dgm:pt modelId="{295724D6-F7F2-49D7-8E72-31DC04814954}" type="parTrans" cxnId="{E6D3C7F8-A730-43FC-BBD6-BD90A3065FC1}">
      <dgm:prSet/>
      <dgm:spPr/>
      <dgm:t>
        <a:bodyPr/>
        <a:lstStyle/>
        <a:p>
          <a:endParaRPr lang="ru-RU" sz="1800" b="1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928FACC8-BF09-414A-B159-4D3F8DCBEBC7}" type="sibTrans" cxnId="{E6D3C7F8-A730-43FC-BBD6-BD90A3065FC1}">
      <dgm:prSet/>
      <dgm:spPr/>
      <dgm:t>
        <a:bodyPr/>
        <a:lstStyle/>
        <a:p>
          <a:endParaRPr lang="ru-RU" sz="1800" b="1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E456E6E8-97FB-4652-A77C-773B6B7530FA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rgbClr val="0070C0"/>
        </a:solidFill>
      </dgm:spPr>
      <dgm:t>
        <a:bodyPr/>
        <a:lstStyle/>
        <a:p>
          <a:r>
            <a:rPr lang="ru-RU" sz="1600" b="1" dirty="0">
              <a:latin typeface="Cambria Math" panose="02040503050406030204" pitchFamily="18" charset="0"/>
              <a:ea typeface="Cambria Math" panose="02040503050406030204" pitchFamily="18" charset="0"/>
            </a:rPr>
            <a:t>ОЦЕНКА ДЕФИЦИТОВ КВАЛИФИКАЦИИ</a:t>
          </a:r>
        </a:p>
      </dgm:t>
    </dgm:pt>
    <dgm:pt modelId="{84E3C5F9-3B51-4C6E-86A8-25861B6973DD}" type="parTrans" cxnId="{79BC2E93-3CA3-401C-9738-6C8DBA2F544E}">
      <dgm:prSet/>
      <dgm:spPr/>
      <dgm:t>
        <a:bodyPr/>
        <a:lstStyle/>
        <a:p>
          <a:endParaRPr lang="ru-RU" sz="1800" b="1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8F41F8F2-8895-411C-BA2D-A50BFBBC6349}" type="sibTrans" cxnId="{79BC2E93-3CA3-401C-9738-6C8DBA2F544E}">
      <dgm:prSet/>
      <dgm:spPr/>
      <dgm:t>
        <a:bodyPr/>
        <a:lstStyle/>
        <a:p>
          <a:endParaRPr lang="ru-RU" sz="1800" b="1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F45F4FFB-BF2A-43CB-ABA6-FCD5E913C8F6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rgbClr val="0070C0"/>
        </a:solidFill>
      </dgm:spPr>
      <dgm:t>
        <a:bodyPr/>
        <a:lstStyle/>
        <a:p>
          <a:r>
            <a:rPr lang="ru-RU" sz="1600" b="1" dirty="0">
              <a:latin typeface="Cambria Math" panose="02040503050406030204" pitchFamily="18" charset="0"/>
              <a:ea typeface="Cambria Math" panose="02040503050406030204" pitchFamily="18" charset="0"/>
            </a:rPr>
            <a:t>ОСВОЕНИЕ  ОСНОВНЫХ ОБРАЗОВАТЕЛЬНЫХ ПРОГРАММ: </a:t>
          </a:r>
        </a:p>
        <a:p>
          <a:r>
            <a:rPr lang="ru-RU" sz="1600" b="1" dirty="0">
              <a:latin typeface="Cambria Math" panose="02040503050406030204" pitchFamily="18" charset="0"/>
              <a:ea typeface="Cambria Math" panose="02040503050406030204" pitchFamily="18" charset="0"/>
            </a:rPr>
            <a:t>СПО, ВО,</a:t>
          </a:r>
        </a:p>
      </dgm:t>
    </dgm:pt>
    <dgm:pt modelId="{D0372564-5B49-4507-B0C7-D593874C4B24}" type="parTrans" cxnId="{7693AEA8-56E0-4BEB-AAC6-F744D964B6EB}">
      <dgm:prSet/>
      <dgm:spPr/>
      <dgm:t>
        <a:bodyPr/>
        <a:lstStyle/>
        <a:p>
          <a:endParaRPr lang="ru-RU" sz="1800" b="1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C5D56DB4-A8E3-4A2F-A838-F646B3F6D05D}" type="sibTrans" cxnId="{7693AEA8-56E0-4BEB-AAC6-F744D964B6EB}">
      <dgm:prSet/>
      <dgm:spPr/>
      <dgm:t>
        <a:bodyPr/>
        <a:lstStyle/>
        <a:p>
          <a:endParaRPr lang="ru-RU" sz="1800" b="1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C42EFFAB-0269-4FFD-AD69-E7C1EE69F5F8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rgbClr val="0070C0"/>
        </a:solidFill>
      </dgm:spPr>
      <dgm:t>
        <a:bodyPr/>
        <a:lstStyle/>
        <a:p>
          <a:r>
            <a:rPr lang="ru-RU" sz="1600" b="1" dirty="0">
              <a:latin typeface="Cambria Math" panose="02040503050406030204" pitchFamily="18" charset="0"/>
              <a:ea typeface="Cambria Math" panose="02040503050406030204" pitchFamily="18" charset="0"/>
            </a:rPr>
            <a:t>КОРПОРАТИВНОЕ ОБУЧЕНИЕ:</a:t>
          </a:r>
        </a:p>
        <a:p>
          <a:r>
            <a:rPr lang="ru-RU" sz="1600" b="1" dirty="0">
              <a:latin typeface="Cambria Math" panose="02040503050406030204" pitchFamily="18" charset="0"/>
              <a:ea typeface="Cambria Math" panose="02040503050406030204" pitchFamily="18" charset="0"/>
            </a:rPr>
            <a:t> ЛЕКЦИИ, СЕМИНАРЫ, ТРЕНИНГИ</a:t>
          </a:r>
        </a:p>
      </dgm:t>
    </dgm:pt>
    <dgm:pt modelId="{0B131B5B-4D7A-4587-9637-BFAC45D64329}" type="parTrans" cxnId="{86490D84-14EC-4A67-B7E1-8928F80C07B5}">
      <dgm:prSet/>
      <dgm:spPr/>
      <dgm:t>
        <a:bodyPr/>
        <a:lstStyle/>
        <a:p>
          <a:endParaRPr lang="ru-RU" sz="1800" b="1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F08A33F7-4800-4DAD-842C-ED0C6161A531}" type="sibTrans" cxnId="{86490D84-14EC-4A67-B7E1-8928F80C07B5}">
      <dgm:prSet/>
      <dgm:spPr/>
      <dgm:t>
        <a:bodyPr/>
        <a:lstStyle/>
        <a:p>
          <a:endParaRPr lang="ru-RU" sz="1800" b="1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FB88243-7EC0-4D15-BFDE-36015179AA8E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rgbClr val="0070C0"/>
        </a:solidFill>
      </dgm:spPr>
      <dgm:t>
        <a:bodyPr/>
        <a:lstStyle/>
        <a:p>
          <a:r>
            <a:rPr lang="ru-RU" sz="1600" b="1" dirty="0">
              <a:latin typeface="Cambria Math" panose="02040503050406030204" pitchFamily="18" charset="0"/>
              <a:ea typeface="Cambria Math" panose="02040503050406030204" pitchFamily="18" charset="0"/>
            </a:rPr>
            <a:t>ОЦЕНКА КВАЛИФИКАЦИИ:</a:t>
          </a:r>
        </a:p>
        <a:p>
          <a:r>
            <a:rPr lang="ru-RU" sz="1600" b="1" dirty="0">
              <a:latin typeface="Cambria Math" panose="02040503050406030204" pitchFamily="18" charset="0"/>
              <a:ea typeface="Cambria Math" panose="02040503050406030204" pitchFamily="18" charset="0"/>
            </a:rPr>
            <a:t>НОК , АТТЕСТАЦИЯ</a:t>
          </a:r>
        </a:p>
      </dgm:t>
    </dgm:pt>
    <dgm:pt modelId="{0A432394-43BB-413A-8D3E-F166331939CD}" type="parTrans" cxnId="{B63580D8-1643-421D-B64E-A7972D58CA92}">
      <dgm:prSet/>
      <dgm:spPr/>
      <dgm:t>
        <a:bodyPr/>
        <a:lstStyle/>
        <a:p>
          <a:endParaRPr lang="ru-RU"/>
        </a:p>
      </dgm:t>
    </dgm:pt>
    <dgm:pt modelId="{1692B9AE-3963-422F-81BC-102072C01823}" type="sibTrans" cxnId="{B63580D8-1643-421D-B64E-A7972D58CA92}">
      <dgm:prSet/>
      <dgm:spPr/>
      <dgm:t>
        <a:bodyPr/>
        <a:lstStyle/>
        <a:p>
          <a:endParaRPr lang="ru-RU"/>
        </a:p>
      </dgm:t>
    </dgm:pt>
    <dgm:pt modelId="{333608B9-E421-4DC8-A40A-E8383C097F75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rgbClr val="0070C0"/>
        </a:solidFill>
      </dgm:spPr>
      <dgm:t>
        <a:bodyPr/>
        <a:lstStyle/>
        <a:p>
          <a:r>
            <a:rPr lang="ru-RU" sz="1600" b="1" dirty="0">
              <a:latin typeface="Cambria Math" panose="02040503050406030204" pitchFamily="18" charset="0"/>
              <a:ea typeface="Cambria Math" panose="02040503050406030204" pitchFamily="18" charset="0"/>
            </a:rPr>
            <a:t>РАЗВИТИЕ ПРОФЕССИОНАЛЬНОЙ КАРЬЕРЫ:</a:t>
          </a:r>
        </a:p>
        <a:p>
          <a:r>
            <a:rPr lang="ru-RU" sz="1600" b="1" dirty="0">
              <a:latin typeface="Cambria Math" panose="02040503050406030204" pitchFamily="18" charset="0"/>
              <a:ea typeface="Cambria Math" panose="02040503050406030204" pitchFamily="18" charset="0"/>
            </a:rPr>
            <a:t> КОНКУРСЫ, СТАЖИРОВКИ, МЕНТОРИНГ</a:t>
          </a:r>
        </a:p>
      </dgm:t>
    </dgm:pt>
    <dgm:pt modelId="{010CC337-00BE-436B-B972-9E1F3C4C2C08}" type="parTrans" cxnId="{40493F76-7353-4801-B5C4-5A72F391CE2C}">
      <dgm:prSet/>
      <dgm:spPr/>
      <dgm:t>
        <a:bodyPr/>
        <a:lstStyle/>
        <a:p>
          <a:endParaRPr lang="ru-RU"/>
        </a:p>
      </dgm:t>
    </dgm:pt>
    <dgm:pt modelId="{620715F0-238A-4D78-B170-6B4DCD7F0625}" type="sibTrans" cxnId="{40493F76-7353-4801-B5C4-5A72F391CE2C}">
      <dgm:prSet/>
      <dgm:spPr/>
      <dgm:t>
        <a:bodyPr/>
        <a:lstStyle/>
        <a:p>
          <a:endParaRPr lang="ru-RU"/>
        </a:p>
      </dgm:t>
    </dgm:pt>
    <dgm:pt modelId="{BA0FE364-A9E3-40B3-BDA8-E27DACD1C87D}" type="pres">
      <dgm:prSet presAssocID="{355A0058-B6DE-408F-A920-59CCA5FFD37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2098E1B-CEC1-4FAD-81D6-48BC9C2CE921}" type="pres">
      <dgm:prSet presAssocID="{AAEAA3B1-D83E-48B9-AD5C-390E6D298311}" presName="hierRoot1" presStyleCnt="0">
        <dgm:presLayoutVars>
          <dgm:hierBranch val="init"/>
        </dgm:presLayoutVars>
      </dgm:prSet>
      <dgm:spPr/>
    </dgm:pt>
    <dgm:pt modelId="{41B38EC3-6701-4DCB-B918-B174711103E5}" type="pres">
      <dgm:prSet presAssocID="{AAEAA3B1-D83E-48B9-AD5C-390E6D298311}" presName="rootComposite1" presStyleCnt="0"/>
      <dgm:spPr/>
    </dgm:pt>
    <dgm:pt modelId="{B3C413C5-AD19-4110-B360-4257810CD79A}" type="pres">
      <dgm:prSet presAssocID="{AAEAA3B1-D83E-48B9-AD5C-390E6D298311}" presName="rootText1" presStyleLbl="node0" presStyleIdx="0" presStyleCnt="1" custScaleX="124156" custScaleY="129720">
        <dgm:presLayoutVars>
          <dgm:chPref val="3"/>
        </dgm:presLayoutVars>
      </dgm:prSet>
      <dgm:spPr/>
    </dgm:pt>
    <dgm:pt modelId="{E06CCD9E-4886-497F-9567-1DF3B1AFEF61}" type="pres">
      <dgm:prSet presAssocID="{AAEAA3B1-D83E-48B9-AD5C-390E6D298311}" presName="rootConnector1" presStyleLbl="node1" presStyleIdx="0" presStyleCnt="0"/>
      <dgm:spPr/>
    </dgm:pt>
    <dgm:pt modelId="{2F5030CD-7C28-4463-9069-45F4AB541597}" type="pres">
      <dgm:prSet presAssocID="{AAEAA3B1-D83E-48B9-AD5C-390E6D298311}" presName="hierChild2" presStyleCnt="0"/>
      <dgm:spPr/>
    </dgm:pt>
    <dgm:pt modelId="{494B9A11-90F1-478C-B505-388F1C9D7762}" type="pres">
      <dgm:prSet presAssocID="{84E3C5F9-3B51-4C6E-86A8-25861B6973DD}" presName="Name37" presStyleLbl="parChTrans1D2" presStyleIdx="0" presStyleCnt="5"/>
      <dgm:spPr/>
    </dgm:pt>
    <dgm:pt modelId="{6D965955-07D8-4D88-8CA3-E78B6CCDD414}" type="pres">
      <dgm:prSet presAssocID="{E456E6E8-97FB-4652-A77C-773B6B7530FA}" presName="hierRoot2" presStyleCnt="0">
        <dgm:presLayoutVars>
          <dgm:hierBranch val="init"/>
        </dgm:presLayoutVars>
      </dgm:prSet>
      <dgm:spPr/>
    </dgm:pt>
    <dgm:pt modelId="{5F59F7AE-18EB-44EB-A315-0758CDCF8579}" type="pres">
      <dgm:prSet presAssocID="{E456E6E8-97FB-4652-A77C-773B6B7530FA}" presName="rootComposite" presStyleCnt="0"/>
      <dgm:spPr/>
    </dgm:pt>
    <dgm:pt modelId="{83791E6E-2809-4EC7-ADB6-64D9852960DA}" type="pres">
      <dgm:prSet presAssocID="{E456E6E8-97FB-4652-A77C-773B6B7530FA}" presName="rootText" presStyleLbl="node2" presStyleIdx="0" presStyleCnt="5" custScaleY="160213">
        <dgm:presLayoutVars>
          <dgm:chPref val="3"/>
        </dgm:presLayoutVars>
      </dgm:prSet>
      <dgm:spPr/>
    </dgm:pt>
    <dgm:pt modelId="{AEFBF5C7-0595-4FD0-B70C-8C94FB8D325B}" type="pres">
      <dgm:prSet presAssocID="{E456E6E8-97FB-4652-A77C-773B6B7530FA}" presName="rootConnector" presStyleLbl="node2" presStyleIdx="0" presStyleCnt="5"/>
      <dgm:spPr/>
    </dgm:pt>
    <dgm:pt modelId="{55EE0075-28E5-46A0-ADE1-C659D8AE6771}" type="pres">
      <dgm:prSet presAssocID="{E456E6E8-97FB-4652-A77C-773B6B7530FA}" presName="hierChild4" presStyleCnt="0"/>
      <dgm:spPr/>
    </dgm:pt>
    <dgm:pt modelId="{7C3802CB-17AE-448D-B60E-7BEC2DDAC1EC}" type="pres">
      <dgm:prSet presAssocID="{E456E6E8-97FB-4652-A77C-773B6B7530FA}" presName="hierChild5" presStyleCnt="0"/>
      <dgm:spPr/>
    </dgm:pt>
    <dgm:pt modelId="{AF234F8E-81B9-4804-8E7D-73721FA332DE}" type="pres">
      <dgm:prSet presAssocID="{D0372564-5B49-4507-B0C7-D593874C4B24}" presName="Name37" presStyleLbl="parChTrans1D2" presStyleIdx="1" presStyleCnt="5"/>
      <dgm:spPr/>
    </dgm:pt>
    <dgm:pt modelId="{3425A99D-99B5-4D2A-91EB-078752A14562}" type="pres">
      <dgm:prSet presAssocID="{F45F4FFB-BF2A-43CB-ABA6-FCD5E913C8F6}" presName="hierRoot2" presStyleCnt="0">
        <dgm:presLayoutVars>
          <dgm:hierBranch val="init"/>
        </dgm:presLayoutVars>
      </dgm:prSet>
      <dgm:spPr/>
    </dgm:pt>
    <dgm:pt modelId="{7049CAB1-3975-441B-9696-37EE8A1038C3}" type="pres">
      <dgm:prSet presAssocID="{F45F4FFB-BF2A-43CB-ABA6-FCD5E913C8F6}" presName="rootComposite" presStyleCnt="0"/>
      <dgm:spPr/>
    </dgm:pt>
    <dgm:pt modelId="{045B653A-D868-4E12-ABC9-959C22551ABA}" type="pres">
      <dgm:prSet presAssocID="{F45F4FFB-BF2A-43CB-ABA6-FCD5E913C8F6}" presName="rootText" presStyleLbl="node2" presStyleIdx="1" presStyleCnt="5" custScaleY="165039">
        <dgm:presLayoutVars>
          <dgm:chPref val="3"/>
        </dgm:presLayoutVars>
      </dgm:prSet>
      <dgm:spPr/>
    </dgm:pt>
    <dgm:pt modelId="{06AB01A5-802F-492E-B345-24804D708409}" type="pres">
      <dgm:prSet presAssocID="{F45F4FFB-BF2A-43CB-ABA6-FCD5E913C8F6}" presName="rootConnector" presStyleLbl="node2" presStyleIdx="1" presStyleCnt="5"/>
      <dgm:spPr/>
    </dgm:pt>
    <dgm:pt modelId="{C3612BB0-49D6-4F32-A95F-CE9029C87BC8}" type="pres">
      <dgm:prSet presAssocID="{F45F4FFB-BF2A-43CB-ABA6-FCD5E913C8F6}" presName="hierChild4" presStyleCnt="0"/>
      <dgm:spPr/>
    </dgm:pt>
    <dgm:pt modelId="{F68BC149-3DE1-46BD-BDC4-9579B56F7DCB}" type="pres">
      <dgm:prSet presAssocID="{F45F4FFB-BF2A-43CB-ABA6-FCD5E913C8F6}" presName="hierChild5" presStyleCnt="0"/>
      <dgm:spPr/>
    </dgm:pt>
    <dgm:pt modelId="{3A232E00-C59D-403A-9DDC-7B692178700B}" type="pres">
      <dgm:prSet presAssocID="{0B131B5B-4D7A-4587-9637-BFAC45D64329}" presName="Name37" presStyleLbl="parChTrans1D2" presStyleIdx="2" presStyleCnt="5"/>
      <dgm:spPr/>
    </dgm:pt>
    <dgm:pt modelId="{46474679-7949-4D9C-BA6B-506D0332AE22}" type="pres">
      <dgm:prSet presAssocID="{C42EFFAB-0269-4FFD-AD69-E7C1EE69F5F8}" presName="hierRoot2" presStyleCnt="0">
        <dgm:presLayoutVars>
          <dgm:hierBranch val="init"/>
        </dgm:presLayoutVars>
      </dgm:prSet>
      <dgm:spPr/>
    </dgm:pt>
    <dgm:pt modelId="{0FA7A034-8955-4D13-99F1-31A02CA80FC4}" type="pres">
      <dgm:prSet presAssocID="{C42EFFAB-0269-4FFD-AD69-E7C1EE69F5F8}" presName="rootComposite" presStyleCnt="0"/>
      <dgm:spPr/>
    </dgm:pt>
    <dgm:pt modelId="{0F274087-60E9-4D5E-B948-8EC374770D66}" type="pres">
      <dgm:prSet presAssocID="{C42EFFAB-0269-4FFD-AD69-E7C1EE69F5F8}" presName="rootText" presStyleLbl="node2" presStyleIdx="2" presStyleCnt="5" custScaleY="164317">
        <dgm:presLayoutVars>
          <dgm:chPref val="3"/>
        </dgm:presLayoutVars>
      </dgm:prSet>
      <dgm:spPr/>
    </dgm:pt>
    <dgm:pt modelId="{222D1F37-0AB1-4CE9-87E4-96382832538B}" type="pres">
      <dgm:prSet presAssocID="{C42EFFAB-0269-4FFD-AD69-E7C1EE69F5F8}" presName="rootConnector" presStyleLbl="node2" presStyleIdx="2" presStyleCnt="5"/>
      <dgm:spPr/>
    </dgm:pt>
    <dgm:pt modelId="{DD5C9DE4-B7DC-4616-8FAB-5502B8CC5944}" type="pres">
      <dgm:prSet presAssocID="{C42EFFAB-0269-4FFD-AD69-E7C1EE69F5F8}" presName="hierChild4" presStyleCnt="0"/>
      <dgm:spPr/>
    </dgm:pt>
    <dgm:pt modelId="{E3FF8B7D-6675-4ED8-8AD4-10D3A6AE582D}" type="pres">
      <dgm:prSet presAssocID="{C42EFFAB-0269-4FFD-AD69-E7C1EE69F5F8}" presName="hierChild5" presStyleCnt="0"/>
      <dgm:spPr/>
    </dgm:pt>
    <dgm:pt modelId="{EFC4A217-EB2D-48C8-9EA7-931BA8ECEE07}" type="pres">
      <dgm:prSet presAssocID="{010CC337-00BE-436B-B972-9E1F3C4C2C08}" presName="Name37" presStyleLbl="parChTrans1D2" presStyleIdx="3" presStyleCnt="5"/>
      <dgm:spPr/>
    </dgm:pt>
    <dgm:pt modelId="{09035A8B-22AE-4B23-BE0C-684A1F1BCC4A}" type="pres">
      <dgm:prSet presAssocID="{333608B9-E421-4DC8-A40A-E8383C097F75}" presName="hierRoot2" presStyleCnt="0">
        <dgm:presLayoutVars>
          <dgm:hierBranch val="init"/>
        </dgm:presLayoutVars>
      </dgm:prSet>
      <dgm:spPr/>
    </dgm:pt>
    <dgm:pt modelId="{2881AA0C-EBDD-455F-8D1D-419238B10062}" type="pres">
      <dgm:prSet presAssocID="{333608B9-E421-4DC8-A40A-E8383C097F75}" presName="rootComposite" presStyleCnt="0"/>
      <dgm:spPr/>
    </dgm:pt>
    <dgm:pt modelId="{683B4DA1-C103-4DD4-8EE5-48E61B4BAD14}" type="pres">
      <dgm:prSet presAssocID="{333608B9-E421-4DC8-A40A-E8383C097F75}" presName="rootText" presStyleLbl="node2" presStyleIdx="3" presStyleCnt="5" custScaleY="169143">
        <dgm:presLayoutVars>
          <dgm:chPref val="3"/>
        </dgm:presLayoutVars>
      </dgm:prSet>
      <dgm:spPr/>
    </dgm:pt>
    <dgm:pt modelId="{C1E6F830-E7E2-4616-8D41-9D4301504EB9}" type="pres">
      <dgm:prSet presAssocID="{333608B9-E421-4DC8-A40A-E8383C097F75}" presName="rootConnector" presStyleLbl="node2" presStyleIdx="3" presStyleCnt="5"/>
      <dgm:spPr/>
    </dgm:pt>
    <dgm:pt modelId="{CEA11031-211A-4DDE-A7CC-F646E0C58D69}" type="pres">
      <dgm:prSet presAssocID="{333608B9-E421-4DC8-A40A-E8383C097F75}" presName="hierChild4" presStyleCnt="0"/>
      <dgm:spPr/>
    </dgm:pt>
    <dgm:pt modelId="{1FE34EA7-14E0-4E49-8E59-DB0E91A4C78D}" type="pres">
      <dgm:prSet presAssocID="{333608B9-E421-4DC8-A40A-E8383C097F75}" presName="hierChild5" presStyleCnt="0"/>
      <dgm:spPr/>
    </dgm:pt>
    <dgm:pt modelId="{F09D1A61-A639-4FA6-AEAE-6595C7AFCB51}" type="pres">
      <dgm:prSet presAssocID="{0A432394-43BB-413A-8D3E-F166331939CD}" presName="Name37" presStyleLbl="parChTrans1D2" presStyleIdx="4" presStyleCnt="5"/>
      <dgm:spPr/>
    </dgm:pt>
    <dgm:pt modelId="{29552CC0-13B3-486E-AB1C-1FFA344B0CD6}" type="pres">
      <dgm:prSet presAssocID="{DFB88243-7EC0-4D15-BFDE-36015179AA8E}" presName="hierRoot2" presStyleCnt="0">
        <dgm:presLayoutVars>
          <dgm:hierBranch val="init"/>
        </dgm:presLayoutVars>
      </dgm:prSet>
      <dgm:spPr/>
    </dgm:pt>
    <dgm:pt modelId="{01A761AD-2119-4B18-ADBC-2CF71650CE2C}" type="pres">
      <dgm:prSet presAssocID="{DFB88243-7EC0-4D15-BFDE-36015179AA8E}" presName="rootComposite" presStyleCnt="0"/>
      <dgm:spPr/>
    </dgm:pt>
    <dgm:pt modelId="{555228D1-DD92-43AD-BD5C-0BD0CC7ABC36}" type="pres">
      <dgm:prSet presAssocID="{DFB88243-7EC0-4D15-BFDE-36015179AA8E}" presName="rootText" presStyleLbl="node2" presStyleIdx="4" presStyleCnt="5" custScaleY="168421">
        <dgm:presLayoutVars>
          <dgm:chPref val="3"/>
        </dgm:presLayoutVars>
      </dgm:prSet>
      <dgm:spPr/>
    </dgm:pt>
    <dgm:pt modelId="{50A67346-6538-41E7-A5AC-57AEF0D73737}" type="pres">
      <dgm:prSet presAssocID="{DFB88243-7EC0-4D15-BFDE-36015179AA8E}" presName="rootConnector" presStyleLbl="node2" presStyleIdx="4" presStyleCnt="5"/>
      <dgm:spPr/>
    </dgm:pt>
    <dgm:pt modelId="{1045CDBB-C4C9-4403-8997-1E8C9CF464B8}" type="pres">
      <dgm:prSet presAssocID="{DFB88243-7EC0-4D15-BFDE-36015179AA8E}" presName="hierChild4" presStyleCnt="0"/>
      <dgm:spPr/>
    </dgm:pt>
    <dgm:pt modelId="{C631E0E7-D465-4333-A0A5-6F84403B64EA}" type="pres">
      <dgm:prSet presAssocID="{DFB88243-7EC0-4D15-BFDE-36015179AA8E}" presName="hierChild5" presStyleCnt="0"/>
      <dgm:spPr/>
    </dgm:pt>
    <dgm:pt modelId="{FE46878A-D537-4506-B58A-BD25F4C65F73}" type="pres">
      <dgm:prSet presAssocID="{AAEAA3B1-D83E-48B9-AD5C-390E6D298311}" presName="hierChild3" presStyleCnt="0"/>
      <dgm:spPr/>
    </dgm:pt>
  </dgm:ptLst>
  <dgm:cxnLst>
    <dgm:cxn modelId="{45A15E00-BB98-44C7-9466-C64378B1D08A}" type="presOf" srcId="{E456E6E8-97FB-4652-A77C-773B6B7530FA}" destId="{83791E6E-2809-4EC7-ADB6-64D9852960DA}" srcOrd="0" destOrd="0" presId="urn:microsoft.com/office/officeart/2005/8/layout/orgChart1"/>
    <dgm:cxn modelId="{A1B5A400-B9B8-47FF-A30B-0F9D4314F93A}" type="presOf" srcId="{F45F4FFB-BF2A-43CB-ABA6-FCD5E913C8F6}" destId="{045B653A-D868-4E12-ABC9-959C22551ABA}" srcOrd="0" destOrd="0" presId="urn:microsoft.com/office/officeart/2005/8/layout/orgChart1"/>
    <dgm:cxn modelId="{DB49550A-937D-484D-8F57-50AC828DB65B}" type="presOf" srcId="{D0372564-5B49-4507-B0C7-D593874C4B24}" destId="{AF234F8E-81B9-4804-8E7D-73721FA332DE}" srcOrd="0" destOrd="0" presId="urn:microsoft.com/office/officeart/2005/8/layout/orgChart1"/>
    <dgm:cxn modelId="{C9919D2C-C5DF-405F-8AD8-FF45ED467CEE}" type="presOf" srcId="{DFB88243-7EC0-4D15-BFDE-36015179AA8E}" destId="{555228D1-DD92-43AD-BD5C-0BD0CC7ABC36}" srcOrd="0" destOrd="0" presId="urn:microsoft.com/office/officeart/2005/8/layout/orgChart1"/>
    <dgm:cxn modelId="{66B86540-7D99-41DF-AEEE-A25BA276C332}" type="presOf" srcId="{0B131B5B-4D7A-4587-9637-BFAC45D64329}" destId="{3A232E00-C59D-403A-9DDC-7B692178700B}" srcOrd="0" destOrd="0" presId="urn:microsoft.com/office/officeart/2005/8/layout/orgChart1"/>
    <dgm:cxn modelId="{60C23643-3480-4BA9-B1F0-10F68C17E36C}" type="presOf" srcId="{333608B9-E421-4DC8-A40A-E8383C097F75}" destId="{683B4DA1-C103-4DD4-8EE5-48E61B4BAD14}" srcOrd="0" destOrd="0" presId="urn:microsoft.com/office/officeart/2005/8/layout/orgChart1"/>
    <dgm:cxn modelId="{5D492D6C-989B-4901-A984-65CB3D2B7A3B}" type="presOf" srcId="{010CC337-00BE-436B-B972-9E1F3C4C2C08}" destId="{EFC4A217-EB2D-48C8-9EA7-931BA8ECEE07}" srcOrd="0" destOrd="0" presId="urn:microsoft.com/office/officeart/2005/8/layout/orgChart1"/>
    <dgm:cxn modelId="{40493F76-7353-4801-B5C4-5A72F391CE2C}" srcId="{AAEAA3B1-D83E-48B9-AD5C-390E6D298311}" destId="{333608B9-E421-4DC8-A40A-E8383C097F75}" srcOrd="3" destOrd="0" parTransId="{010CC337-00BE-436B-B972-9E1F3C4C2C08}" sibTransId="{620715F0-238A-4D78-B170-6B4DCD7F0625}"/>
    <dgm:cxn modelId="{659C2078-8C4D-4408-8E0C-00CDEC407D72}" type="presOf" srcId="{AAEAA3B1-D83E-48B9-AD5C-390E6D298311}" destId="{B3C413C5-AD19-4110-B360-4257810CD79A}" srcOrd="0" destOrd="0" presId="urn:microsoft.com/office/officeart/2005/8/layout/orgChart1"/>
    <dgm:cxn modelId="{A2E35C7C-1DAE-4029-BF18-D2834A21DAEC}" type="presOf" srcId="{84E3C5F9-3B51-4C6E-86A8-25861B6973DD}" destId="{494B9A11-90F1-478C-B505-388F1C9D7762}" srcOrd="0" destOrd="0" presId="urn:microsoft.com/office/officeart/2005/8/layout/orgChart1"/>
    <dgm:cxn modelId="{86490D84-14EC-4A67-B7E1-8928F80C07B5}" srcId="{AAEAA3B1-D83E-48B9-AD5C-390E6D298311}" destId="{C42EFFAB-0269-4FFD-AD69-E7C1EE69F5F8}" srcOrd="2" destOrd="0" parTransId="{0B131B5B-4D7A-4587-9637-BFAC45D64329}" sibTransId="{F08A33F7-4800-4DAD-842C-ED0C6161A531}"/>
    <dgm:cxn modelId="{B1C8E091-8D4B-4965-AC5B-2D8190F729C5}" type="presOf" srcId="{AAEAA3B1-D83E-48B9-AD5C-390E6D298311}" destId="{E06CCD9E-4886-497F-9567-1DF3B1AFEF61}" srcOrd="1" destOrd="0" presId="urn:microsoft.com/office/officeart/2005/8/layout/orgChart1"/>
    <dgm:cxn modelId="{79BC2E93-3CA3-401C-9738-6C8DBA2F544E}" srcId="{AAEAA3B1-D83E-48B9-AD5C-390E6D298311}" destId="{E456E6E8-97FB-4652-A77C-773B6B7530FA}" srcOrd="0" destOrd="0" parTransId="{84E3C5F9-3B51-4C6E-86A8-25861B6973DD}" sibTransId="{8F41F8F2-8895-411C-BA2D-A50BFBBC6349}"/>
    <dgm:cxn modelId="{7693AEA8-56E0-4BEB-AAC6-F744D964B6EB}" srcId="{AAEAA3B1-D83E-48B9-AD5C-390E6D298311}" destId="{F45F4FFB-BF2A-43CB-ABA6-FCD5E913C8F6}" srcOrd="1" destOrd="0" parTransId="{D0372564-5B49-4507-B0C7-D593874C4B24}" sibTransId="{C5D56DB4-A8E3-4A2F-A838-F646B3F6D05D}"/>
    <dgm:cxn modelId="{E7895FB0-AD62-4167-BEE0-860EC86C2E17}" type="presOf" srcId="{355A0058-B6DE-408F-A920-59CCA5FFD37E}" destId="{BA0FE364-A9E3-40B3-BDA8-E27DACD1C87D}" srcOrd="0" destOrd="0" presId="urn:microsoft.com/office/officeart/2005/8/layout/orgChart1"/>
    <dgm:cxn modelId="{38ACA4B8-3586-439B-A0AC-59A2CD7C922F}" type="presOf" srcId="{DFB88243-7EC0-4D15-BFDE-36015179AA8E}" destId="{50A67346-6538-41E7-A5AC-57AEF0D73737}" srcOrd="1" destOrd="0" presId="urn:microsoft.com/office/officeart/2005/8/layout/orgChart1"/>
    <dgm:cxn modelId="{4E05B6CA-4205-408B-9E64-5420D944BA22}" type="presOf" srcId="{C42EFFAB-0269-4FFD-AD69-E7C1EE69F5F8}" destId="{222D1F37-0AB1-4CE9-87E4-96382832538B}" srcOrd="1" destOrd="0" presId="urn:microsoft.com/office/officeart/2005/8/layout/orgChart1"/>
    <dgm:cxn modelId="{B63580D8-1643-421D-B64E-A7972D58CA92}" srcId="{AAEAA3B1-D83E-48B9-AD5C-390E6D298311}" destId="{DFB88243-7EC0-4D15-BFDE-36015179AA8E}" srcOrd="4" destOrd="0" parTransId="{0A432394-43BB-413A-8D3E-F166331939CD}" sibTransId="{1692B9AE-3963-422F-81BC-102072C01823}"/>
    <dgm:cxn modelId="{8F4852DB-B638-4CBF-AC4D-B0475199BC44}" type="presOf" srcId="{E456E6E8-97FB-4652-A77C-773B6B7530FA}" destId="{AEFBF5C7-0595-4FD0-B70C-8C94FB8D325B}" srcOrd="1" destOrd="0" presId="urn:microsoft.com/office/officeart/2005/8/layout/orgChart1"/>
    <dgm:cxn modelId="{CC0A76DB-F369-4FAE-AD64-61418A94CDCF}" type="presOf" srcId="{333608B9-E421-4DC8-A40A-E8383C097F75}" destId="{C1E6F830-E7E2-4616-8D41-9D4301504EB9}" srcOrd="1" destOrd="0" presId="urn:microsoft.com/office/officeart/2005/8/layout/orgChart1"/>
    <dgm:cxn modelId="{C78854E2-0EBB-4CFC-9C49-C1C6A8A24E18}" type="presOf" srcId="{F45F4FFB-BF2A-43CB-ABA6-FCD5E913C8F6}" destId="{06AB01A5-802F-492E-B345-24804D708409}" srcOrd="1" destOrd="0" presId="urn:microsoft.com/office/officeart/2005/8/layout/orgChart1"/>
    <dgm:cxn modelId="{57A948E6-4619-44F5-966F-67CE3877C3BC}" type="presOf" srcId="{C42EFFAB-0269-4FFD-AD69-E7C1EE69F5F8}" destId="{0F274087-60E9-4D5E-B948-8EC374770D66}" srcOrd="0" destOrd="0" presId="urn:microsoft.com/office/officeart/2005/8/layout/orgChart1"/>
    <dgm:cxn modelId="{9A053DE8-3D65-4F8F-A8E1-F821DCFD00B0}" type="presOf" srcId="{0A432394-43BB-413A-8D3E-F166331939CD}" destId="{F09D1A61-A639-4FA6-AEAE-6595C7AFCB51}" srcOrd="0" destOrd="0" presId="urn:microsoft.com/office/officeart/2005/8/layout/orgChart1"/>
    <dgm:cxn modelId="{E6D3C7F8-A730-43FC-BBD6-BD90A3065FC1}" srcId="{355A0058-B6DE-408F-A920-59CCA5FFD37E}" destId="{AAEAA3B1-D83E-48B9-AD5C-390E6D298311}" srcOrd="0" destOrd="0" parTransId="{295724D6-F7F2-49D7-8E72-31DC04814954}" sibTransId="{928FACC8-BF09-414A-B159-4D3F8DCBEBC7}"/>
    <dgm:cxn modelId="{E7891627-4259-4819-B1C9-C2CD215F80BC}" type="presParOf" srcId="{BA0FE364-A9E3-40B3-BDA8-E27DACD1C87D}" destId="{B2098E1B-CEC1-4FAD-81D6-48BC9C2CE921}" srcOrd="0" destOrd="0" presId="urn:microsoft.com/office/officeart/2005/8/layout/orgChart1"/>
    <dgm:cxn modelId="{CAC489E7-6F85-4B81-9159-BDAA3486D0AC}" type="presParOf" srcId="{B2098E1B-CEC1-4FAD-81D6-48BC9C2CE921}" destId="{41B38EC3-6701-4DCB-B918-B174711103E5}" srcOrd="0" destOrd="0" presId="urn:microsoft.com/office/officeart/2005/8/layout/orgChart1"/>
    <dgm:cxn modelId="{531228B8-140D-4986-88FC-9A4C5851E3B5}" type="presParOf" srcId="{41B38EC3-6701-4DCB-B918-B174711103E5}" destId="{B3C413C5-AD19-4110-B360-4257810CD79A}" srcOrd="0" destOrd="0" presId="urn:microsoft.com/office/officeart/2005/8/layout/orgChart1"/>
    <dgm:cxn modelId="{9FA0A95C-0CF6-4462-AB76-431BA6C30427}" type="presParOf" srcId="{41B38EC3-6701-4DCB-B918-B174711103E5}" destId="{E06CCD9E-4886-497F-9567-1DF3B1AFEF61}" srcOrd="1" destOrd="0" presId="urn:microsoft.com/office/officeart/2005/8/layout/orgChart1"/>
    <dgm:cxn modelId="{6F46693E-BF1B-41F5-9FE6-8C45B39C363C}" type="presParOf" srcId="{B2098E1B-CEC1-4FAD-81D6-48BC9C2CE921}" destId="{2F5030CD-7C28-4463-9069-45F4AB541597}" srcOrd="1" destOrd="0" presId="urn:microsoft.com/office/officeart/2005/8/layout/orgChart1"/>
    <dgm:cxn modelId="{A0BB9595-1795-4737-A440-4BA67FE62F14}" type="presParOf" srcId="{2F5030CD-7C28-4463-9069-45F4AB541597}" destId="{494B9A11-90F1-478C-B505-388F1C9D7762}" srcOrd="0" destOrd="0" presId="urn:microsoft.com/office/officeart/2005/8/layout/orgChart1"/>
    <dgm:cxn modelId="{0BDC4D98-86E4-44E6-AFFE-2AD06EB69D6E}" type="presParOf" srcId="{2F5030CD-7C28-4463-9069-45F4AB541597}" destId="{6D965955-07D8-4D88-8CA3-E78B6CCDD414}" srcOrd="1" destOrd="0" presId="urn:microsoft.com/office/officeart/2005/8/layout/orgChart1"/>
    <dgm:cxn modelId="{78F70F9A-FDF7-458B-A792-3B349D622AC2}" type="presParOf" srcId="{6D965955-07D8-4D88-8CA3-E78B6CCDD414}" destId="{5F59F7AE-18EB-44EB-A315-0758CDCF8579}" srcOrd="0" destOrd="0" presId="urn:microsoft.com/office/officeart/2005/8/layout/orgChart1"/>
    <dgm:cxn modelId="{C479D617-2DFA-4502-A091-868BA502D0AE}" type="presParOf" srcId="{5F59F7AE-18EB-44EB-A315-0758CDCF8579}" destId="{83791E6E-2809-4EC7-ADB6-64D9852960DA}" srcOrd="0" destOrd="0" presId="urn:microsoft.com/office/officeart/2005/8/layout/orgChart1"/>
    <dgm:cxn modelId="{8E7FA312-DD50-44CD-B758-E457F77870F3}" type="presParOf" srcId="{5F59F7AE-18EB-44EB-A315-0758CDCF8579}" destId="{AEFBF5C7-0595-4FD0-B70C-8C94FB8D325B}" srcOrd="1" destOrd="0" presId="urn:microsoft.com/office/officeart/2005/8/layout/orgChart1"/>
    <dgm:cxn modelId="{31191F02-AC7F-4EA5-9E26-55CEE32F09A7}" type="presParOf" srcId="{6D965955-07D8-4D88-8CA3-E78B6CCDD414}" destId="{55EE0075-28E5-46A0-ADE1-C659D8AE6771}" srcOrd="1" destOrd="0" presId="urn:microsoft.com/office/officeart/2005/8/layout/orgChart1"/>
    <dgm:cxn modelId="{A3E75E72-66C7-480F-84DC-C9B0A3F69121}" type="presParOf" srcId="{6D965955-07D8-4D88-8CA3-E78B6CCDD414}" destId="{7C3802CB-17AE-448D-B60E-7BEC2DDAC1EC}" srcOrd="2" destOrd="0" presId="urn:microsoft.com/office/officeart/2005/8/layout/orgChart1"/>
    <dgm:cxn modelId="{F6D35578-D6C0-4ED2-B804-4B2ABF2AE62A}" type="presParOf" srcId="{2F5030CD-7C28-4463-9069-45F4AB541597}" destId="{AF234F8E-81B9-4804-8E7D-73721FA332DE}" srcOrd="2" destOrd="0" presId="urn:microsoft.com/office/officeart/2005/8/layout/orgChart1"/>
    <dgm:cxn modelId="{BADE4A9C-C33A-4AC7-9263-9359A781C27D}" type="presParOf" srcId="{2F5030CD-7C28-4463-9069-45F4AB541597}" destId="{3425A99D-99B5-4D2A-91EB-078752A14562}" srcOrd="3" destOrd="0" presId="urn:microsoft.com/office/officeart/2005/8/layout/orgChart1"/>
    <dgm:cxn modelId="{49112005-DEA8-4297-873F-8C9035175B8A}" type="presParOf" srcId="{3425A99D-99B5-4D2A-91EB-078752A14562}" destId="{7049CAB1-3975-441B-9696-37EE8A1038C3}" srcOrd="0" destOrd="0" presId="urn:microsoft.com/office/officeart/2005/8/layout/orgChart1"/>
    <dgm:cxn modelId="{3D96C09A-8CE1-4A42-99DB-B38EA2321F38}" type="presParOf" srcId="{7049CAB1-3975-441B-9696-37EE8A1038C3}" destId="{045B653A-D868-4E12-ABC9-959C22551ABA}" srcOrd="0" destOrd="0" presId="urn:microsoft.com/office/officeart/2005/8/layout/orgChart1"/>
    <dgm:cxn modelId="{8646BA0D-5FB6-4DA2-882F-D41BA97E561D}" type="presParOf" srcId="{7049CAB1-3975-441B-9696-37EE8A1038C3}" destId="{06AB01A5-802F-492E-B345-24804D708409}" srcOrd="1" destOrd="0" presId="urn:microsoft.com/office/officeart/2005/8/layout/orgChart1"/>
    <dgm:cxn modelId="{92F75D2E-7195-4A81-9801-FF6CF7DFC2EF}" type="presParOf" srcId="{3425A99D-99B5-4D2A-91EB-078752A14562}" destId="{C3612BB0-49D6-4F32-A95F-CE9029C87BC8}" srcOrd="1" destOrd="0" presId="urn:microsoft.com/office/officeart/2005/8/layout/orgChart1"/>
    <dgm:cxn modelId="{43A7CFDD-8B8B-4493-81A0-2161611CD921}" type="presParOf" srcId="{3425A99D-99B5-4D2A-91EB-078752A14562}" destId="{F68BC149-3DE1-46BD-BDC4-9579B56F7DCB}" srcOrd="2" destOrd="0" presId="urn:microsoft.com/office/officeart/2005/8/layout/orgChart1"/>
    <dgm:cxn modelId="{97308F63-1C81-4685-84BC-40128E757EB2}" type="presParOf" srcId="{2F5030CD-7C28-4463-9069-45F4AB541597}" destId="{3A232E00-C59D-403A-9DDC-7B692178700B}" srcOrd="4" destOrd="0" presId="urn:microsoft.com/office/officeart/2005/8/layout/orgChart1"/>
    <dgm:cxn modelId="{26A45F5B-40F2-4B52-B96E-AAC7E6B29947}" type="presParOf" srcId="{2F5030CD-7C28-4463-9069-45F4AB541597}" destId="{46474679-7949-4D9C-BA6B-506D0332AE22}" srcOrd="5" destOrd="0" presId="urn:microsoft.com/office/officeart/2005/8/layout/orgChart1"/>
    <dgm:cxn modelId="{33272E07-C5B0-49C1-BFB0-33CA84D31A7D}" type="presParOf" srcId="{46474679-7949-4D9C-BA6B-506D0332AE22}" destId="{0FA7A034-8955-4D13-99F1-31A02CA80FC4}" srcOrd="0" destOrd="0" presId="urn:microsoft.com/office/officeart/2005/8/layout/orgChart1"/>
    <dgm:cxn modelId="{6AEBC8DE-9143-40B7-A572-399566B23A9F}" type="presParOf" srcId="{0FA7A034-8955-4D13-99F1-31A02CA80FC4}" destId="{0F274087-60E9-4D5E-B948-8EC374770D66}" srcOrd="0" destOrd="0" presId="urn:microsoft.com/office/officeart/2005/8/layout/orgChart1"/>
    <dgm:cxn modelId="{A3892F59-D9E6-4C9E-8E0B-1525BA3262B8}" type="presParOf" srcId="{0FA7A034-8955-4D13-99F1-31A02CA80FC4}" destId="{222D1F37-0AB1-4CE9-87E4-96382832538B}" srcOrd="1" destOrd="0" presId="urn:microsoft.com/office/officeart/2005/8/layout/orgChart1"/>
    <dgm:cxn modelId="{429C64A2-469B-4037-B061-67536DDD36EC}" type="presParOf" srcId="{46474679-7949-4D9C-BA6B-506D0332AE22}" destId="{DD5C9DE4-B7DC-4616-8FAB-5502B8CC5944}" srcOrd="1" destOrd="0" presId="urn:microsoft.com/office/officeart/2005/8/layout/orgChart1"/>
    <dgm:cxn modelId="{B37EC4FD-6886-425E-B1C1-EC0D160116CF}" type="presParOf" srcId="{46474679-7949-4D9C-BA6B-506D0332AE22}" destId="{E3FF8B7D-6675-4ED8-8AD4-10D3A6AE582D}" srcOrd="2" destOrd="0" presId="urn:microsoft.com/office/officeart/2005/8/layout/orgChart1"/>
    <dgm:cxn modelId="{B314A8FA-3FF1-4F20-A1A5-25834D21990A}" type="presParOf" srcId="{2F5030CD-7C28-4463-9069-45F4AB541597}" destId="{EFC4A217-EB2D-48C8-9EA7-931BA8ECEE07}" srcOrd="6" destOrd="0" presId="urn:microsoft.com/office/officeart/2005/8/layout/orgChart1"/>
    <dgm:cxn modelId="{4416A54F-EF0E-44D8-ACFE-3371F604B315}" type="presParOf" srcId="{2F5030CD-7C28-4463-9069-45F4AB541597}" destId="{09035A8B-22AE-4B23-BE0C-684A1F1BCC4A}" srcOrd="7" destOrd="0" presId="urn:microsoft.com/office/officeart/2005/8/layout/orgChart1"/>
    <dgm:cxn modelId="{346FD07D-A8FE-4967-92B7-B881225366D8}" type="presParOf" srcId="{09035A8B-22AE-4B23-BE0C-684A1F1BCC4A}" destId="{2881AA0C-EBDD-455F-8D1D-419238B10062}" srcOrd="0" destOrd="0" presId="urn:microsoft.com/office/officeart/2005/8/layout/orgChart1"/>
    <dgm:cxn modelId="{7AFAF4A5-7E07-438B-8412-888484B74EF0}" type="presParOf" srcId="{2881AA0C-EBDD-455F-8D1D-419238B10062}" destId="{683B4DA1-C103-4DD4-8EE5-48E61B4BAD14}" srcOrd="0" destOrd="0" presId="urn:microsoft.com/office/officeart/2005/8/layout/orgChart1"/>
    <dgm:cxn modelId="{42E75BE7-4FB7-4519-8277-ED3153D8439F}" type="presParOf" srcId="{2881AA0C-EBDD-455F-8D1D-419238B10062}" destId="{C1E6F830-E7E2-4616-8D41-9D4301504EB9}" srcOrd="1" destOrd="0" presId="urn:microsoft.com/office/officeart/2005/8/layout/orgChart1"/>
    <dgm:cxn modelId="{E0A7EC29-7604-4B5F-AD35-F84C208765EC}" type="presParOf" srcId="{09035A8B-22AE-4B23-BE0C-684A1F1BCC4A}" destId="{CEA11031-211A-4DDE-A7CC-F646E0C58D69}" srcOrd="1" destOrd="0" presId="urn:microsoft.com/office/officeart/2005/8/layout/orgChart1"/>
    <dgm:cxn modelId="{CCAB3B62-39E6-4A0C-B912-0605CCE2A9D7}" type="presParOf" srcId="{09035A8B-22AE-4B23-BE0C-684A1F1BCC4A}" destId="{1FE34EA7-14E0-4E49-8E59-DB0E91A4C78D}" srcOrd="2" destOrd="0" presId="urn:microsoft.com/office/officeart/2005/8/layout/orgChart1"/>
    <dgm:cxn modelId="{755D6CC9-65AB-4C9B-9225-28FA18F43382}" type="presParOf" srcId="{2F5030CD-7C28-4463-9069-45F4AB541597}" destId="{F09D1A61-A639-4FA6-AEAE-6595C7AFCB51}" srcOrd="8" destOrd="0" presId="urn:microsoft.com/office/officeart/2005/8/layout/orgChart1"/>
    <dgm:cxn modelId="{C53BA24B-C8E0-4AA4-8F47-49F7688A0833}" type="presParOf" srcId="{2F5030CD-7C28-4463-9069-45F4AB541597}" destId="{29552CC0-13B3-486E-AB1C-1FFA344B0CD6}" srcOrd="9" destOrd="0" presId="urn:microsoft.com/office/officeart/2005/8/layout/orgChart1"/>
    <dgm:cxn modelId="{15874CEE-590A-4AB7-ADB3-D7CA27904A65}" type="presParOf" srcId="{29552CC0-13B3-486E-AB1C-1FFA344B0CD6}" destId="{01A761AD-2119-4B18-ADBC-2CF71650CE2C}" srcOrd="0" destOrd="0" presId="urn:microsoft.com/office/officeart/2005/8/layout/orgChart1"/>
    <dgm:cxn modelId="{710AE778-4FF9-4539-82C5-5FF640F50F45}" type="presParOf" srcId="{01A761AD-2119-4B18-ADBC-2CF71650CE2C}" destId="{555228D1-DD92-43AD-BD5C-0BD0CC7ABC36}" srcOrd="0" destOrd="0" presId="urn:microsoft.com/office/officeart/2005/8/layout/orgChart1"/>
    <dgm:cxn modelId="{A08822F1-A636-4A95-950C-25406B0FC732}" type="presParOf" srcId="{01A761AD-2119-4B18-ADBC-2CF71650CE2C}" destId="{50A67346-6538-41E7-A5AC-57AEF0D73737}" srcOrd="1" destOrd="0" presId="urn:microsoft.com/office/officeart/2005/8/layout/orgChart1"/>
    <dgm:cxn modelId="{2D56F183-585D-43F8-80AA-4560E6BBD9DB}" type="presParOf" srcId="{29552CC0-13B3-486E-AB1C-1FFA344B0CD6}" destId="{1045CDBB-C4C9-4403-8997-1E8C9CF464B8}" srcOrd="1" destOrd="0" presId="urn:microsoft.com/office/officeart/2005/8/layout/orgChart1"/>
    <dgm:cxn modelId="{B7D1209A-109B-43C1-AF94-ADD4D54E62A9}" type="presParOf" srcId="{29552CC0-13B3-486E-AB1C-1FFA344B0CD6}" destId="{C631E0E7-D465-4333-A0A5-6F84403B64EA}" srcOrd="2" destOrd="0" presId="urn:microsoft.com/office/officeart/2005/8/layout/orgChart1"/>
    <dgm:cxn modelId="{B116B69A-4169-4C22-A239-D95374CA6776}" type="presParOf" srcId="{B2098E1B-CEC1-4FAD-81D6-48BC9C2CE921}" destId="{FE46878A-D537-4506-B58A-BD25F4C65F7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5A0058-B6DE-408F-A920-59CCA5FFD37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AEAA3B1-D83E-48B9-AD5C-390E6D298311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rgbClr val="0070C0"/>
        </a:solidFill>
      </dgm:spPr>
      <dgm:t>
        <a:bodyPr/>
        <a:lstStyle/>
        <a:p>
          <a:r>
            <a:rPr lang="ru-RU" sz="1800" b="1" dirty="0">
              <a:latin typeface="Cambria Math" pitchFamily="18" charset="0"/>
              <a:ea typeface="Cambria Math" pitchFamily="18" charset="0"/>
            </a:rPr>
            <a:t>ТИПЫ ПРАКТИК</a:t>
          </a:r>
        </a:p>
      </dgm:t>
    </dgm:pt>
    <dgm:pt modelId="{295724D6-F7F2-49D7-8E72-31DC04814954}" type="parTrans" cxnId="{E6D3C7F8-A730-43FC-BBD6-BD90A3065FC1}">
      <dgm:prSet/>
      <dgm:spPr/>
      <dgm:t>
        <a:bodyPr/>
        <a:lstStyle/>
        <a:p>
          <a:endParaRPr lang="ru-RU" sz="1800" b="1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928FACC8-BF09-414A-B159-4D3F8DCBEBC7}" type="sibTrans" cxnId="{E6D3C7F8-A730-43FC-BBD6-BD90A3065FC1}">
      <dgm:prSet/>
      <dgm:spPr/>
      <dgm:t>
        <a:bodyPr/>
        <a:lstStyle/>
        <a:p>
          <a:endParaRPr lang="ru-RU" sz="1800" b="1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E456E6E8-97FB-4652-A77C-773B6B7530FA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rgbClr val="0070C0"/>
        </a:solidFill>
      </dgm:spPr>
      <dgm:t>
        <a:bodyPr/>
        <a:lstStyle/>
        <a:p>
          <a:r>
            <a:rPr lang="ru-RU" sz="1600" b="1" dirty="0">
              <a:latin typeface="Cambria Math" pitchFamily="18" charset="0"/>
              <a:ea typeface="Cambria Math" pitchFamily="18" charset="0"/>
            </a:rPr>
            <a:t>МОНИТОРИНГА РЫНКА ТРУДА</a:t>
          </a:r>
        </a:p>
      </dgm:t>
    </dgm:pt>
    <dgm:pt modelId="{84E3C5F9-3B51-4C6E-86A8-25861B6973DD}" type="parTrans" cxnId="{79BC2E93-3CA3-401C-9738-6C8DBA2F544E}">
      <dgm:prSet/>
      <dgm:spPr/>
      <dgm:t>
        <a:bodyPr/>
        <a:lstStyle/>
        <a:p>
          <a:endParaRPr lang="ru-RU" sz="1800" b="1" dirty="0">
            <a:latin typeface="Cambria Math" pitchFamily="18" charset="0"/>
            <a:ea typeface="Cambria Math" pitchFamily="18" charset="0"/>
          </a:endParaRPr>
        </a:p>
      </dgm:t>
    </dgm:pt>
    <dgm:pt modelId="{8F41F8F2-8895-411C-BA2D-A50BFBBC6349}" type="sibTrans" cxnId="{79BC2E93-3CA3-401C-9738-6C8DBA2F544E}">
      <dgm:prSet/>
      <dgm:spPr/>
      <dgm:t>
        <a:bodyPr/>
        <a:lstStyle/>
        <a:p>
          <a:endParaRPr lang="ru-RU" sz="1800" b="1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F45F4FFB-BF2A-43CB-ABA6-FCD5E913C8F6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rgbClr val="0070C0"/>
        </a:solidFill>
      </dgm:spPr>
      <dgm:t>
        <a:bodyPr/>
        <a:lstStyle/>
        <a:p>
          <a:r>
            <a:rPr lang="ru-RU" sz="1600" b="1" dirty="0">
              <a:latin typeface="Cambria Math" pitchFamily="18" charset="0"/>
              <a:ea typeface="Cambria Math" pitchFamily="18" charset="0"/>
            </a:rPr>
            <a:t>РАЗРАБОТКИ И АКТУАЛИЗАЦИИ ПРОФЕССИОНАЛЬНЫХ СТАНДАРТОВ</a:t>
          </a:r>
        </a:p>
      </dgm:t>
    </dgm:pt>
    <dgm:pt modelId="{D0372564-5B49-4507-B0C7-D593874C4B24}" type="parTrans" cxnId="{7693AEA8-56E0-4BEB-AAC6-F744D964B6EB}">
      <dgm:prSet/>
      <dgm:spPr/>
      <dgm:t>
        <a:bodyPr/>
        <a:lstStyle/>
        <a:p>
          <a:endParaRPr lang="ru-RU" sz="1800" b="1" dirty="0">
            <a:latin typeface="Cambria Math" pitchFamily="18" charset="0"/>
            <a:ea typeface="Cambria Math" pitchFamily="18" charset="0"/>
          </a:endParaRPr>
        </a:p>
      </dgm:t>
    </dgm:pt>
    <dgm:pt modelId="{C5D56DB4-A8E3-4A2F-A838-F646B3F6D05D}" type="sibTrans" cxnId="{7693AEA8-56E0-4BEB-AAC6-F744D964B6EB}">
      <dgm:prSet/>
      <dgm:spPr/>
      <dgm:t>
        <a:bodyPr/>
        <a:lstStyle/>
        <a:p>
          <a:endParaRPr lang="ru-RU" sz="1800" b="1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C42EFFAB-0269-4FFD-AD69-E7C1EE69F5F8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rgbClr val="0070C0"/>
        </a:solidFill>
      </dgm:spPr>
      <dgm:t>
        <a:bodyPr/>
        <a:lstStyle/>
        <a:p>
          <a:r>
            <a:rPr lang="ru-RU" sz="1600" b="1" dirty="0">
              <a:latin typeface="Cambria Math" pitchFamily="18" charset="0"/>
              <a:ea typeface="Cambria Math" pitchFamily="18" charset="0"/>
            </a:rPr>
            <a:t>ПОСТРОЕНИЕ И ПРОДВИЖЕНИЕ СИСТЕМЫ НОК</a:t>
          </a:r>
        </a:p>
      </dgm:t>
    </dgm:pt>
    <dgm:pt modelId="{0B131B5B-4D7A-4587-9637-BFAC45D64329}" type="parTrans" cxnId="{86490D84-14EC-4A67-B7E1-8928F80C07B5}">
      <dgm:prSet/>
      <dgm:spPr/>
      <dgm:t>
        <a:bodyPr/>
        <a:lstStyle/>
        <a:p>
          <a:endParaRPr lang="ru-RU" sz="1800" b="1" dirty="0">
            <a:latin typeface="Cambria Math" pitchFamily="18" charset="0"/>
            <a:ea typeface="Cambria Math" pitchFamily="18" charset="0"/>
          </a:endParaRPr>
        </a:p>
      </dgm:t>
    </dgm:pt>
    <dgm:pt modelId="{F08A33F7-4800-4DAD-842C-ED0C6161A531}" type="sibTrans" cxnId="{86490D84-14EC-4A67-B7E1-8928F80C07B5}">
      <dgm:prSet/>
      <dgm:spPr/>
      <dgm:t>
        <a:bodyPr/>
        <a:lstStyle/>
        <a:p>
          <a:endParaRPr lang="ru-RU" sz="1800" b="1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333608B9-E421-4DC8-A40A-E8383C097F75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rgbClr val="0070C0"/>
        </a:solidFill>
      </dgm:spPr>
      <dgm:t>
        <a:bodyPr/>
        <a:lstStyle/>
        <a:p>
          <a:r>
            <a:rPr lang="ru-RU" sz="1600" b="1" dirty="0">
              <a:latin typeface="Cambria Math" pitchFamily="18" charset="0"/>
              <a:ea typeface="Cambria Math" pitchFamily="18" charset="0"/>
            </a:rPr>
            <a:t>ЭКСПЕРТИЗА ФГОС И ОП, ПОА</a:t>
          </a:r>
        </a:p>
      </dgm:t>
    </dgm:pt>
    <dgm:pt modelId="{010CC337-00BE-436B-B972-9E1F3C4C2C08}" type="parTrans" cxnId="{40493F76-7353-4801-B5C4-5A72F391CE2C}">
      <dgm:prSet/>
      <dgm:spPr/>
      <dgm:t>
        <a:bodyPr/>
        <a:lstStyle/>
        <a:p>
          <a:endParaRPr lang="ru-RU" b="1" dirty="0">
            <a:latin typeface="Cambria Math" pitchFamily="18" charset="0"/>
            <a:ea typeface="Cambria Math" pitchFamily="18" charset="0"/>
          </a:endParaRPr>
        </a:p>
      </dgm:t>
    </dgm:pt>
    <dgm:pt modelId="{620715F0-238A-4D78-B170-6B4DCD7F0625}" type="sibTrans" cxnId="{40493F76-7353-4801-B5C4-5A72F391CE2C}">
      <dgm:prSet/>
      <dgm:spPr/>
      <dgm:t>
        <a:bodyPr/>
        <a:lstStyle/>
        <a:p>
          <a:endParaRPr lang="ru-RU"/>
        </a:p>
      </dgm:t>
    </dgm:pt>
    <dgm:pt modelId="{BA0FE364-A9E3-40B3-BDA8-E27DACD1C87D}" type="pres">
      <dgm:prSet presAssocID="{355A0058-B6DE-408F-A920-59CCA5FFD37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2098E1B-CEC1-4FAD-81D6-48BC9C2CE921}" type="pres">
      <dgm:prSet presAssocID="{AAEAA3B1-D83E-48B9-AD5C-390E6D298311}" presName="hierRoot1" presStyleCnt="0">
        <dgm:presLayoutVars>
          <dgm:hierBranch val="init"/>
        </dgm:presLayoutVars>
      </dgm:prSet>
      <dgm:spPr/>
    </dgm:pt>
    <dgm:pt modelId="{41B38EC3-6701-4DCB-B918-B174711103E5}" type="pres">
      <dgm:prSet presAssocID="{AAEAA3B1-D83E-48B9-AD5C-390E6D298311}" presName="rootComposite1" presStyleCnt="0"/>
      <dgm:spPr/>
    </dgm:pt>
    <dgm:pt modelId="{B3C413C5-AD19-4110-B360-4257810CD79A}" type="pres">
      <dgm:prSet presAssocID="{AAEAA3B1-D83E-48B9-AD5C-390E6D298311}" presName="rootText1" presStyleLbl="node0" presStyleIdx="0" presStyleCnt="1" custScaleX="124156" custScaleY="134355">
        <dgm:presLayoutVars>
          <dgm:chPref val="3"/>
        </dgm:presLayoutVars>
      </dgm:prSet>
      <dgm:spPr/>
    </dgm:pt>
    <dgm:pt modelId="{E06CCD9E-4886-497F-9567-1DF3B1AFEF61}" type="pres">
      <dgm:prSet presAssocID="{AAEAA3B1-D83E-48B9-AD5C-390E6D298311}" presName="rootConnector1" presStyleLbl="node1" presStyleIdx="0" presStyleCnt="0"/>
      <dgm:spPr/>
    </dgm:pt>
    <dgm:pt modelId="{2F5030CD-7C28-4463-9069-45F4AB541597}" type="pres">
      <dgm:prSet presAssocID="{AAEAA3B1-D83E-48B9-AD5C-390E6D298311}" presName="hierChild2" presStyleCnt="0"/>
      <dgm:spPr/>
    </dgm:pt>
    <dgm:pt modelId="{494B9A11-90F1-478C-B505-388F1C9D7762}" type="pres">
      <dgm:prSet presAssocID="{84E3C5F9-3B51-4C6E-86A8-25861B6973DD}" presName="Name37" presStyleLbl="parChTrans1D2" presStyleIdx="0" presStyleCnt="4"/>
      <dgm:spPr/>
    </dgm:pt>
    <dgm:pt modelId="{6D965955-07D8-4D88-8CA3-E78B6CCDD414}" type="pres">
      <dgm:prSet presAssocID="{E456E6E8-97FB-4652-A77C-773B6B7530FA}" presName="hierRoot2" presStyleCnt="0">
        <dgm:presLayoutVars>
          <dgm:hierBranch val="init"/>
        </dgm:presLayoutVars>
      </dgm:prSet>
      <dgm:spPr/>
    </dgm:pt>
    <dgm:pt modelId="{5F59F7AE-18EB-44EB-A315-0758CDCF8579}" type="pres">
      <dgm:prSet presAssocID="{E456E6E8-97FB-4652-A77C-773B6B7530FA}" presName="rootComposite" presStyleCnt="0"/>
      <dgm:spPr/>
    </dgm:pt>
    <dgm:pt modelId="{83791E6E-2809-4EC7-ADB6-64D9852960DA}" type="pres">
      <dgm:prSet presAssocID="{E456E6E8-97FB-4652-A77C-773B6B7530FA}" presName="rootText" presStyleLbl="node2" presStyleIdx="0" presStyleCnt="4" custScaleY="160213">
        <dgm:presLayoutVars>
          <dgm:chPref val="3"/>
        </dgm:presLayoutVars>
      </dgm:prSet>
      <dgm:spPr/>
    </dgm:pt>
    <dgm:pt modelId="{AEFBF5C7-0595-4FD0-B70C-8C94FB8D325B}" type="pres">
      <dgm:prSet presAssocID="{E456E6E8-97FB-4652-A77C-773B6B7530FA}" presName="rootConnector" presStyleLbl="node2" presStyleIdx="0" presStyleCnt="4"/>
      <dgm:spPr/>
    </dgm:pt>
    <dgm:pt modelId="{55EE0075-28E5-46A0-ADE1-C659D8AE6771}" type="pres">
      <dgm:prSet presAssocID="{E456E6E8-97FB-4652-A77C-773B6B7530FA}" presName="hierChild4" presStyleCnt="0"/>
      <dgm:spPr/>
    </dgm:pt>
    <dgm:pt modelId="{7C3802CB-17AE-448D-B60E-7BEC2DDAC1EC}" type="pres">
      <dgm:prSet presAssocID="{E456E6E8-97FB-4652-A77C-773B6B7530FA}" presName="hierChild5" presStyleCnt="0"/>
      <dgm:spPr/>
    </dgm:pt>
    <dgm:pt modelId="{AF234F8E-81B9-4804-8E7D-73721FA332DE}" type="pres">
      <dgm:prSet presAssocID="{D0372564-5B49-4507-B0C7-D593874C4B24}" presName="Name37" presStyleLbl="parChTrans1D2" presStyleIdx="1" presStyleCnt="4"/>
      <dgm:spPr/>
    </dgm:pt>
    <dgm:pt modelId="{3425A99D-99B5-4D2A-91EB-078752A14562}" type="pres">
      <dgm:prSet presAssocID="{F45F4FFB-BF2A-43CB-ABA6-FCD5E913C8F6}" presName="hierRoot2" presStyleCnt="0">
        <dgm:presLayoutVars>
          <dgm:hierBranch val="init"/>
        </dgm:presLayoutVars>
      </dgm:prSet>
      <dgm:spPr/>
    </dgm:pt>
    <dgm:pt modelId="{7049CAB1-3975-441B-9696-37EE8A1038C3}" type="pres">
      <dgm:prSet presAssocID="{F45F4FFB-BF2A-43CB-ABA6-FCD5E913C8F6}" presName="rootComposite" presStyleCnt="0"/>
      <dgm:spPr/>
    </dgm:pt>
    <dgm:pt modelId="{045B653A-D868-4E12-ABC9-959C22551ABA}" type="pres">
      <dgm:prSet presAssocID="{F45F4FFB-BF2A-43CB-ABA6-FCD5E913C8F6}" presName="rootText" presStyleLbl="node2" presStyleIdx="1" presStyleCnt="4" custScaleY="165039">
        <dgm:presLayoutVars>
          <dgm:chPref val="3"/>
        </dgm:presLayoutVars>
      </dgm:prSet>
      <dgm:spPr/>
    </dgm:pt>
    <dgm:pt modelId="{06AB01A5-802F-492E-B345-24804D708409}" type="pres">
      <dgm:prSet presAssocID="{F45F4FFB-BF2A-43CB-ABA6-FCD5E913C8F6}" presName="rootConnector" presStyleLbl="node2" presStyleIdx="1" presStyleCnt="4"/>
      <dgm:spPr/>
    </dgm:pt>
    <dgm:pt modelId="{C3612BB0-49D6-4F32-A95F-CE9029C87BC8}" type="pres">
      <dgm:prSet presAssocID="{F45F4FFB-BF2A-43CB-ABA6-FCD5E913C8F6}" presName="hierChild4" presStyleCnt="0"/>
      <dgm:spPr/>
    </dgm:pt>
    <dgm:pt modelId="{F68BC149-3DE1-46BD-BDC4-9579B56F7DCB}" type="pres">
      <dgm:prSet presAssocID="{F45F4FFB-BF2A-43CB-ABA6-FCD5E913C8F6}" presName="hierChild5" presStyleCnt="0"/>
      <dgm:spPr/>
    </dgm:pt>
    <dgm:pt modelId="{3A232E00-C59D-403A-9DDC-7B692178700B}" type="pres">
      <dgm:prSet presAssocID="{0B131B5B-4D7A-4587-9637-BFAC45D64329}" presName="Name37" presStyleLbl="parChTrans1D2" presStyleIdx="2" presStyleCnt="4"/>
      <dgm:spPr/>
    </dgm:pt>
    <dgm:pt modelId="{46474679-7949-4D9C-BA6B-506D0332AE22}" type="pres">
      <dgm:prSet presAssocID="{C42EFFAB-0269-4FFD-AD69-E7C1EE69F5F8}" presName="hierRoot2" presStyleCnt="0">
        <dgm:presLayoutVars>
          <dgm:hierBranch val="init"/>
        </dgm:presLayoutVars>
      </dgm:prSet>
      <dgm:spPr/>
    </dgm:pt>
    <dgm:pt modelId="{0FA7A034-8955-4D13-99F1-31A02CA80FC4}" type="pres">
      <dgm:prSet presAssocID="{C42EFFAB-0269-4FFD-AD69-E7C1EE69F5F8}" presName="rootComposite" presStyleCnt="0"/>
      <dgm:spPr/>
    </dgm:pt>
    <dgm:pt modelId="{0F274087-60E9-4D5E-B948-8EC374770D66}" type="pres">
      <dgm:prSet presAssocID="{C42EFFAB-0269-4FFD-AD69-E7C1EE69F5F8}" presName="rootText" presStyleLbl="node2" presStyleIdx="2" presStyleCnt="4" custScaleY="164317">
        <dgm:presLayoutVars>
          <dgm:chPref val="3"/>
        </dgm:presLayoutVars>
      </dgm:prSet>
      <dgm:spPr/>
    </dgm:pt>
    <dgm:pt modelId="{222D1F37-0AB1-4CE9-87E4-96382832538B}" type="pres">
      <dgm:prSet presAssocID="{C42EFFAB-0269-4FFD-AD69-E7C1EE69F5F8}" presName="rootConnector" presStyleLbl="node2" presStyleIdx="2" presStyleCnt="4"/>
      <dgm:spPr/>
    </dgm:pt>
    <dgm:pt modelId="{DD5C9DE4-B7DC-4616-8FAB-5502B8CC5944}" type="pres">
      <dgm:prSet presAssocID="{C42EFFAB-0269-4FFD-AD69-E7C1EE69F5F8}" presName="hierChild4" presStyleCnt="0"/>
      <dgm:spPr/>
    </dgm:pt>
    <dgm:pt modelId="{E3FF8B7D-6675-4ED8-8AD4-10D3A6AE582D}" type="pres">
      <dgm:prSet presAssocID="{C42EFFAB-0269-4FFD-AD69-E7C1EE69F5F8}" presName="hierChild5" presStyleCnt="0"/>
      <dgm:spPr/>
    </dgm:pt>
    <dgm:pt modelId="{EFC4A217-EB2D-48C8-9EA7-931BA8ECEE07}" type="pres">
      <dgm:prSet presAssocID="{010CC337-00BE-436B-B972-9E1F3C4C2C08}" presName="Name37" presStyleLbl="parChTrans1D2" presStyleIdx="3" presStyleCnt="4"/>
      <dgm:spPr/>
    </dgm:pt>
    <dgm:pt modelId="{09035A8B-22AE-4B23-BE0C-684A1F1BCC4A}" type="pres">
      <dgm:prSet presAssocID="{333608B9-E421-4DC8-A40A-E8383C097F75}" presName="hierRoot2" presStyleCnt="0">
        <dgm:presLayoutVars>
          <dgm:hierBranch val="init"/>
        </dgm:presLayoutVars>
      </dgm:prSet>
      <dgm:spPr/>
    </dgm:pt>
    <dgm:pt modelId="{2881AA0C-EBDD-455F-8D1D-419238B10062}" type="pres">
      <dgm:prSet presAssocID="{333608B9-E421-4DC8-A40A-E8383C097F75}" presName="rootComposite" presStyleCnt="0"/>
      <dgm:spPr/>
    </dgm:pt>
    <dgm:pt modelId="{683B4DA1-C103-4DD4-8EE5-48E61B4BAD14}" type="pres">
      <dgm:prSet presAssocID="{333608B9-E421-4DC8-A40A-E8383C097F75}" presName="rootText" presStyleLbl="node2" presStyleIdx="3" presStyleCnt="4" custScaleY="169143">
        <dgm:presLayoutVars>
          <dgm:chPref val="3"/>
        </dgm:presLayoutVars>
      </dgm:prSet>
      <dgm:spPr/>
    </dgm:pt>
    <dgm:pt modelId="{C1E6F830-E7E2-4616-8D41-9D4301504EB9}" type="pres">
      <dgm:prSet presAssocID="{333608B9-E421-4DC8-A40A-E8383C097F75}" presName="rootConnector" presStyleLbl="node2" presStyleIdx="3" presStyleCnt="4"/>
      <dgm:spPr/>
    </dgm:pt>
    <dgm:pt modelId="{CEA11031-211A-4DDE-A7CC-F646E0C58D69}" type="pres">
      <dgm:prSet presAssocID="{333608B9-E421-4DC8-A40A-E8383C097F75}" presName="hierChild4" presStyleCnt="0"/>
      <dgm:spPr/>
    </dgm:pt>
    <dgm:pt modelId="{1FE34EA7-14E0-4E49-8E59-DB0E91A4C78D}" type="pres">
      <dgm:prSet presAssocID="{333608B9-E421-4DC8-A40A-E8383C097F75}" presName="hierChild5" presStyleCnt="0"/>
      <dgm:spPr/>
    </dgm:pt>
    <dgm:pt modelId="{FE46878A-D537-4506-B58A-BD25F4C65F73}" type="pres">
      <dgm:prSet presAssocID="{AAEAA3B1-D83E-48B9-AD5C-390E6D298311}" presName="hierChild3" presStyleCnt="0"/>
      <dgm:spPr/>
    </dgm:pt>
  </dgm:ptLst>
  <dgm:cxnLst>
    <dgm:cxn modelId="{1D3D972D-A84B-4EA6-A869-38ECFDDFCE6D}" type="presOf" srcId="{84E3C5F9-3B51-4C6E-86A8-25861B6973DD}" destId="{494B9A11-90F1-478C-B505-388F1C9D7762}" srcOrd="0" destOrd="0" presId="urn:microsoft.com/office/officeart/2005/8/layout/orgChart1"/>
    <dgm:cxn modelId="{F59BF743-569C-496A-A7EE-F6451E3F7637}" type="presOf" srcId="{333608B9-E421-4DC8-A40A-E8383C097F75}" destId="{C1E6F830-E7E2-4616-8D41-9D4301504EB9}" srcOrd="1" destOrd="0" presId="urn:microsoft.com/office/officeart/2005/8/layout/orgChart1"/>
    <dgm:cxn modelId="{AD5E1845-CD64-4B7D-A54E-DB982AED3328}" type="presOf" srcId="{AAEAA3B1-D83E-48B9-AD5C-390E6D298311}" destId="{E06CCD9E-4886-497F-9567-1DF3B1AFEF61}" srcOrd="1" destOrd="0" presId="urn:microsoft.com/office/officeart/2005/8/layout/orgChart1"/>
    <dgm:cxn modelId="{B47BD546-1F59-4B1E-80DD-E62D7DAF466B}" type="presOf" srcId="{E456E6E8-97FB-4652-A77C-773B6B7530FA}" destId="{83791E6E-2809-4EC7-ADB6-64D9852960DA}" srcOrd="0" destOrd="0" presId="urn:microsoft.com/office/officeart/2005/8/layout/orgChart1"/>
    <dgm:cxn modelId="{EE0FCA53-71EB-4A74-964A-7A5D67641AF1}" type="presOf" srcId="{010CC337-00BE-436B-B972-9E1F3C4C2C08}" destId="{EFC4A217-EB2D-48C8-9EA7-931BA8ECEE07}" srcOrd="0" destOrd="0" presId="urn:microsoft.com/office/officeart/2005/8/layout/orgChart1"/>
    <dgm:cxn modelId="{40493F76-7353-4801-B5C4-5A72F391CE2C}" srcId="{AAEAA3B1-D83E-48B9-AD5C-390E6D298311}" destId="{333608B9-E421-4DC8-A40A-E8383C097F75}" srcOrd="3" destOrd="0" parTransId="{010CC337-00BE-436B-B972-9E1F3C4C2C08}" sibTransId="{620715F0-238A-4D78-B170-6B4DCD7F0625}"/>
    <dgm:cxn modelId="{E040F178-4122-4C5E-B2A5-312D95F870FD}" type="presOf" srcId="{F45F4FFB-BF2A-43CB-ABA6-FCD5E913C8F6}" destId="{06AB01A5-802F-492E-B345-24804D708409}" srcOrd="1" destOrd="0" presId="urn:microsoft.com/office/officeart/2005/8/layout/orgChart1"/>
    <dgm:cxn modelId="{75BEEC7B-CA3B-46CE-ABF3-7A6D39944208}" type="presOf" srcId="{355A0058-B6DE-408F-A920-59CCA5FFD37E}" destId="{BA0FE364-A9E3-40B3-BDA8-E27DACD1C87D}" srcOrd="0" destOrd="0" presId="urn:microsoft.com/office/officeart/2005/8/layout/orgChart1"/>
    <dgm:cxn modelId="{86490D84-14EC-4A67-B7E1-8928F80C07B5}" srcId="{AAEAA3B1-D83E-48B9-AD5C-390E6D298311}" destId="{C42EFFAB-0269-4FFD-AD69-E7C1EE69F5F8}" srcOrd="2" destOrd="0" parTransId="{0B131B5B-4D7A-4587-9637-BFAC45D64329}" sibTransId="{F08A33F7-4800-4DAD-842C-ED0C6161A531}"/>
    <dgm:cxn modelId="{79BC2E93-3CA3-401C-9738-6C8DBA2F544E}" srcId="{AAEAA3B1-D83E-48B9-AD5C-390E6D298311}" destId="{E456E6E8-97FB-4652-A77C-773B6B7530FA}" srcOrd="0" destOrd="0" parTransId="{84E3C5F9-3B51-4C6E-86A8-25861B6973DD}" sibTransId="{8F41F8F2-8895-411C-BA2D-A50BFBBC6349}"/>
    <dgm:cxn modelId="{9AF026A2-7C59-4116-BCB1-0317202BB176}" type="presOf" srcId="{0B131B5B-4D7A-4587-9637-BFAC45D64329}" destId="{3A232E00-C59D-403A-9DDC-7B692178700B}" srcOrd="0" destOrd="0" presId="urn:microsoft.com/office/officeart/2005/8/layout/orgChart1"/>
    <dgm:cxn modelId="{7693AEA8-56E0-4BEB-AAC6-F744D964B6EB}" srcId="{AAEAA3B1-D83E-48B9-AD5C-390E6D298311}" destId="{F45F4FFB-BF2A-43CB-ABA6-FCD5E913C8F6}" srcOrd="1" destOrd="0" parTransId="{D0372564-5B49-4507-B0C7-D593874C4B24}" sibTransId="{C5D56DB4-A8E3-4A2F-A838-F646B3F6D05D}"/>
    <dgm:cxn modelId="{1B2518AD-F95D-41CC-B771-73B216822EB0}" type="presOf" srcId="{F45F4FFB-BF2A-43CB-ABA6-FCD5E913C8F6}" destId="{045B653A-D868-4E12-ABC9-959C22551ABA}" srcOrd="0" destOrd="0" presId="urn:microsoft.com/office/officeart/2005/8/layout/orgChart1"/>
    <dgm:cxn modelId="{E817A0AE-B9A7-4192-BC11-E536C9DF1114}" type="presOf" srcId="{AAEAA3B1-D83E-48B9-AD5C-390E6D298311}" destId="{B3C413C5-AD19-4110-B360-4257810CD79A}" srcOrd="0" destOrd="0" presId="urn:microsoft.com/office/officeart/2005/8/layout/orgChart1"/>
    <dgm:cxn modelId="{D5D684C1-8187-4715-8AC4-0A6AEF07B92C}" type="presOf" srcId="{333608B9-E421-4DC8-A40A-E8383C097F75}" destId="{683B4DA1-C103-4DD4-8EE5-48E61B4BAD14}" srcOrd="0" destOrd="0" presId="urn:microsoft.com/office/officeart/2005/8/layout/orgChart1"/>
    <dgm:cxn modelId="{6F7149CA-C167-4838-9B19-FFCD3F628520}" type="presOf" srcId="{C42EFFAB-0269-4FFD-AD69-E7C1EE69F5F8}" destId="{0F274087-60E9-4D5E-B948-8EC374770D66}" srcOrd="0" destOrd="0" presId="urn:microsoft.com/office/officeart/2005/8/layout/orgChart1"/>
    <dgm:cxn modelId="{8FE673DF-5F42-4450-9DF9-A39D13329DF0}" type="presOf" srcId="{E456E6E8-97FB-4652-A77C-773B6B7530FA}" destId="{AEFBF5C7-0595-4FD0-B70C-8C94FB8D325B}" srcOrd="1" destOrd="0" presId="urn:microsoft.com/office/officeart/2005/8/layout/orgChart1"/>
    <dgm:cxn modelId="{FEE3AAE5-8E74-411D-AEBA-6D9A556E74F6}" type="presOf" srcId="{D0372564-5B49-4507-B0C7-D593874C4B24}" destId="{AF234F8E-81B9-4804-8E7D-73721FA332DE}" srcOrd="0" destOrd="0" presId="urn:microsoft.com/office/officeart/2005/8/layout/orgChart1"/>
    <dgm:cxn modelId="{859F42E8-9367-43CE-A717-3CF815853577}" type="presOf" srcId="{C42EFFAB-0269-4FFD-AD69-E7C1EE69F5F8}" destId="{222D1F37-0AB1-4CE9-87E4-96382832538B}" srcOrd="1" destOrd="0" presId="urn:microsoft.com/office/officeart/2005/8/layout/orgChart1"/>
    <dgm:cxn modelId="{E6D3C7F8-A730-43FC-BBD6-BD90A3065FC1}" srcId="{355A0058-B6DE-408F-A920-59CCA5FFD37E}" destId="{AAEAA3B1-D83E-48B9-AD5C-390E6D298311}" srcOrd="0" destOrd="0" parTransId="{295724D6-F7F2-49D7-8E72-31DC04814954}" sibTransId="{928FACC8-BF09-414A-B159-4D3F8DCBEBC7}"/>
    <dgm:cxn modelId="{27557536-E7F4-4D1B-8E05-7E698F08C2CB}" type="presParOf" srcId="{BA0FE364-A9E3-40B3-BDA8-E27DACD1C87D}" destId="{B2098E1B-CEC1-4FAD-81D6-48BC9C2CE921}" srcOrd="0" destOrd="0" presId="urn:microsoft.com/office/officeart/2005/8/layout/orgChart1"/>
    <dgm:cxn modelId="{5034C0DD-5D72-4329-9279-9FC5F1F10E99}" type="presParOf" srcId="{B2098E1B-CEC1-4FAD-81D6-48BC9C2CE921}" destId="{41B38EC3-6701-4DCB-B918-B174711103E5}" srcOrd="0" destOrd="0" presId="urn:microsoft.com/office/officeart/2005/8/layout/orgChart1"/>
    <dgm:cxn modelId="{9DF53569-4F10-46FE-8168-5EE13FC2ABE5}" type="presParOf" srcId="{41B38EC3-6701-4DCB-B918-B174711103E5}" destId="{B3C413C5-AD19-4110-B360-4257810CD79A}" srcOrd="0" destOrd="0" presId="urn:microsoft.com/office/officeart/2005/8/layout/orgChart1"/>
    <dgm:cxn modelId="{867E8831-2F2A-4932-A8A5-BDB4BAB7547D}" type="presParOf" srcId="{41B38EC3-6701-4DCB-B918-B174711103E5}" destId="{E06CCD9E-4886-497F-9567-1DF3B1AFEF61}" srcOrd="1" destOrd="0" presId="urn:microsoft.com/office/officeart/2005/8/layout/orgChart1"/>
    <dgm:cxn modelId="{18CFCF91-4E95-49E4-AFB6-D6AA0985E30B}" type="presParOf" srcId="{B2098E1B-CEC1-4FAD-81D6-48BC9C2CE921}" destId="{2F5030CD-7C28-4463-9069-45F4AB541597}" srcOrd="1" destOrd="0" presId="urn:microsoft.com/office/officeart/2005/8/layout/orgChart1"/>
    <dgm:cxn modelId="{ED1D91D8-0718-47E6-9AB8-5A076763FBA0}" type="presParOf" srcId="{2F5030CD-7C28-4463-9069-45F4AB541597}" destId="{494B9A11-90F1-478C-B505-388F1C9D7762}" srcOrd="0" destOrd="0" presId="urn:microsoft.com/office/officeart/2005/8/layout/orgChart1"/>
    <dgm:cxn modelId="{AC662240-7DA9-4BF8-96BC-5D44F7364325}" type="presParOf" srcId="{2F5030CD-7C28-4463-9069-45F4AB541597}" destId="{6D965955-07D8-4D88-8CA3-E78B6CCDD414}" srcOrd="1" destOrd="0" presId="urn:microsoft.com/office/officeart/2005/8/layout/orgChart1"/>
    <dgm:cxn modelId="{87D009BC-1D7D-4A82-A77E-4F9AEB6F9F97}" type="presParOf" srcId="{6D965955-07D8-4D88-8CA3-E78B6CCDD414}" destId="{5F59F7AE-18EB-44EB-A315-0758CDCF8579}" srcOrd="0" destOrd="0" presId="urn:microsoft.com/office/officeart/2005/8/layout/orgChart1"/>
    <dgm:cxn modelId="{F2793428-41AA-4BA9-90B8-A597A8349F52}" type="presParOf" srcId="{5F59F7AE-18EB-44EB-A315-0758CDCF8579}" destId="{83791E6E-2809-4EC7-ADB6-64D9852960DA}" srcOrd="0" destOrd="0" presId="urn:microsoft.com/office/officeart/2005/8/layout/orgChart1"/>
    <dgm:cxn modelId="{55AB0E55-B4EF-4D1C-827F-CF1D93AB576B}" type="presParOf" srcId="{5F59F7AE-18EB-44EB-A315-0758CDCF8579}" destId="{AEFBF5C7-0595-4FD0-B70C-8C94FB8D325B}" srcOrd="1" destOrd="0" presId="urn:microsoft.com/office/officeart/2005/8/layout/orgChart1"/>
    <dgm:cxn modelId="{3E5CA211-717F-4EF9-9D3F-310DCAC45466}" type="presParOf" srcId="{6D965955-07D8-4D88-8CA3-E78B6CCDD414}" destId="{55EE0075-28E5-46A0-ADE1-C659D8AE6771}" srcOrd="1" destOrd="0" presId="urn:microsoft.com/office/officeart/2005/8/layout/orgChart1"/>
    <dgm:cxn modelId="{A71E630B-42EB-486F-951D-D7D634E7B4F8}" type="presParOf" srcId="{6D965955-07D8-4D88-8CA3-E78B6CCDD414}" destId="{7C3802CB-17AE-448D-B60E-7BEC2DDAC1EC}" srcOrd="2" destOrd="0" presId="urn:microsoft.com/office/officeart/2005/8/layout/orgChart1"/>
    <dgm:cxn modelId="{C53202EB-80FA-4354-BDCC-6BCB4A785437}" type="presParOf" srcId="{2F5030CD-7C28-4463-9069-45F4AB541597}" destId="{AF234F8E-81B9-4804-8E7D-73721FA332DE}" srcOrd="2" destOrd="0" presId="urn:microsoft.com/office/officeart/2005/8/layout/orgChart1"/>
    <dgm:cxn modelId="{BEA8D317-8E35-44E5-A129-65955EA8CA0B}" type="presParOf" srcId="{2F5030CD-7C28-4463-9069-45F4AB541597}" destId="{3425A99D-99B5-4D2A-91EB-078752A14562}" srcOrd="3" destOrd="0" presId="urn:microsoft.com/office/officeart/2005/8/layout/orgChart1"/>
    <dgm:cxn modelId="{071B0AF1-2BA2-432F-8051-30896A106C1B}" type="presParOf" srcId="{3425A99D-99B5-4D2A-91EB-078752A14562}" destId="{7049CAB1-3975-441B-9696-37EE8A1038C3}" srcOrd="0" destOrd="0" presId="urn:microsoft.com/office/officeart/2005/8/layout/orgChart1"/>
    <dgm:cxn modelId="{C082152D-0AA9-416D-A20C-ABF8F1D2A8CE}" type="presParOf" srcId="{7049CAB1-3975-441B-9696-37EE8A1038C3}" destId="{045B653A-D868-4E12-ABC9-959C22551ABA}" srcOrd="0" destOrd="0" presId="urn:microsoft.com/office/officeart/2005/8/layout/orgChart1"/>
    <dgm:cxn modelId="{EBC3B86A-3403-4CE1-B03A-E712AA54DB22}" type="presParOf" srcId="{7049CAB1-3975-441B-9696-37EE8A1038C3}" destId="{06AB01A5-802F-492E-B345-24804D708409}" srcOrd="1" destOrd="0" presId="urn:microsoft.com/office/officeart/2005/8/layout/orgChart1"/>
    <dgm:cxn modelId="{748A2BC4-8292-4FFC-9DC2-69768A6053B2}" type="presParOf" srcId="{3425A99D-99B5-4D2A-91EB-078752A14562}" destId="{C3612BB0-49D6-4F32-A95F-CE9029C87BC8}" srcOrd="1" destOrd="0" presId="urn:microsoft.com/office/officeart/2005/8/layout/orgChart1"/>
    <dgm:cxn modelId="{C196E321-BE1D-4A65-9A67-CDA2FEA5BA5B}" type="presParOf" srcId="{3425A99D-99B5-4D2A-91EB-078752A14562}" destId="{F68BC149-3DE1-46BD-BDC4-9579B56F7DCB}" srcOrd="2" destOrd="0" presId="urn:microsoft.com/office/officeart/2005/8/layout/orgChart1"/>
    <dgm:cxn modelId="{0C5FF512-EF6C-43C7-88E2-3F06E9A489AB}" type="presParOf" srcId="{2F5030CD-7C28-4463-9069-45F4AB541597}" destId="{3A232E00-C59D-403A-9DDC-7B692178700B}" srcOrd="4" destOrd="0" presId="urn:microsoft.com/office/officeart/2005/8/layout/orgChart1"/>
    <dgm:cxn modelId="{801C2DD9-75EA-427F-8A68-5774BBCDEF34}" type="presParOf" srcId="{2F5030CD-7C28-4463-9069-45F4AB541597}" destId="{46474679-7949-4D9C-BA6B-506D0332AE22}" srcOrd="5" destOrd="0" presId="urn:microsoft.com/office/officeart/2005/8/layout/orgChart1"/>
    <dgm:cxn modelId="{3E6C3C60-F211-4A81-B429-3A1518D6D9D5}" type="presParOf" srcId="{46474679-7949-4D9C-BA6B-506D0332AE22}" destId="{0FA7A034-8955-4D13-99F1-31A02CA80FC4}" srcOrd="0" destOrd="0" presId="urn:microsoft.com/office/officeart/2005/8/layout/orgChart1"/>
    <dgm:cxn modelId="{79E3566D-00BC-4679-8738-99346EE95536}" type="presParOf" srcId="{0FA7A034-8955-4D13-99F1-31A02CA80FC4}" destId="{0F274087-60E9-4D5E-B948-8EC374770D66}" srcOrd="0" destOrd="0" presId="urn:microsoft.com/office/officeart/2005/8/layout/orgChart1"/>
    <dgm:cxn modelId="{1F93434E-6EDD-4049-B0CA-EA283DF555AB}" type="presParOf" srcId="{0FA7A034-8955-4D13-99F1-31A02CA80FC4}" destId="{222D1F37-0AB1-4CE9-87E4-96382832538B}" srcOrd="1" destOrd="0" presId="urn:microsoft.com/office/officeart/2005/8/layout/orgChart1"/>
    <dgm:cxn modelId="{9F58D692-02CB-45FA-BF04-8B1AF74CF0D6}" type="presParOf" srcId="{46474679-7949-4D9C-BA6B-506D0332AE22}" destId="{DD5C9DE4-B7DC-4616-8FAB-5502B8CC5944}" srcOrd="1" destOrd="0" presId="urn:microsoft.com/office/officeart/2005/8/layout/orgChart1"/>
    <dgm:cxn modelId="{396347E3-3CB4-4C46-851E-F3C909B9B1D3}" type="presParOf" srcId="{46474679-7949-4D9C-BA6B-506D0332AE22}" destId="{E3FF8B7D-6675-4ED8-8AD4-10D3A6AE582D}" srcOrd="2" destOrd="0" presId="urn:microsoft.com/office/officeart/2005/8/layout/orgChart1"/>
    <dgm:cxn modelId="{5273FE98-BEA2-4CD9-BA4D-4401C4B12129}" type="presParOf" srcId="{2F5030CD-7C28-4463-9069-45F4AB541597}" destId="{EFC4A217-EB2D-48C8-9EA7-931BA8ECEE07}" srcOrd="6" destOrd="0" presId="urn:microsoft.com/office/officeart/2005/8/layout/orgChart1"/>
    <dgm:cxn modelId="{A3CA98AD-D589-43F2-AECB-092F6313B33B}" type="presParOf" srcId="{2F5030CD-7C28-4463-9069-45F4AB541597}" destId="{09035A8B-22AE-4B23-BE0C-684A1F1BCC4A}" srcOrd="7" destOrd="0" presId="urn:microsoft.com/office/officeart/2005/8/layout/orgChart1"/>
    <dgm:cxn modelId="{96C03620-0959-4657-8240-4C1567C672C8}" type="presParOf" srcId="{09035A8B-22AE-4B23-BE0C-684A1F1BCC4A}" destId="{2881AA0C-EBDD-455F-8D1D-419238B10062}" srcOrd="0" destOrd="0" presId="urn:microsoft.com/office/officeart/2005/8/layout/orgChart1"/>
    <dgm:cxn modelId="{CF4CB947-762E-4820-A307-FB394CFC5C6F}" type="presParOf" srcId="{2881AA0C-EBDD-455F-8D1D-419238B10062}" destId="{683B4DA1-C103-4DD4-8EE5-48E61B4BAD14}" srcOrd="0" destOrd="0" presId="urn:microsoft.com/office/officeart/2005/8/layout/orgChart1"/>
    <dgm:cxn modelId="{40579CCE-9DD7-4BEA-8DB3-E52FB93681C6}" type="presParOf" srcId="{2881AA0C-EBDD-455F-8D1D-419238B10062}" destId="{C1E6F830-E7E2-4616-8D41-9D4301504EB9}" srcOrd="1" destOrd="0" presId="urn:microsoft.com/office/officeart/2005/8/layout/orgChart1"/>
    <dgm:cxn modelId="{34019BE7-EDA6-42FC-9F8D-26F1F8714954}" type="presParOf" srcId="{09035A8B-22AE-4B23-BE0C-684A1F1BCC4A}" destId="{CEA11031-211A-4DDE-A7CC-F646E0C58D69}" srcOrd="1" destOrd="0" presId="urn:microsoft.com/office/officeart/2005/8/layout/orgChart1"/>
    <dgm:cxn modelId="{5929FF17-29FC-4EFA-907F-57A7747AAA41}" type="presParOf" srcId="{09035A8B-22AE-4B23-BE0C-684A1F1BCC4A}" destId="{1FE34EA7-14E0-4E49-8E59-DB0E91A4C78D}" srcOrd="2" destOrd="0" presId="urn:microsoft.com/office/officeart/2005/8/layout/orgChart1"/>
    <dgm:cxn modelId="{09E7D99D-76C9-4925-9A65-381CD229310D}" type="presParOf" srcId="{B2098E1B-CEC1-4FAD-81D6-48BC9C2CE921}" destId="{FE46878A-D537-4506-B58A-BD25F4C65F7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8A5460-9A32-4D5C-B9A0-C516CFF8960D}">
      <dsp:nvSpPr>
        <dsp:cNvPr id="0" name=""/>
        <dsp:cNvSpPr/>
      </dsp:nvSpPr>
      <dsp:spPr>
        <a:xfrm>
          <a:off x="778312" y="1603"/>
          <a:ext cx="2904843" cy="1666082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latin typeface="Cambria Math" pitchFamily="18" charset="0"/>
              <a:ea typeface="Cambria Math" pitchFamily="18" charset="0"/>
            </a:rPr>
            <a:t>Востребованные «широкие» и «узкие», новые квалификации</a:t>
          </a:r>
        </a:p>
      </dsp:txBody>
      <dsp:txXfrm>
        <a:off x="778312" y="1603"/>
        <a:ext cx="2904843" cy="1666082"/>
      </dsp:txXfrm>
    </dsp:sp>
    <dsp:sp modelId="{99A6DB2A-36B9-463E-B3B2-B8BBC7F73358}">
      <dsp:nvSpPr>
        <dsp:cNvPr id="0" name=""/>
        <dsp:cNvSpPr/>
      </dsp:nvSpPr>
      <dsp:spPr>
        <a:xfrm>
          <a:off x="3960836" y="1603"/>
          <a:ext cx="2776804" cy="1666082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latin typeface="Cambria Math" pitchFamily="18" charset="0"/>
              <a:ea typeface="Cambria Math" pitchFamily="18" charset="0"/>
            </a:rPr>
            <a:t>Практики развития квалификаций, восполнения дефицитов  в квалификациях</a:t>
          </a:r>
        </a:p>
      </dsp:txBody>
      <dsp:txXfrm>
        <a:off x="3960836" y="1603"/>
        <a:ext cx="2776804" cy="1666082"/>
      </dsp:txXfrm>
    </dsp:sp>
    <dsp:sp modelId="{13D3D7F0-016C-400F-B00C-005931ACB5DB}">
      <dsp:nvSpPr>
        <dsp:cNvPr id="0" name=""/>
        <dsp:cNvSpPr/>
      </dsp:nvSpPr>
      <dsp:spPr>
        <a:xfrm>
          <a:off x="7015321" y="1603"/>
          <a:ext cx="2776804" cy="1666082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latin typeface="Cambria Math" pitchFamily="18" charset="0"/>
              <a:ea typeface="Cambria Math" pitchFamily="18" charset="0"/>
            </a:rPr>
            <a:t>Привлечение молодых  специалистов («входные квалификации»)</a:t>
          </a:r>
        </a:p>
      </dsp:txBody>
      <dsp:txXfrm>
        <a:off x="7015321" y="1603"/>
        <a:ext cx="2776804" cy="1666082"/>
      </dsp:txXfrm>
    </dsp:sp>
    <dsp:sp modelId="{33600866-64E5-4ADB-B7E8-55C9525C0ADA}">
      <dsp:nvSpPr>
        <dsp:cNvPr id="0" name=""/>
        <dsp:cNvSpPr/>
      </dsp:nvSpPr>
      <dsp:spPr>
        <a:xfrm>
          <a:off x="2369574" y="1945367"/>
          <a:ext cx="2776804" cy="1666082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latin typeface="Cambria Math" pitchFamily="18" charset="0"/>
              <a:ea typeface="Cambria Math" pitchFamily="18" charset="0"/>
            </a:rPr>
            <a:t>Сквозные квалификации</a:t>
          </a:r>
        </a:p>
      </dsp:txBody>
      <dsp:txXfrm>
        <a:off x="2369574" y="1945367"/>
        <a:ext cx="2776804" cy="1666082"/>
      </dsp:txXfrm>
    </dsp:sp>
    <dsp:sp modelId="{98472973-F850-48CD-A19E-40C929A62749}">
      <dsp:nvSpPr>
        <dsp:cNvPr id="0" name=""/>
        <dsp:cNvSpPr/>
      </dsp:nvSpPr>
      <dsp:spPr>
        <a:xfrm>
          <a:off x="5424059" y="1945367"/>
          <a:ext cx="2776804" cy="1666082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latin typeface="Cambria Math" pitchFamily="18" charset="0"/>
              <a:ea typeface="Cambria Math" pitchFamily="18" charset="0"/>
            </a:rPr>
            <a:t>Внедрение независимой оценки квалификации</a:t>
          </a:r>
        </a:p>
      </dsp:txBody>
      <dsp:txXfrm>
        <a:off x="5424059" y="1945367"/>
        <a:ext cx="2776804" cy="16660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9D1A61-A639-4FA6-AEAE-6595C7AFCB51}">
      <dsp:nvSpPr>
        <dsp:cNvPr id="0" name=""/>
        <dsp:cNvSpPr/>
      </dsp:nvSpPr>
      <dsp:spPr>
        <a:xfrm>
          <a:off x="5604884" y="2301742"/>
          <a:ext cx="4644350" cy="4030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511"/>
              </a:lnTo>
              <a:lnTo>
                <a:pt x="4644350" y="201511"/>
              </a:lnTo>
              <a:lnTo>
                <a:pt x="4644350" y="4030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C4A217-EB2D-48C8-9EA7-931BA8ECEE07}">
      <dsp:nvSpPr>
        <dsp:cNvPr id="0" name=""/>
        <dsp:cNvSpPr/>
      </dsp:nvSpPr>
      <dsp:spPr>
        <a:xfrm>
          <a:off x="5604884" y="2301742"/>
          <a:ext cx="2322175" cy="4030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511"/>
              </a:lnTo>
              <a:lnTo>
                <a:pt x="2322175" y="201511"/>
              </a:lnTo>
              <a:lnTo>
                <a:pt x="2322175" y="4030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232E00-C59D-403A-9DDC-7B692178700B}">
      <dsp:nvSpPr>
        <dsp:cNvPr id="0" name=""/>
        <dsp:cNvSpPr/>
      </dsp:nvSpPr>
      <dsp:spPr>
        <a:xfrm>
          <a:off x="5559164" y="2301742"/>
          <a:ext cx="91440" cy="4030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30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234F8E-81B9-4804-8E7D-73721FA332DE}">
      <dsp:nvSpPr>
        <dsp:cNvPr id="0" name=""/>
        <dsp:cNvSpPr/>
      </dsp:nvSpPr>
      <dsp:spPr>
        <a:xfrm>
          <a:off x="3282709" y="2301742"/>
          <a:ext cx="2322175" cy="403022"/>
        </a:xfrm>
        <a:custGeom>
          <a:avLst/>
          <a:gdLst/>
          <a:ahLst/>
          <a:cxnLst/>
          <a:rect l="0" t="0" r="0" b="0"/>
          <a:pathLst>
            <a:path>
              <a:moveTo>
                <a:pt x="2322175" y="0"/>
              </a:moveTo>
              <a:lnTo>
                <a:pt x="2322175" y="201511"/>
              </a:lnTo>
              <a:lnTo>
                <a:pt x="0" y="201511"/>
              </a:lnTo>
              <a:lnTo>
                <a:pt x="0" y="4030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4B9A11-90F1-478C-B505-388F1C9D7762}">
      <dsp:nvSpPr>
        <dsp:cNvPr id="0" name=""/>
        <dsp:cNvSpPr/>
      </dsp:nvSpPr>
      <dsp:spPr>
        <a:xfrm>
          <a:off x="960534" y="2301742"/>
          <a:ext cx="4644350" cy="403022"/>
        </a:xfrm>
        <a:custGeom>
          <a:avLst/>
          <a:gdLst/>
          <a:ahLst/>
          <a:cxnLst/>
          <a:rect l="0" t="0" r="0" b="0"/>
          <a:pathLst>
            <a:path>
              <a:moveTo>
                <a:pt x="4644350" y="0"/>
              </a:moveTo>
              <a:lnTo>
                <a:pt x="4644350" y="201511"/>
              </a:lnTo>
              <a:lnTo>
                <a:pt x="0" y="201511"/>
              </a:lnTo>
              <a:lnTo>
                <a:pt x="0" y="4030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C413C5-AD19-4110-B360-4257810CD79A}">
      <dsp:nvSpPr>
        <dsp:cNvPr id="0" name=""/>
        <dsp:cNvSpPr/>
      </dsp:nvSpPr>
      <dsp:spPr>
        <a:xfrm>
          <a:off x="4413512" y="1056979"/>
          <a:ext cx="2382743" cy="1244762"/>
        </a:xfrm>
        <a:prstGeom prst="rect">
          <a:avLst/>
        </a:prstGeom>
        <a:solidFill>
          <a:srgbClr val="0070C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latin typeface="Cambria Math" panose="02040503050406030204" pitchFamily="18" charset="0"/>
              <a:ea typeface="Cambria Math" panose="02040503050406030204" pitchFamily="18" charset="0"/>
            </a:rPr>
            <a:t>ТИПЫ ПРАКТИК</a:t>
          </a:r>
        </a:p>
      </dsp:txBody>
      <dsp:txXfrm>
        <a:off x="4413512" y="1056979"/>
        <a:ext cx="2382743" cy="1244762"/>
      </dsp:txXfrm>
    </dsp:sp>
    <dsp:sp modelId="{83791E6E-2809-4EC7-ADB6-64D9852960DA}">
      <dsp:nvSpPr>
        <dsp:cNvPr id="0" name=""/>
        <dsp:cNvSpPr/>
      </dsp:nvSpPr>
      <dsp:spPr>
        <a:xfrm>
          <a:off x="957" y="2704764"/>
          <a:ext cx="1919152" cy="1537366"/>
        </a:xfrm>
        <a:prstGeom prst="rect">
          <a:avLst/>
        </a:prstGeom>
        <a:solidFill>
          <a:srgbClr val="0070C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Cambria Math" panose="02040503050406030204" pitchFamily="18" charset="0"/>
              <a:ea typeface="Cambria Math" panose="02040503050406030204" pitchFamily="18" charset="0"/>
            </a:rPr>
            <a:t>ОЦЕНКА ДЕФИЦИТОВ КВАЛИФИКАЦИИ</a:t>
          </a:r>
        </a:p>
      </dsp:txBody>
      <dsp:txXfrm>
        <a:off x="957" y="2704764"/>
        <a:ext cx="1919152" cy="1537366"/>
      </dsp:txXfrm>
    </dsp:sp>
    <dsp:sp modelId="{045B653A-D868-4E12-ABC9-959C22551ABA}">
      <dsp:nvSpPr>
        <dsp:cNvPr id="0" name=""/>
        <dsp:cNvSpPr/>
      </dsp:nvSpPr>
      <dsp:spPr>
        <a:xfrm>
          <a:off x="2323132" y="2704764"/>
          <a:ext cx="1919152" cy="1583675"/>
        </a:xfrm>
        <a:prstGeom prst="rect">
          <a:avLst/>
        </a:prstGeom>
        <a:solidFill>
          <a:srgbClr val="0070C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Cambria Math" panose="02040503050406030204" pitchFamily="18" charset="0"/>
              <a:ea typeface="Cambria Math" panose="02040503050406030204" pitchFamily="18" charset="0"/>
            </a:rPr>
            <a:t>ОСВОЕНИЕ  ОСНОВНЫХ ОБРАЗОВАТЕЛЬНЫХ ПРОГРАММ: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Cambria Math" panose="02040503050406030204" pitchFamily="18" charset="0"/>
              <a:ea typeface="Cambria Math" panose="02040503050406030204" pitchFamily="18" charset="0"/>
            </a:rPr>
            <a:t>СПО, ВО,</a:t>
          </a:r>
        </a:p>
      </dsp:txBody>
      <dsp:txXfrm>
        <a:off x="2323132" y="2704764"/>
        <a:ext cx="1919152" cy="1583675"/>
      </dsp:txXfrm>
    </dsp:sp>
    <dsp:sp modelId="{0F274087-60E9-4D5E-B948-8EC374770D66}">
      <dsp:nvSpPr>
        <dsp:cNvPr id="0" name=""/>
        <dsp:cNvSpPr/>
      </dsp:nvSpPr>
      <dsp:spPr>
        <a:xfrm>
          <a:off x="4645308" y="2704764"/>
          <a:ext cx="1919152" cy="1576747"/>
        </a:xfrm>
        <a:prstGeom prst="rect">
          <a:avLst/>
        </a:prstGeom>
        <a:solidFill>
          <a:srgbClr val="0070C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Cambria Math" panose="02040503050406030204" pitchFamily="18" charset="0"/>
              <a:ea typeface="Cambria Math" panose="02040503050406030204" pitchFamily="18" charset="0"/>
            </a:rPr>
            <a:t>КОРПОРАТИВНОЕ ОБУЧЕНИЕ: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Cambria Math" panose="02040503050406030204" pitchFamily="18" charset="0"/>
              <a:ea typeface="Cambria Math" panose="02040503050406030204" pitchFamily="18" charset="0"/>
            </a:rPr>
            <a:t> ЛЕКЦИИ, СЕМИНАРЫ, ТРЕНИНГИ</a:t>
          </a:r>
        </a:p>
      </dsp:txBody>
      <dsp:txXfrm>
        <a:off x="4645308" y="2704764"/>
        <a:ext cx="1919152" cy="1576747"/>
      </dsp:txXfrm>
    </dsp:sp>
    <dsp:sp modelId="{683B4DA1-C103-4DD4-8EE5-48E61B4BAD14}">
      <dsp:nvSpPr>
        <dsp:cNvPr id="0" name=""/>
        <dsp:cNvSpPr/>
      </dsp:nvSpPr>
      <dsp:spPr>
        <a:xfrm>
          <a:off x="6967483" y="2704764"/>
          <a:ext cx="1919152" cy="1623056"/>
        </a:xfrm>
        <a:prstGeom prst="rect">
          <a:avLst/>
        </a:prstGeom>
        <a:solidFill>
          <a:srgbClr val="0070C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Cambria Math" panose="02040503050406030204" pitchFamily="18" charset="0"/>
              <a:ea typeface="Cambria Math" panose="02040503050406030204" pitchFamily="18" charset="0"/>
            </a:rPr>
            <a:t>РАЗВИТИЕ ПРОФЕССИОНАЛЬНОЙ КАРЬЕРЫ: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Cambria Math" panose="02040503050406030204" pitchFamily="18" charset="0"/>
              <a:ea typeface="Cambria Math" panose="02040503050406030204" pitchFamily="18" charset="0"/>
            </a:rPr>
            <a:t> КОНКУРСЫ, СТАЖИРОВКИ, МЕНТОРИНГ</a:t>
          </a:r>
        </a:p>
      </dsp:txBody>
      <dsp:txXfrm>
        <a:off x="6967483" y="2704764"/>
        <a:ext cx="1919152" cy="1623056"/>
      </dsp:txXfrm>
    </dsp:sp>
    <dsp:sp modelId="{555228D1-DD92-43AD-BD5C-0BD0CC7ABC36}">
      <dsp:nvSpPr>
        <dsp:cNvPr id="0" name=""/>
        <dsp:cNvSpPr/>
      </dsp:nvSpPr>
      <dsp:spPr>
        <a:xfrm>
          <a:off x="9289658" y="2704764"/>
          <a:ext cx="1919152" cy="1616128"/>
        </a:xfrm>
        <a:prstGeom prst="rect">
          <a:avLst/>
        </a:prstGeom>
        <a:solidFill>
          <a:srgbClr val="0070C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Cambria Math" panose="02040503050406030204" pitchFamily="18" charset="0"/>
              <a:ea typeface="Cambria Math" panose="02040503050406030204" pitchFamily="18" charset="0"/>
            </a:rPr>
            <a:t>ОЦЕНКА КВАЛИФИКАЦИИ: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Cambria Math" panose="02040503050406030204" pitchFamily="18" charset="0"/>
              <a:ea typeface="Cambria Math" panose="02040503050406030204" pitchFamily="18" charset="0"/>
            </a:rPr>
            <a:t>НОК , АТТЕСТАЦИЯ</a:t>
          </a:r>
        </a:p>
      </dsp:txBody>
      <dsp:txXfrm>
        <a:off x="9289658" y="2704764"/>
        <a:ext cx="1919152" cy="16161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C4A217-EB2D-48C8-9EA7-931BA8ECEE07}">
      <dsp:nvSpPr>
        <dsp:cNvPr id="0" name=""/>
        <dsp:cNvSpPr/>
      </dsp:nvSpPr>
      <dsp:spPr>
        <a:xfrm>
          <a:off x="5604884" y="2228099"/>
          <a:ext cx="4389780" cy="5079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954"/>
              </a:lnTo>
              <a:lnTo>
                <a:pt x="4389780" y="253954"/>
              </a:lnTo>
              <a:lnTo>
                <a:pt x="4389780" y="5079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232E00-C59D-403A-9DDC-7B692178700B}">
      <dsp:nvSpPr>
        <dsp:cNvPr id="0" name=""/>
        <dsp:cNvSpPr/>
      </dsp:nvSpPr>
      <dsp:spPr>
        <a:xfrm>
          <a:off x="5604884" y="2228099"/>
          <a:ext cx="1463260" cy="5079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954"/>
              </a:lnTo>
              <a:lnTo>
                <a:pt x="1463260" y="253954"/>
              </a:lnTo>
              <a:lnTo>
                <a:pt x="1463260" y="5079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234F8E-81B9-4804-8E7D-73721FA332DE}">
      <dsp:nvSpPr>
        <dsp:cNvPr id="0" name=""/>
        <dsp:cNvSpPr/>
      </dsp:nvSpPr>
      <dsp:spPr>
        <a:xfrm>
          <a:off x="4141624" y="2228099"/>
          <a:ext cx="1463260" cy="507908"/>
        </a:xfrm>
        <a:custGeom>
          <a:avLst/>
          <a:gdLst/>
          <a:ahLst/>
          <a:cxnLst/>
          <a:rect l="0" t="0" r="0" b="0"/>
          <a:pathLst>
            <a:path>
              <a:moveTo>
                <a:pt x="1463260" y="0"/>
              </a:moveTo>
              <a:lnTo>
                <a:pt x="1463260" y="253954"/>
              </a:lnTo>
              <a:lnTo>
                <a:pt x="0" y="253954"/>
              </a:lnTo>
              <a:lnTo>
                <a:pt x="0" y="5079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4B9A11-90F1-478C-B505-388F1C9D7762}">
      <dsp:nvSpPr>
        <dsp:cNvPr id="0" name=""/>
        <dsp:cNvSpPr/>
      </dsp:nvSpPr>
      <dsp:spPr>
        <a:xfrm>
          <a:off x="1215104" y="2228099"/>
          <a:ext cx="4389780" cy="507908"/>
        </a:xfrm>
        <a:custGeom>
          <a:avLst/>
          <a:gdLst/>
          <a:ahLst/>
          <a:cxnLst/>
          <a:rect l="0" t="0" r="0" b="0"/>
          <a:pathLst>
            <a:path>
              <a:moveTo>
                <a:pt x="4389780" y="0"/>
              </a:moveTo>
              <a:lnTo>
                <a:pt x="4389780" y="253954"/>
              </a:lnTo>
              <a:lnTo>
                <a:pt x="0" y="253954"/>
              </a:lnTo>
              <a:lnTo>
                <a:pt x="0" y="5079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C413C5-AD19-4110-B360-4257810CD79A}">
      <dsp:nvSpPr>
        <dsp:cNvPr id="0" name=""/>
        <dsp:cNvSpPr/>
      </dsp:nvSpPr>
      <dsp:spPr>
        <a:xfrm>
          <a:off x="4103458" y="603336"/>
          <a:ext cx="3002851" cy="1624762"/>
        </a:xfrm>
        <a:prstGeom prst="rect">
          <a:avLst/>
        </a:prstGeom>
        <a:solidFill>
          <a:srgbClr val="0070C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latin typeface="Cambria Math" pitchFamily="18" charset="0"/>
              <a:ea typeface="Cambria Math" pitchFamily="18" charset="0"/>
            </a:rPr>
            <a:t>ТИПЫ ПРАКТИК</a:t>
          </a:r>
        </a:p>
      </dsp:txBody>
      <dsp:txXfrm>
        <a:off x="4103458" y="603336"/>
        <a:ext cx="3002851" cy="1624762"/>
      </dsp:txXfrm>
    </dsp:sp>
    <dsp:sp modelId="{83791E6E-2809-4EC7-ADB6-64D9852960DA}">
      <dsp:nvSpPr>
        <dsp:cNvPr id="0" name=""/>
        <dsp:cNvSpPr/>
      </dsp:nvSpPr>
      <dsp:spPr>
        <a:xfrm>
          <a:off x="5798" y="2736007"/>
          <a:ext cx="2418611" cy="1937465"/>
        </a:xfrm>
        <a:prstGeom prst="rect">
          <a:avLst/>
        </a:prstGeom>
        <a:solidFill>
          <a:srgbClr val="0070C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Cambria Math" pitchFamily="18" charset="0"/>
              <a:ea typeface="Cambria Math" pitchFamily="18" charset="0"/>
            </a:rPr>
            <a:t>МОНИТОРИНГА РЫНКА ТРУДА</a:t>
          </a:r>
        </a:p>
      </dsp:txBody>
      <dsp:txXfrm>
        <a:off x="5798" y="2736007"/>
        <a:ext cx="2418611" cy="1937465"/>
      </dsp:txXfrm>
    </dsp:sp>
    <dsp:sp modelId="{045B653A-D868-4E12-ABC9-959C22551ABA}">
      <dsp:nvSpPr>
        <dsp:cNvPr id="0" name=""/>
        <dsp:cNvSpPr/>
      </dsp:nvSpPr>
      <dsp:spPr>
        <a:xfrm>
          <a:off x="2932318" y="2736007"/>
          <a:ext cx="2418611" cy="1995826"/>
        </a:xfrm>
        <a:prstGeom prst="rect">
          <a:avLst/>
        </a:prstGeom>
        <a:solidFill>
          <a:srgbClr val="0070C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Cambria Math" pitchFamily="18" charset="0"/>
              <a:ea typeface="Cambria Math" pitchFamily="18" charset="0"/>
            </a:rPr>
            <a:t>РАЗРАБОТКИ И АКТУАЛИЗАЦИИ ПРОФЕССИОНАЛЬНЫХ СТАНДАРТОВ</a:t>
          </a:r>
        </a:p>
      </dsp:txBody>
      <dsp:txXfrm>
        <a:off x="2932318" y="2736007"/>
        <a:ext cx="2418611" cy="1995826"/>
      </dsp:txXfrm>
    </dsp:sp>
    <dsp:sp modelId="{0F274087-60E9-4D5E-B948-8EC374770D66}">
      <dsp:nvSpPr>
        <dsp:cNvPr id="0" name=""/>
        <dsp:cNvSpPr/>
      </dsp:nvSpPr>
      <dsp:spPr>
        <a:xfrm>
          <a:off x="5858838" y="2736007"/>
          <a:ext cx="2418611" cy="1987095"/>
        </a:xfrm>
        <a:prstGeom prst="rect">
          <a:avLst/>
        </a:prstGeom>
        <a:solidFill>
          <a:srgbClr val="0070C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Cambria Math" pitchFamily="18" charset="0"/>
              <a:ea typeface="Cambria Math" pitchFamily="18" charset="0"/>
            </a:rPr>
            <a:t>ПОСТРОЕНИЕ И ПРОДВИЖЕНИЕ СИСТЕМЫ НОК</a:t>
          </a:r>
        </a:p>
      </dsp:txBody>
      <dsp:txXfrm>
        <a:off x="5858838" y="2736007"/>
        <a:ext cx="2418611" cy="1987095"/>
      </dsp:txXfrm>
    </dsp:sp>
    <dsp:sp modelId="{683B4DA1-C103-4DD4-8EE5-48E61B4BAD14}">
      <dsp:nvSpPr>
        <dsp:cNvPr id="0" name=""/>
        <dsp:cNvSpPr/>
      </dsp:nvSpPr>
      <dsp:spPr>
        <a:xfrm>
          <a:off x="8785358" y="2736007"/>
          <a:ext cx="2418611" cy="2045456"/>
        </a:xfrm>
        <a:prstGeom prst="rect">
          <a:avLst/>
        </a:prstGeom>
        <a:solidFill>
          <a:srgbClr val="0070C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Cambria Math" pitchFamily="18" charset="0"/>
              <a:ea typeface="Cambria Math" pitchFamily="18" charset="0"/>
            </a:rPr>
            <a:t>ЭКСПЕРТИЗА ФГОС И ОП, ПОА</a:t>
          </a:r>
        </a:p>
      </dsp:txBody>
      <dsp:txXfrm>
        <a:off x="8785358" y="2736007"/>
        <a:ext cx="2418611" cy="20454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0.72121</cdr:x>
      <cdr:y>0.24221</cdr:y>
    </cdr:from>
    <cdr:to>
      <cdr:x>0.83434</cdr:x>
      <cdr:y>0.92326</cdr:y>
    </cdr:to>
    <cdr:sp macro="" textlink="">
      <cdr:nvSpPr>
        <cdr:cNvPr id="2" name="Правая фигурная скобка 1"/>
        <cdr:cNvSpPr/>
      </cdr:nvSpPr>
      <cdr:spPr>
        <a:xfrm xmlns:a="http://schemas.openxmlformats.org/drawingml/2006/main">
          <a:off x="4471792" y="1265129"/>
          <a:ext cx="701458" cy="3557391"/>
        </a:xfrm>
        <a:prstGeom xmlns:a="http://schemas.openxmlformats.org/drawingml/2006/main" prst="rightBrace">
          <a:avLst>
            <a:gd name="adj1" fmla="val 105952"/>
            <a:gd name="adj2" fmla="val 50000"/>
          </a:avLst>
        </a:prstGeom>
        <a:ln xmlns:a="http://schemas.openxmlformats.org/drawingml/2006/main" w="28575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E2437F-E65E-40A5-82E5-6B6E9137DDD1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657144-3101-4FB7-8056-D160402CE2B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DBC1AE-43F0-4BC2-84C9-A1B04A194D86}" type="slidenum">
              <a:rPr lang="ru-RU" altLang="ru-RU" smtClean="0"/>
              <a:pPr>
                <a:defRPr/>
              </a:pPr>
              <a:t>20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882855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DBC1AE-43F0-4BC2-84C9-A1B04A194D86}" type="slidenum">
              <a:rPr lang="ru-RU" altLang="ru-RU" smtClean="0"/>
              <a:pPr>
                <a:defRPr/>
              </a:pPr>
              <a:t>21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882855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8CC7-471D-434B-93FA-903BDE623738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3472-6C93-4CF0-B3F9-3E9F1B3213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907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8CC7-471D-434B-93FA-903BDE623738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3472-6C93-4CF0-B3F9-3E9F1B3213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100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8CC7-471D-434B-93FA-903BDE623738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3472-6C93-4CF0-B3F9-3E9F1B3213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300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8CC7-471D-434B-93FA-903BDE623738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3472-6C93-4CF0-B3F9-3E9F1B3213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503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8CC7-471D-434B-93FA-903BDE623738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3472-6C93-4CF0-B3F9-3E9F1B3213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51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8CC7-471D-434B-93FA-903BDE623738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3472-6C93-4CF0-B3F9-3E9F1B3213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26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8CC7-471D-434B-93FA-903BDE623738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3472-6C93-4CF0-B3F9-3E9F1B3213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937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8CC7-471D-434B-93FA-903BDE623738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3472-6C93-4CF0-B3F9-3E9F1B3213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6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8CC7-471D-434B-93FA-903BDE623738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3472-6C93-4CF0-B3F9-3E9F1B3213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014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8CC7-471D-434B-93FA-903BDE623738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3472-6C93-4CF0-B3F9-3E9F1B3213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26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8CC7-471D-434B-93FA-903BDE623738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3472-6C93-4CF0-B3F9-3E9F1B3213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31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78CC7-471D-434B-93FA-903BDE623738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A3472-6C93-4CF0-B3F9-3E9F1B3213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281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2.xml"/><Relationship Id="rId4" Type="http://schemas.openxmlformats.org/officeDocument/2006/relationships/chart" Target="../charts/chart2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Изображение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Название 1"/>
          <p:cNvSpPr txBox="1">
            <a:spLocks/>
          </p:cNvSpPr>
          <p:nvPr/>
        </p:nvSpPr>
        <p:spPr bwMode="auto">
          <a:xfrm>
            <a:off x="914639" y="6211888"/>
            <a:ext cx="10362724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1600" b="1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2018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43728" y="3366805"/>
            <a:ext cx="91919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Cambria" pitchFamily="18" charset="0"/>
              </a:rPr>
              <a:t>Мониторинг рынка труда в целях формирования системы мер и стимулов, способствующих эффективному внедрению национальной системы квалификаций в нанотехнологическом и связанных с ним высокотехнологичных секторах: предварительные итоги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01329" y="5266494"/>
            <a:ext cx="44921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chemeClr val="bg1"/>
                </a:solidFill>
                <a:latin typeface="Cambria" pitchFamily="18" charset="0"/>
              </a:rPr>
              <a:t>А.А. Факторович, заместитель генерального директора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00000000-0008-0000-06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8333148"/>
              </p:ext>
            </p:extLst>
          </p:nvPr>
        </p:nvGraphicFramePr>
        <p:xfrm>
          <a:off x="200416" y="1603332"/>
          <a:ext cx="5423770" cy="4459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6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6385094"/>
              </p:ext>
            </p:extLst>
          </p:nvPr>
        </p:nvGraphicFramePr>
        <p:xfrm>
          <a:off x="5912286" y="1586337"/>
          <a:ext cx="6083670" cy="478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67014" y="411312"/>
            <a:ext cx="11874674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ПРИМЕНЯЕТ ЛИ НА ПРАКТИКЕ ВАШЕ ПРЕДПРИЯТИЕ КВАЛИФИКАЦИОННЫЕ ТРЕБОВАНИЯ, УСТАНОВЛЕННЫЕ НА ОСНОВАНИИ ПРОФЕССИОНАЛЬНЫХ СТАНДАРТОВ В НАНОИНДУСТРИИ?</a:t>
            </a:r>
          </a:p>
        </p:txBody>
      </p:sp>
    </p:spTree>
    <p:extLst>
      <p:ext uri="{BB962C8B-B14F-4D97-AF65-F5344CB8AC3E}">
        <p14:creationId xmlns:p14="http://schemas.microsoft.com/office/powerpoint/2010/main" val="4189840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00000000-0008-0000-06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1772437"/>
              </p:ext>
            </p:extLst>
          </p:nvPr>
        </p:nvGraphicFramePr>
        <p:xfrm>
          <a:off x="0" y="1409086"/>
          <a:ext cx="7102258" cy="5167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6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7993305"/>
              </p:ext>
            </p:extLst>
          </p:nvPr>
        </p:nvGraphicFramePr>
        <p:xfrm>
          <a:off x="7565720" y="1500155"/>
          <a:ext cx="4358013" cy="5025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05633" y="208757"/>
            <a:ext cx="10755682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ЕСТЬ ЛИ НА ВАШЕМ ПРЕДПРИЯТИИ СОТРУДНИКИ, ДОЛЖНОСТЬ КОТОРЫХ НОМИНАЛЬНО НЕ ОТНОСИТСЯ К ВЫСОКОТЕХНОЛОГИЧНОМУ СЕКТОРУ / НАНОТЕХНОЛОГИЯМ, ОДНАКО НА ПРАКТИКЕ ИМ НЕОБХОДИМО НАЛИЧИЕ ТАКИХ ЗНАНИЙ И НАВЫКОВ? ПО КАКИМ ИМЕННО НАПРАВЛЕНИЯМ ИМ НЕОБХОДИМЫ ЗНАНИЯ И НАВЫКИ?</a:t>
            </a:r>
          </a:p>
        </p:txBody>
      </p:sp>
    </p:spTree>
    <p:extLst>
      <p:ext uri="{BB962C8B-B14F-4D97-AF65-F5344CB8AC3E}">
        <p14:creationId xmlns:p14="http://schemas.microsoft.com/office/powerpoint/2010/main" val="629802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4863606"/>
              </p:ext>
            </p:extLst>
          </p:nvPr>
        </p:nvGraphicFramePr>
        <p:xfrm>
          <a:off x="1615857" y="1340285"/>
          <a:ext cx="9056318" cy="3983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50938" y="348683"/>
            <a:ext cx="1141121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ПРЕДСТАВЬТЕ, ЧТО ВАШЕМУ ПРЕДПРИЯТИЮ НЕОБХОДИМО НАЙТИ СПЕЦИАЛИСТА В ВЫСОКОТЕХНОЛОГИЧНОМ СЕКТОРЕ / НАНОТЕХНОЛОГИЯХ. КТО ИМЕЕТ БОЛЬШИЕ ШАНСЫ ПОЛУЧИТЬ РАБОТУ?</a:t>
            </a:r>
          </a:p>
        </p:txBody>
      </p:sp>
    </p:spTree>
    <p:extLst>
      <p:ext uri="{BB962C8B-B14F-4D97-AF65-F5344CB8AC3E}">
        <p14:creationId xmlns:p14="http://schemas.microsoft.com/office/powerpoint/2010/main" val="3507223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9986649"/>
              </p:ext>
            </p:extLst>
          </p:nvPr>
        </p:nvGraphicFramePr>
        <p:xfrm>
          <a:off x="445719" y="751562"/>
          <a:ext cx="5638800" cy="5849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0000000-0008-0000-08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9207486"/>
              </p:ext>
            </p:extLst>
          </p:nvPr>
        </p:nvGraphicFramePr>
        <p:xfrm>
          <a:off x="6671741" y="795310"/>
          <a:ext cx="5202933" cy="5796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9956" y="148979"/>
            <a:ext cx="11494718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КАКИЕ ИЗ НИЖЕПЕРЕЧИСЛЕННЫХ ПРАКТИК РЕАЛИЗУЕТ ВАШЕ ПРЕДПРИЯТИЕ ДЛЯ ПРИВЛЕЧЕНИЯ СТУДЕНТОВ-ВЫПУСКНИКОВ И МОЛОДЫХ СПЕЦИАЛИСТОВ?</a:t>
            </a:r>
          </a:p>
        </p:txBody>
      </p:sp>
    </p:spTree>
    <p:extLst>
      <p:ext uri="{BB962C8B-B14F-4D97-AF65-F5344CB8AC3E}">
        <p14:creationId xmlns:p14="http://schemas.microsoft.com/office/powerpoint/2010/main" val="2369260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00000000-0008-0000-08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6364180"/>
              </p:ext>
            </p:extLst>
          </p:nvPr>
        </p:nvGraphicFramePr>
        <p:xfrm>
          <a:off x="501042" y="1730124"/>
          <a:ext cx="11198267" cy="4357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30476" y="587391"/>
            <a:ext cx="11068833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КАКИМИ КРИТЕРИЯМИ ВЫ РУКОВОДСТВУЕТЕСЬ ПРИ ПРИЕМЕ НА РАБОТУ ВЫПУСКНИКОВ ВУЗОВ И УЧРЕЖДЕНИЙ СРЕДНЕГО ПРОФЕССИОНАЛЬНОГО ОБРАЗОВАНИЯ (СПО)?</a:t>
            </a:r>
          </a:p>
        </p:txBody>
      </p:sp>
    </p:spTree>
    <p:extLst>
      <p:ext uri="{BB962C8B-B14F-4D97-AF65-F5344CB8AC3E}">
        <p14:creationId xmlns:p14="http://schemas.microsoft.com/office/powerpoint/2010/main" val="2510529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00000000-0008-0000-09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5971265"/>
              </p:ext>
            </p:extLst>
          </p:nvPr>
        </p:nvGraphicFramePr>
        <p:xfrm>
          <a:off x="555318" y="1102290"/>
          <a:ext cx="11306830" cy="5523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55319" y="336869"/>
            <a:ext cx="10918521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КАК ВЫ СЧИТАЕТЕ, КАКИЕ ИЗ ИНСТРУМЕНТОВ УПРАВЛЕНИЯ ПЕРСОНАЛОМ ЛУЧШЕ ДРУГИХ ОБЕСПЕЧИВАЮТ РОСТ ПРОИЗВОДИТЕЛЬНОСТИ ТРУДА СОТРУДНИКОВ?</a:t>
            </a:r>
          </a:p>
        </p:txBody>
      </p:sp>
    </p:spTree>
    <p:extLst>
      <p:ext uri="{BB962C8B-B14F-4D97-AF65-F5344CB8AC3E}">
        <p14:creationId xmlns:p14="http://schemas.microsoft.com/office/powerpoint/2010/main" val="32069384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A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227134"/>
              </p:ext>
            </p:extLst>
          </p:nvPr>
        </p:nvGraphicFramePr>
        <p:xfrm>
          <a:off x="553232" y="1627641"/>
          <a:ext cx="5171163" cy="2358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0000000-0008-0000-0A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841461"/>
              </p:ext>
            </p:extLst>
          </p:nvPr>
        </p:nvGraphicFramePr>
        <p:xfrm>
          <a:off x="530268" y="3945699"/>
          <a:ext cx="5144021" cy="2771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00000000-0008-0000-0A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8614880"/>
              </p:ext>
            </p:extLst>
          </p:nvPr>
        </p:nvGraphicFramePr>
        <p:xfrm>
          <a:off x="6701426" y="1210096"/>
          <a:ext cx="5210826" cy="2362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00000000-0008-0000-0A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5845940"/>
              </p:ext>
            </p:extLst>
          </p:nvPr>
        </p:nvGraphicFramePr>
        <p:xfrm>
          <a:off x="6485872" y="3657600"/>
          <a:ext cx="5501535" cy="3016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67013" y="187891"/>
            <a:ext cx="6096000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b="1" dirty="0"/>
              <a:t>СОГЛАСНО ЗАКОНУ «О НЕЗАВИСИМОЙ ОЦЕНКЕ КВАЛИФИКАЦИИ» РАБОТОДАТЕЛЯМ, ИСПОЛЬЗУЮЩИМ ОЦЕНКУ СОТРУДНИКОВ, ПРЕДОСТАВЛЯЮТСЯ НАЛОГОВЫЕ ПРЕФЕРЕНЦИИ, А РАБОТНИКАМ – НАЛОГОВЫЙ ВЫЧЕТ. ЗНАЕТЕ ЛИ ВЫ ОБ ЭТОМ?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455079" y="187891"/>
            <a:ext cx="5736921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 КАК ВЫ СЧИТАЕТЕ, ГОТОВО ЛИ ВАШЕ ПРЕДПРИЯТИЕ ПОЛЬЗОВАТЬСЯ УСЛУГАМИ НЕЗАВИСИМОЙ ОЦЕНКИ КВАЛИФИКАЦИИ СОТРУДНИКОВ И СОИСКАТЕЛЕЙ?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338170" y="350729"/>
            <a:ext cx="0" cy="62504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67821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00000000-0008-0000-0A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4128082"/>
              </p:ext>
            </p:extLst>
          </p:nvPr>
        </p:nvGraphicFramePr>
        <p:xfrm>
          <a:off x="137786" y="1327759"/>
          <a:ext cx="6200384" cy="5223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A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2650902"/>
              </p:ext>
            </p:extLst>
          </p:nvPr>
        </p:nvGraphicFramePr>
        <p:xfrm>
          <a:off x="7252570" y="805940"/>
          <a:ext cx="4829338" cy="5557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54905" y="248474"/>
            <a:ext cx="609600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b="1" dirty="0"/>
              <a:t> КАК ВЫ СЧИТАЕТЕ, ЕСЛИ ОЦЕНКА КВАЛИФИКАЦИИ СПЕЦИАЛИСТОВ В ВЫСОКОТЕХНОЛОГИЧНОМ СЕКТОРЕ И НАНОИНДУСТРИИ СТАНЕТ ОБЯЗАТЕЛЬНОЙ, ТО ОНА ДОЛЖНА ПРИМЕНЯТЬСЯ…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976999" y="412739"/>
            <a:ext cx="5110616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КАК ВЫ СЧИТАЕТЕ, ПОВЛИЯЮТ ЛИ РЕЗУЛЬТАТЫ ОЦЕНКИ КВАЛИФИКАЦИИ НА ВАШЕ РЕШЕНИЕ…</a:t>
            </a:r>
          </a:p>
        </p:txBody>
      </p:sp>
      <p:sp>
        <p:nvSpPr>
          <p:cNvPr id="6" name="Выгнутая вправо стрелка 5"/>
          <p:cNvSpPr/>
          <p:nvPr/>
        </p:nvSpPr>
        <p:spPr>
          <a:xfrm>
            <a:off x="5448820" y="2079321"/>
            <a:ext cx="1265130" cy="2655517"/>
          </a:xfrm>
          <a:prstGeom prst="curvedLeftArrow">
            <a:avLst>
              <a:gd name="adj1" fmla="val 22988"/>
              <a:gd name="adj2" fmla="val 50000"/>
              <a:gd name="adj3" fmla="val 25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26685" y="412739"/>
            <a:ext cx="0" cy="62504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34099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00000000-0008-0000-0C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5537023"/>
              </p:ext>
            </p:extLst>
          </p:nvPr>
        </p:nvGraphicFramePr>
        <p:xfrm>
          <a:off x="354904" y="1693265"/>
          <a:ext cx="5592282" cy="5164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C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4520333"/>
              </p:ext>
            </p:extLst>
          </p:nvPr>
        </p:nvGraphicFramePr>
        <p:xfrm>
          <a:off x="6450904" y="2129425"/>
          <a:ext cx="5565732" cy="4146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0208" y="0"/>
            <a:ext cx="5999967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КАК БЫ ВЫ ОЦЕНИЛИ ВКЛАД СЛЕДУЮЩИХ ИНСТИТУТОВ РАЗВИТИЯ, ОРГАНИЗАЦИЙ И ОРГАНОВ ГОСУДАРСТВЕННОЙ ВЛАСТИ В РАЗВИТИЕ И ОЦЕНКУ КВАЛИФИКАЦИИ СПЕЦИАЛИСТОВ? </a:t>
            </a:r>
            <a:r>
              <a:rPr lang="ru-RU" i="1" dirty="0"/>
              <a:t>(ОЦЕНИТЕ ПО ШКАЛЕ ОТ 1 ДО 5, ГДЕ 1 – НЕТ ВКЛАДА, А 5 – ОЧЕНЬ БОЛЬШОЙ ВКЛАД, 97 – НИЧЕГО НЕ ЗНАЕТЕ О ДЕЯТЕЛЬНОСТИ УЧРЕЖДЕНИЯ)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50904" y="553997"/>
            <a:ext cx="5741096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ЗНАЕТЕ ЛИ ВЫ О ТОМ, ЧТО В НАСТОЯЩЕЕ ВРЕМЯ ФОНД ИНФРАСТРУКТУРНЫХ И ОБРАЗОВАТЕЛЬНЫХ ПРОГРАММ ЗАНИМАЕТСЯ СОЗДАНИЕМ И РАЗВИТИЕМ КАДРОВОЙ ИНФРАСТРУКТУРЫ В НАНОИНДУСТРИИ?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250488" y="350729"/>
            <a:ext cx="0" cy="62504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11438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00000000-0008-0000-0B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8864181"/>
              </p:ext>
            </p:extLst>
          </p:nvPr>
        </p:nvGraphicFramePr>
        <p:xfrm>
          <a:off x="536140" y="2239369"/>
          <a:ext cx="5864660" cy="3938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B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4904485"/>
              </p:ext>
            </p:extLst>
          </p:nvPr>
        </p:nvGraphicFramePr>
        <p:xfrm>
          <a:off x="6400800" y="2239369"/>
          <a:ext cx="5410200" cy="3998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04800" y="485043"/>
            <a:ext cx="5883058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В РАМКАХ РАЗВИТИЯ СИСТЕМЫ ПРОФЕССИОНАЛЬНЫХ КВАЛИФИКАЦИЙ ФОРМИРУЕТСЯ БАЗА ЛУЧШИХ ПРАКТИК (Т.Е. НАБОР КОНКРЕТНЫХ УСПЕШНО РЕАЛИЗОВАННЫХ ПРИМЕРОВ) ПО ОЦЕНКЕ И РАЗВИТИЮ КВАЛИФИКАЦИИ СОТРУДНИКОВ. ИНТЕРЕСНА ЛИ БЫ ВАМ БЫЛА ТАКАЯ БАЗА ДАННЫХ?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538586" y="585250"/>
            <a:ext cx="5365315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ИЗ КАКИХ ИСТОЧНИКОВ ВЫ БЫ ХОТЕЛИ ПОЛУЧАТЬ ИНФОРМАЦИЮ О ЛУЧШИХ ПРАКТИКАХ ПО РАЗВИТИЮ И ОЦЕНКЕ КВАЛИФИКАЦИИ СОТРУДНИКОВ?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250488" y="350729"/>
            <a:ext cx="0" cy="62504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9200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D726FA2-2150-4AB5-A797-F83CD0D6397C}"/>
              </a:ext>
            </a:extLst>
          </p:cNvPr>
          <p:cNvSpPr txBox="1"/>
          <p:nvPr/>
        </p:nvSpPr>
        <p:spPr>
          <a:xfrm>
            <a:off x="304880" y="1151466"/>
            <a:ext cx="1154024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000" b="1" dirty="0">
                <a:solidFill>
                  <a:srgbClr val="003085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сформировать перечень наиболее востребованных квалификаций в нанотехнологическом и связанных с ним высокотехнологичных секторах </a:t>
            </a:r>
          </a:p>
          <a:p>
            <a:endParaRPr lang="ru-RU" sz="2000" b="1" dirty="0">
              <a:solidFill>
                <a:srgbClr val="003085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000" b="1" dirty="0">
                <a:solidFill>
                  <a:srgbClr val="003085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сформировать базу лучших практик развития квалификаций</a:t>
            </a:r>
          </a:p>
          <a:p>
            <a:endParaRPr lang="ru-RU" sz="2000" b="1" dirty="0">
              <a:solidFill>
                <a:srgbClr val="003085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000" b="1" dirty="0">
                <a:solidFill>
                  <a:srgbClr val="003085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разработать рекомендации по тиражированию </a:t>
            </a:r>
            <a:r>
              <a:rPr lang="x-none" sz="2000" b="1" dirty="0">
                <a:solidFill>
                  <a:srgbClr val="003085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лучших практик развити</a:t>
            </a:r>
            <a:r>
              <a:rPr lang="ru-RU" sz="2000" b="1" dirty="0">
                <a:solidFill>
                  <a:srgbClr val="003085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я</a:t>
            </a:r>
            <a:r>
              <a:rPr lang="x-none" sz="2000" b="1" dirty="0">
                <a:solidFill>
                  <a:srgbClr val="003085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квалификаций</a:t>
            </a:r>
            <a:endParaRPr lang="ru-RU" sz="2000" b="1" dirty="0">
              <a:solidFill>
                <a:srgbClr val="003085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ru-RU" sz="2000" b="1" dirty="0">
              <a:solidFill>
                <a:srgbClr val="003085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3789E4-DAA2-4DDC-BEF9-BDBA7A99F538}"/>
              </a:ext>
            </a:extLst>
          </p:cNvPr>
          <p:cNvSpPr txBox="1"/>
          <p:nvPr/>
        </p:nvSpPr>
        <p:spPr>
          <a:xfrm>
            <a:off x="304880" y="298305"/>
            <a:ext cx="5995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 Black" panose="020B0A04020102020204" pitchFamily="34" charset="0"/>
              </a:rPr>
              <a:t>ЗАДАЧИ МОНИТОРИНГА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CCE86E-CE47-4DD6-967E-7267F5702CF5}"/>
              </a:ext>
            </a:extLst>
          </p:cNvPr>
          <p:cNvSpPr txBox="1"/>
          <p:nvPr/>
        </p:nvSpPr>
        <p:spPr>
          <a:xfrm>
            <a:off x="304879" y="3553178"/>
            <a:ext cx="49909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Cambria" panose="02040503050406030204" pitchFamily="18" charset="0"/>
              </a:rPr>
              <a:t>Востребованность</a:t>
            </a:r>
            <a:r>
              <a:rPr lang="ru-RU" b="1" dirty="0">
                <a:latin typeface="Cambria" panose="02040503050406030204" pitchFamily="18" charset="0"/>
              </a:rPr>
              <a:t> - потребность работодателей в работниках, обладающих определенным уровнем знаний, умений, навыков и опытом работы: оценка квалификационных дефицитов, спроса со стороны предприятий на практики развития квалификаций, в том числе на НОК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C527256-3D37-4548-84FB-B2E5075F89A9}"/>
              </a:ext>
            </a:extLst>
          </p:cNvPr>
          <p:cNvSpPr txBox="1"/>
          <p:nvPr/>
        </p:nvSpPr>
        <p:spPr>
          <a:xfrm>
            <a:off x="6650888" y="3533421"/>
            <a:ext cx="45619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Cambria" panose="02040503050406030204" pitchFamily="18" charset="0"/>
              </a:rPr>
              <a:t>Лучшие практики развития квалификаций </a:t>
            </a:r>
            <a:r>
              <a:rPr lang="ru-RU" b="1" dirty="0">
                <a:latin typeface="Cambria" panose="02040503050406030204" pitchFamily="18" charset="0"/>
              </a:rPr>
              <a:t>- успешные каналы восполнения квалификационных дефицитов, условия их тиражирования в высокотехнологичных предприятиях и организациях</a:t>
            </a:r>
          </a:p>
        </p:txBody>
      </p:sp>
    </p:spTree>
    <p:extLst>
      <p:ext uri="{BB962C8B-B14F-4D97-AF65-F5344CB8AC3E}">
        <p14:creationId xmlns:p14="http://schemas.microsoft.com/office/powerpoint/2010/main" val="3129234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99CC151-11C4-47FC-9F8F-6166728127C8}"/>
              </a:ext>
            </a:extLst>
          </p:cNvPr>
          <p:cNvSpPr txBox="1"/>
          <p:nvPr/>
        </p:nvSpPr>
        <p:spPr>
          <a:xfrm>
            <a:off x="1" y="136525"/>
            <a:ext cx="873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 Black" panose="020B0A04020102020204" pitchFamily="34" charset="0"/>
              </a:rPr>
              <a:t>ПРАКТИКИ РАЗВИТИЯ КВАЛИФИКАЦИЙ (ДЛЯ ОРГАНИЗАЦИЙ)</a:t>
            </a:r>
          </a:p>
          <a:p>
            <a:endParaRPr lang="ru-RU" dirty="0">
              <a:latin typeface="Arial Black" panose="020B0A04020102020204" pitchFamily="34" charset="0"/>
            </a:endParaRPr>
          </a:p>
        </p:txBody>
      </p:sp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id="{5FED6C7A-1BD3-429D-88BE-028DDBA826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6727662"/>
              </p:ext>
            </p:extLst>
          </p:nvPr>
        </p:nvGraphicFramePr>
        <p:xfrm>
          <a:off x="462967" y="762003"/>
          <a:ext cx="11209769" cy="538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305136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CC2CDC9-0727-4E9D-9514-8DDC73520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8F432-3494-4322-B91C-918F562403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9CC151-11C4-47FC-9F8F-6166728127C8}"/>
              </a:ext>
            </a:extLst>
          </p:cNvPr>
          <p:cNvSpPr txBox="1"/>
          <p:nvPr/>
        </p:nvSpPr>
        <p:spPr>
          <a:xfrm>
            <a:off x="1" y="136525"/>
            <a:ext cx="873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 Black" panose="020B0A04020102020204" pitchFamily="34" charset="0"/>
              </a:rPr>
              <a:t>ПРАКТИКИ РАЗВИТИЯ КВАЛИФИКАЦИЙ (ДЛЯ СПК)</a:t>
            </a:r>
          </a:p>
          <a:p>
            <a:endParaRPr lang="ru-RU" dirty="0">
              <a:latin typeface="Arial Black" panose="020B0A04020102020204" pitchFamily="34" charset="0"/>
            </a:endParaRPr>
          </a:p>
        </p:txBody>
      </p:sp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id="{5FED6C7A-1BD3-429D-88BE-028DDBA826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6727662"/>
              </p:ext>
            </p:extLst>
          </p:nvPr>
        </p:nvGraphicFramePr>
        <p:xfrm>
          <a:off x="462967" y="762003"/>
          <a:ext cx="11209769" cy="538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305136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0169" y="274638"/>
            <a:ext cx="8444160" cy="373544"/>
          </a:xfrm>
        </p:spPr>
        <p:txBody>
          <a:bodyPr>
            <a:noAutofit/>
          </a:bodyPr>
          <a:lstStyle/>
          <a:p>
            <a:pPr algn="l"/>
            <a:r>
              <a:rPr lang="ru-RU" sz="2000" dirty="0">
                <a:latin typeface="Arial Black" pitchFamily="34" charset="0"/>
              </a:rPr>
              <a:t>ФОРМИРОВАНИЕ БАЗЫ ЛУЧШИХ ПРАКТИК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18728" y="2693956"/>
            <a:ext cx="7780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ambria" pitchFamily="18" charset="0"/>
              </a:rPr>
              <a:t>Рекомендации по тиражированию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3135784"/>
            <a:ext cx="1125754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ru-RU" b="1" dirty="0">
                <a:solidFill>
                  <a:srgbClr val="003085"/>
                </a:solidFill>
                <a:latin typeface="Cambria" pitchFamily="18" charset="0"/>
              </a:rPr>
              <a:t>Формирование базы, описание (</a:t>
            </a:r>
            <a:r>
              <a:rPr lang="ru-RU" b="1" dirty="0" err="1">
                <a:solidFill>
                  <a:srgbClr val="003085"/>
                </a:solidFill>
                <a:latin typeface="Cambria" pitchFamily="18" charset="0"/>
              </a:rPr>
              <a:t>институциализация</a:t>
            </a:r>
            <a:r>
              <a:rPr lang="ru-RU" b="1" dirty="0">
                <a:solidFill>
                  <a:srgbClr val="003085"/>
                </a:solidFill>
                <a:latin typeface="Cambria" pitchFamily="18" charset="0"/>
              </a:rPr>
              <a:t>)</a:t>
            </a:r>
          </a:p>
          <a:p>
            <a:pPr marL="742950" lvl="1" indent="-285750" algn="ctr">
              <a:buFont typeface="Wingdings" panose="05000000000000000000" pitchFamily="2" charset="2"/>
              <a:buChar char="q"/>
            </a:pPr>
            <a:r>
              <a:rPr lang="ru-RU" b="1" dirty="0">
                <a:latin typeface="Cambria" pitchFamily="18" charset="0"/>
              </a:rPr>
              <a:t>Проблема и проектная идея, обеспечивающая решение.</a:t>
            </a:r>
          </a:p>
          <a:p>
            <a:pPr lvl="1" algn="ctr">
              <a:buFont typeface="Wingdings" pitchFamily="2" charset="2"/>
              <a:buChar char="q"/>
            </a:pPr>
            <a:r>
              <a:rPr lang="ru-RU" b="1" dirty="0">
                <a:latin typeface="Cambria" pitchFamily="18" charset="0"/>
              </a:rPr>
              <a:t>Социально-экономические и образовательные эффекты.</a:t>
            </a:r>
          </a:p>
          <a:p>
            <a:pPr lvl="1" algn="ctr">
              <a:buFont typeface="Wingdings" pitchFamily="2" charset="2"/>
              <a:buChar char="q"/>
            </a:pPr>
            <a:r>
              <a:rPr lang="ru-RU" b="1" dirty="0">
                <a:latin typeface="Cambria" pitchFamily="18" charset="0"/>
              </a:rPr>
              <a:t>Нормативная правовая база.</a:t>
            </a:r>
          </a:p>
          <a:p>
            <a:pPr lvl="1" algn="ctr">
              <a:buFont typeface="Wingdings" pitchFamily="2" charset="2"/>
              <a:buChar char="q"/>
            </a:pPr>
            <a:r>
              <a:rPr lang="ru-RU" b="1" dirty="0">
                <a:latin typeface="Cambria" pitchFamily="18" charset="0"/>
              </a:rPr>
              <a:t>Организационная модель (механизм, технология), необходимые ресурсы и способы их привлечения.</a:t>
            </a:r>
          </a:p>
          <a:p>
            <a:pPr lvl="1" algn="ctr">
              <a:buFont typeface="Wingdings" pitchFamily="2" charset="2"/>
              <a:buChar char="q"/>
            </a:pPr>
            <a:r>
              <a:rPr lang="ru-RU" b="1" dirty="0">
                <a:latin typeface="Cambria" pitchFamily="18" charset="0"/>
              </a:rPr>
              <a:t>Типовая дорожная карта внедрения.</a:t>
            </a:r>
          </a:p>
          <a:p>
            <a:pPr lvl="1" algn="ctr">
              <a:buFont typeface="Wingdings" pitchFamily="2" charset="2"/>
              <a:buChar char="q"/>
            </a:pPr>
            <a:r>
              <a:rPr lang="ru-RU" b="1" dirty="0">
                <a:latin typeface="Cambria" pitchFamily="18" charset="0"/>
              </a:rPr>
              <a:t>Условия, обеспечивающие устойчивость практики, ограничения для применения опыта, риски,   возникающие при внедрении и механизмы их минимизации.</a:t>
            </a:r>
          </a:p>
          <a:p>
            <a:pPr lvl="1" algn="ctr"/>
            <a:r>
              <a:rPr lang="ru-RU" b="1" dirty="0">
                <a:solidFill>
                  <a:srgbClr val="003085"/>
                </a:solidFill>
                <a:latin typeface="Cambria" pitchFamily="18" charset="0"/>
              </a:rPr>
              <a:t>Продвижение</a:t>
            </a:r>
          </a:p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ru-RU" b="1" dirty="0">
                <a:latin typeface="Cambria" panose="02040503050406030204" pitchFamily="18" charset="0"/>
                <a:ea typeface="Cambria Math" panose="02040503050406030204" pitchFamily="18" charset="0"/>
              </a:rPr>
              <a:t>Выбор способа: нормативный, административный,  методический;</a:t>
            </a:r>
          </a:p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ru-RU" b="1" dirty="0">
                <a:latin typeface="Cambria" panose="02040503050406030204" pitchFamily="18" charset="0"/>
                <a:ea typeface="Cambria Math" panose="02040503050406030204" pitchFamily="18" charset="0"/>
              </a:rPr>
              <a:t>Выбор границ: в индустрии в целом, в отдельных сегментах; уникальный опыт</a:t>
            </a:r>
          </a:p>
          <a:p>
            <a:pPr lvl="1" algn="ctr"/>
            <a:endParaRPr lang="ru-RU" b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01803" y="856528"/>
            <a:ext cx="5673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ambria" pitchFamily="18" charset="0"/>
              </a:rPr>
              <a:t>Критерии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3345949" y="1225859"/>
            <a:ext cx="1331441" cy="58171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9" idx="2"/>
          </p:cNvCxnSpPr>
          <p:nvPr/>
        </p:nvCxnSpPr>
        <p:spPr>
          <a:xfrm>
            <a:off x="5638340" y="1318192"/>
            <a:ext cx="856754" cy="83161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495094" y="1202710"/>
            <a:ext cx="1447208" cy="54699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99863" y="1828800"/>
            <a:ext cx="21881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Cambria" pitchFamily="18" charset="0"/>
              </a:rPr>
              <a:t>актуальность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51070" y="2201125"/>
            <a:ext cx="25027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Cambria" pitchFamily="18" charset="0"/>
              </a:rPr>
              <a:t>результативность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317106" y="1749700"/>
            <a:ext cx="23850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>
                <a:latin typeface="Cambria" pitchFamily="18" charset="0"/>
              </a:rPr>
              <a:t>тиражируемость</a:t>
            </a:r>
            <a:endParaRPr lang="ru-RU" sz="2000" b="1" dirty="0">
              <a:latin typeface="Cambria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4040617" y="1225860"/>
            <a:ext cx="914638" cy="92395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489206" y="2228910"/>
            <a:ext cx="1875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Cambria" pitchFamily="18" charset="0"/>
              </a:rPr>
              <a:t>новизна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34" y="124163"/>
            <a:ext cx="10972799" cy="408268"/>
          </a:xfrm>
        </p:spPr>
        <p:txBody>
          <a:bodyPr>
            <a:noAutofit/>
          </a:bodyPr>
          <a:lstStyle/>
          <a:p>
            <a:pPr algn="l"/>
            <a:r>
              <a:rPr lang="ru-RU" sz="2000" dirty="0">
                <a:latin typeface="Arial Black" pitchFamily="34" charset="0"/>
              </a:rPr>
              <a:t>СТРУКТУРА МОНИТОРИНГА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164773388"/>
              </p:ext>
            </p:extLst>
          </p:nvPr>
        </p:nvGraphicFramePr>
        <p:xfrm>
          <a:off x="740973" y="739036"/>
          <a:ext cx="10570439" cy="3613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трелка вниз 5"/>
          <p:cNvSpPr/>
          <p:nvPr/>
        </p:nvSpPr>
        <p:spPr>
          <a:xfrm flipH="1">
            <a:off x="4862633" y="4571995"/>
            <a:ext cx="2037675" cy="601883"/>
          </a:xfrm>
          <a:prstGeom prst="downArrow">
            <a:avLst/>
          </a:prstGeom>
          <a:solidFill>
            <a:srgbClr val="0070C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302590" y="5261732"/>
            <a:ext cx="92621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3085"/>
                </a:solidFill>
                <a:latin typeface="Arial Black" pitchFamily="34" charset="0"/>
              </a:rPr>
              <a:t>Кластеризация квалификаций и компетенций, выявление ключевых  для НОК сегментов</a:t>
            </a:r>
          </a:p>
          <a:p>
            <a:pPr algn="ctr"/>
            <a:endParaRPr lang="ru-RU" b="1" dirty="0">
              <a:solidFill>
                <a:srgbClr val="003085"/>
              </a:solidFill>
              <a:latin typeface="Arial Black" pitchFamily="34" charset="0"/>
            </a:endParaRPr>
          </a:p>
          <a:p>
            <a:pPr algn="ctr"/>
            <a:r>
              <a:rPr lang="ru-RU" b="1" dirty="0">
                <a:solidFill>
                  <a:srgbClr val="003085"/>
                </a:solidFill>
                <a:latin typeface="Arial Black" pitchFamily="34" charset="0"/>
              </a:rPr>
              <a:t>Формирование и тиражирование  базы лучших практик по оценке и развитию квалификации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4364328"/>
              </p:ext>
            </p:extLst>
          </p:nvPr>
        </p:nvGraphicFramePr>
        <p:xfrm>
          <a:off x="413359" y="1159991"/>
          <a:ext cx="5887233" cy="5085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7317538"/>
              </p:ext>
            </p:extLst>
          </p:nvPr>
        </p:nvGraphicFramePr>
        <p:xfrm>
          <a:off x="7187852" y="1159990"/>
          <a:ext cx="4572000" cy="5090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16257" y="513660"/>
            <a:ext cx="488832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b="1" dirty="0"/>
              <a:t>УТОЧНИТЕ, ПОЖАЛУЙСТА, ВАШУ ДОЛЖНОСТЬ: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755704" y="513660"/>
            <a:ext cx="5436296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УКАЖИТЕ ОСНОВНОЙ РЕГИОН ДЕЯТЕЛЬНОСТИ ВАШЕГО ПРЕДПРИЯТИЯ: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425852" y="350729"/>
            <a:ext cx="0" cy="62504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2463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531567"/>
              </p:ext>
            </p:extLst>
          </p:nvPr>
        </p:nvGraphicFramePr>
        <p:xfrm>
          <a:off x="563670" y="1227553"/>
          <a:ext cx="10872592" cy="48225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2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8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8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87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6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87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8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043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Качество жизни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Новые материалы и покрытия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err="1">
                          <a:effectLst/>
                        </a:rPr>
                        <a:t>Энергоэффек</a:t>
                      </a:r>
                      <a:r>
                        <a:rPr lang="en-US" sz="1400" b="1" u="none" strike="noStrike" dirty="0">
                          <a:effectLst/>
                        </a:rPr>
                        <a:t>-</a:t>
                      </a:r>
                      <a:r>
                        <a:rPr lang="ru-RU" sz="1400" b="1" u="none" strike="noStrike" dirty="0" err="1">
                          <a:effectLst/>
                        </a:rPr>
                        <a:t>тивность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err="1">
                          <a:effectLst/>
                        </a:rPr>
                        <a:t>Наноэлектроника</a:t>
                      </a:r>
                      <a:r>
                        <a:rPr lang="ru-RU" sz="1400" b="1" u="none" strike="noStrike" dirty="0">
                          <a:effectLst/>
                        </a:rPr>
                        <a:t>, оптоэлектроника, </a:t>
                      </a:r>
                      <a:r>
                        <a:rPr lang="ru-RU" sz="1400" b="1" u="none" strike="noStrike" dirty="0" err="1">
                          <a:effectLst/>
                        </a:rPr>
                        <a:t>фотоника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Передовые производственные технологии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Другие нано- и высокотехнологичные направления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5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Разработчик продуктов / услуг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25%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22%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20%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14%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29%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16%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95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Производитель продуктов / услуг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26%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20%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8%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11%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20%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11%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95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Поставщик продуктов / услуг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14%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9%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11%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9%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13%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8%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95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Потребитель продуктов / услуг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5%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10%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6%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8%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8%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1%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68678" y="424551"/>
            <a:ext cx="10267167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В КАКОЙ РОЛИ И ПО КАКИМ НАПРАВЛЕНИЯМ НАНО- И ВЫСОКОТЕХНОЛОГИЧНОГО СЕКТОРОВ ВАШЕ ПРЕДПРИЯТИЕ ОСУЩЕСТВЛЯЕТ ДЕЯТЕЛЬНОСТЬ?</a:t>
            </a:r>
          </a:p>
        </p:txBody>
      </p:sp>
    </p:spTree>
    <p:extLst>
      <p:ext uri="{BB962C8B-B14F-4D97-AF65-F5344CB8AC3E}">
        <p14:creationId xmlns:p14="http://schemas.microsoft.com/office/powerpoint/2010/main" val="425721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563566"/>
              </p:ext>
            </p:extLst>
          </p:nvPr>
        </p:nvGraphicFramePr>
        <p:xfrm>
          <a:off x="5223353" y="1440493"/>
          <a:ext cx="6676373" cy="4659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0000000-0008-0000-0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9578748"/>
              </p:ext>
            </p:extLst>
          </p:nvPr>
        </p:nvGraphicFramePr>
        <p:xfrm>
          <a:off x="-1017707" y="996440"/>
          <a:ext cx="6666946" cy="5341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803726" y="434659"/>
            <a:ext cx="60960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b="1" dirty="0"/>
              <a:t>КАК БЫ ВЫ ОХАРАКТЕРИЗОВАЛИ ЭТАП РАЗВИТИЯ ВАШЕГО ПРЕДПРИЯТИЯ?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56281" y="434659"/>
            <a:ext cx="2429319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b="1" dirty="0"/>
              <a:t>РАЗМЕР  ПРЕДРИЯТИЯ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584526" y="338203"/>
            <a:ext cx="0" cy="62504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5801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8598899"/>
              </p:ext>
            </p:extLst>
          </p:nvPr>
        </p:nvGraphicFramePr>
        <p:xfrm>
          <a:off x="272179" y="1444015"/>
          <a:ext cx="6128621" cy="4894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2474931"/>
              </p:ext>
            </p:extLst>
          </p:nvPr>
        </p:nvGraphicFramePr>
        <p:xfrm>
          <a:off x="6889315" y="1540700"/>
          <a:ext cx="5098094" cy="4985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79748" y="328281"/>
            <a:ext cx="6096000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b="1" i="0" dirty="0">
                <a:solidFill>
                  <a:srgbClr val="333333"/>
                </a:solidFill>
                <a:effectLst/>
              </a:rPr>
              <a:t>КАК ВЫ СЧИТАЕТЕ, ЧЕМ ОБУСЛОВЛЕН ДЛИТЕЛЬНЫЙ СРОК ПОИСКА СПЕЦИАЛИСТОВ В НАНО- И ВЫСОКОТЕХНОЛОГИЧНОМ СЕКТОРАХ?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9212" y="328281"/>
            <a:ext cx="5106443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КАК ВАШЕ ПРЕДПРИЯТИЕ ВОСПОЛНЯЕТ ДЕФИЦИТ КВАЛИФИКАЦИИ СПЕЦИАЛИСТОВ НАНО- И ВЫСОКОТЕХНОЛОГИЧНОГО СЕКТОРОВ?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551112" y="328281"/>
            <a:ext cx="0" cy="62504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2384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00000000-0008-0000-04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7373327"/>
              </p:ext>
            </p:extLst>
          </p:nvPr>
        </p:nvGraphicFramePr>
        <p:xfrm>
          <a:off x="540707" y="1185041"/>
          <a:ext cx="4572000" cy="2823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4682058"/>
              </p:ext>
            </p:extLst>
          </p:nvPr>
        </p:nvGraphicFramePr>
        <p:xfrm>
          <a:off x="439455" y="4208744"/>
          <a:ext cx="5025024" cy="2352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97775"/>
              </p:ext>
            </p:extLst>
          </p:nvPr>
        </p:nvGraphicFramePr>
        <p:xfrm>
          <a:off x="5624188" y="1052184"/>
          <a:ext cx="6388270" cy="55365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251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2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2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2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2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2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660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При приёме на работу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tx1"/>
                          </a:solidFill>
                          <a:effectLst/>
                        </a:rPr>
                        <a:t>При пересмотре оплаты труда</a:t>
                      </a:r>
                      <a:endParaRPr lang="ru-RU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При принятии решения о необходимости повышения квалификации сотрудника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При принятии решения о повышении в должности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 других ситуациях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0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Корпоративная/внутренняя оценка персонала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24%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chemeClr val="tx1"/>
                          </a:solidFill>
                          <a:effectLst/>
                        </a:rPr>
                        <a:t>16%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chemeClr val="tx1"/>
                          </a:solidFill>
                          <a:effectLst/>
                        </a:rPr>
                        <a:t>16%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chemeClr val="tx1"/>
                          </a:solidFill>
                          <a:effectLst/>
                        </a:rPr>
                        <a:t>16%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0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Аттестация персонала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9%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chemeClr val="tx1"/>
                          </a:solidFill>
                          <a:effectLst/>
                        </a:rPr>
                        <a:t>10%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chemeClr val="tx1"/>
                          </a:solidFill>
                          <a:effectLst/>
                        </a:rPr>
                        <a:t>8%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0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Независимая оценка персонала в центрах оценки квалификаций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2%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chemeClr val="tx1"/>
                          </a:solidFill>
                          <a:effectLst/>
                        </a:rPr>
                        <a:t>2%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739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Оценка общих компетенций с привлечением специализированных организаций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chemeClr val="tx1"/>
                          </a:solidFill>
                          <a:effectLst/>
                        </a:rPr>
                        <a:t>2%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2%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123213"/>
            <a:ext cx="5532329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 ИСПОЛЬЗУЕТ ЛИ ВАШЕ ПРЕДПРИЯТИЕ ОЦЕНКУ ПЕРСОНАЛА? ЕСЛИ ДА, ТО КАКИЕ ВИДЫ ОЦЕНКИ ИСПОЛЬЗУЮТСЯ И В КАКИХ СИТУАЦИЯХ?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816252" y="261712"/>
            <a:ext cx="60960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b="1" i="0" dirty="0">
                <a:solidFill>
                  <a:srgbClr val="333333"/>
                </a:solidFill>
                <a:effectLst/>
              </a:rPr>
              <a:t>КАКИЕ ВИДЫ ОЦЕНКИ ИСПОЛЬЗУЮТСЯ И В КАКИХ СИТУАЦИЯХ?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6734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3598714"/>
              </p:ext>
            </p:extLst>
          </p:nvPr>
        </p:nvGraphicFramePr>
        <p:xfrm>
          <a:off x="425885" y="1578278"/>
          <a:ext cx="11085535" cy="4784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192055" y="599915"/>
            <a:ext cx="8868428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/>
              <a:t>ПО КАКИМ ПРИЧИНАМ ВАШЕ ПРЕДПРИЯТИЕ НЕ ПОЛЬЗУЕТСЯ ПРОЦЕДУРОЙ НЕЗАВИСИМОЙ ОЦЕНКИ ПЕРСОНАЛА В ЦЕНТРАХ ОЦЕНКИ КВАЛИФИКАЦИЙ?</a:t>
            </a:r>
          </a:p>
        </p:txBody>
      </p:sp>
    </p:spTree>
    <p:extLst>
      <p:ext uri="{BB962C8B-B14F-4D97-AF65-F5344CB8AC3E}">
        <p14:creationId xmlns:p14="http://schemas.microsoft.com/office/powerpoint/2010/main" val="25127495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938</Words>
  <Application>Microsoft Macintosh PowerPoint</Application>
  <PresentationFormat>Широкоэкранный</PresentationFormat>
  <Paragraphs>147</Paragraphs>
  <Slides>22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0" baseType="lpstr">
      <vt:lpstr>Arial</vt:lpstr>
      <vt:lpstr>Arial Black</vt:lpstr>
      <vt:lpstr>Calibri</vt:lpstr>
      <vt:lpstr>Calibri Light</vt:lpstr>
      <vt:lpstr>Cambria</vt:lpstr>
      <vt:lpstr>Cambria Math</vt:lpstr>
      <vt:lpstr>Wingdings</vt:lpstr>
      <vt:lpstr>Тема Office</vt:lpstr>
      <vt:lpstr>Презентация PowerPoint</vt:lpstr>
      <vt:lpstr>Презентация PowerPoint</vt:lpstr>
      <vt:lpstr>СТРУКТУРА МОНИТОРИНГА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ФОРМИРОВАНИЕ БАЗЫ ЛУЧШИХ ПРАКТИК</vt:lpstr>
    </vt:vector>
  </TitlesOfParts>
  <Company>Hewlett-Packard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 Егоров</dc:creator>
  <cp:lastModifiedBy>Tatiana Saraseko</cp:lastModifiedBy>
  <cp:revision>17</cp:revision>
  <dcterms:created xsi:type="dcterms:W3CDTF">2018-03-13T18:21:43Z</dcterms:created>
  <dcterms:modified xsi:type="dcterms:W3CDTF">2018-10-25T11:46:50Z</dcterms:modified>
</cp:coreProperties>
</file>