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3" r:id="rId1"/>
    <p:sldMasterId id="2147483789" r:id="rId2"/>
  </p:sldMasterIdLst>
  <p:notesMasterIdLst>
    <p:notesMasterId r:id="rId18"/>
  </p:notesMasterIdLst>
  <p:sldIdLst>
    <p:sldId id="264" r:id="rId3"/>
    <p:sldId id="266" r:id="rId4"/>
    <p:sldId id="268" r:id="rId5"/>
    <p:sldId id="301" r:id="rId6"/>
    <p:sldId id="272" r:id="rId7"/>
    <p:sldId id="303" r:id="rId8"/>
    <p:sldId id="267" r:id="rId9"/>
    <p:sldId id="306" r:id="rId10"/>
    <p:sldId id="304" r:id="rId11"/>
    <p:sldId id="280" r:id="rId12"/>
    <p:sldId id="307" r:id="rId13"/>
    <p:sldId id="257" r:id="rId14"/>
    <p:sldId id="308" r:id="rId15"/>
    <p:sldId id="305" r:id="rId16"/>
    <p:sldId id="309" r:id="rId17"/>
  </p:sldIdLst>
  <p:sldSz cx="9144000" cy="6858000" type="screen4x3"/>
  <p:notesSz cx="6797675" cy="992505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1F599-4119-4574-89C6-DB00B4515CAC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87AA4-57DF-492D-A02F-D376053C3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0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7AA4-57DF-492D-A02F-D376053C38E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760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7AA4-57DF-492D-A02F-D376053C38E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10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F78A04-16BB-4A3D-83BC-B5B60D02F3E6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788988"/>
            <a:ext cx="5397500" cy="4049712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421" y="5103660"/>
            <a:ext cx="4923835" cy="4836004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450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F78A04-16BB-4A3D-83BC-B5B60D02F3E6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788988"/>
            <a:ext cx="5397500" cy="4049712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421" y="5103660"/>
            <a:ext cx="4923835" cy="4836004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8767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F78A04-16BB-4A3D-83BC-B5B60D02F3E6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788988"/>
            <a:ext cx="5397500" cy="4049712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421" y="5103660"/>
            <a:ext cx="4923835" cy="4836004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862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0DB3-C591-43D1-A5AB-5043C6C062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171-3072-4F8A-9A9E-45DD75A55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5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0DB3-C591-43D1-A5AB-5043C6C062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171-3072-4F8A-9A9E-45DD75A55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3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0DB3-C591-43D1-A5AB-5043C6C062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171-3072-4F8A-9A9E-45DD75A55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97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0DB3-C591-43D1-A5AB-5043C6C062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171-3072-4F8A-9A9E-45DD75A55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06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0DB3-C591-43D1-A5AB-5043C6C062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171-3072-4F8A-9A9E-45DD75A55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395536" y="1124744"/>
            <a:ext cx="8424936" cy="5616624"/>
          </a:xfrm>
          <a:prstGeom prst="roundRect">
            <a:avLst/>
          </a:prstGeom>
          <a:noFill/>
          <a:ln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1594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69" y="4594"/>
            <a:ext cx="1056368" cy="105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91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0DB3-C591-43D1-A5AB-5043C6C062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171-3072-4F8A-9A9E-45DD75A55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20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0DB3-C591-43D1-A5AB-5043C6C062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171-3072-4F8A-9A9E-45DD75A55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87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0DB3-C591-43D1-A5AB-5043C6C062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171-3072-4F8A-9A9E-45DD75A55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35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0DB3-C591-43D1-A5AB-5043C6C062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171-3072-4F8A-9A9E-45DD75A55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62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0DB3-C591-43D1-A5AB-5043C6C062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171-3072-4F8A-9A9E-45DD75A55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78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0DB3-C591-43D1-A5AB-5043C6C062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171-3072-4F8A-9A9E-45DD75A55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4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0DB3-C591-43D1-A5AB-5043C6C062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171-3072-4F8A-9A9E-45DD75A55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395536" y="1124744"/>
            <a:ext cx="8424936" cy="5616624"/>
          </a:xfrm>
          <a:prstGeom prst="roundRect">
            <a:avLst/>
          </a:prstGeom>
          <a:noFill/>
          <a:ln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1594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69" y="4594"/>
            <a:ext cx="1056368" cy="105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9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0DB3-C591-43D1-A5AB-5043C6C062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171-3072-4F8A-9A9E-45DD75A55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43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0DB3-C591-43D1-A5AB-5043C6C062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171-3072-4F8A-9A9E-45DD75A55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15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0DB3-C591-43D1-A5AB-5043C6C062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171-3072-4F8A-9A9E-45DD75A55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27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1256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687636" y="6826800"/>
            <a:ext cx="176123" cy="133200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872786">
              <a:defRPr/>
            </a:pPr>
            <a:r>
              <a:rPr lang="en-US" sz="816" dirty="0" smtClean="0">
                <a:solidFill>
                  <a:srgbClr val="414142"/>
                </a:solidFill>
              </a:rPr>
              <a:t>‹#›</a:t>
            </a:r>
          </a:p>
          <a:p>
            <a:pPr algn="r" defTabSz="872786">
              <a:defRPr/>
            </a:pPr>
            <a:endParaRPr lang="en-US" sz="816" dirty="0">
              <a:solidFill>
                <a:srgbClr val="414142"/>
              </a:solidFill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147760"/>
            <a:ext cx="681728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5" y="6448427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45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54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0DB3-C591-43D1-A5AB-5043C6C062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171-3072-4F8A-9A9E-45DD75A55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395536" y="1124744"/>
            <a:ext cx="8424936" cy="5616624"/>
          </a:xfrm>
          <a:prstGeom prst="roundRect">
            <a:avLst/>
          </a:prstGeom>
          <a:noFill/>
          <a:ln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1594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69" y="4594"/>
            <a:ext cx="1056368" cy="105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74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0DB3-C591-43D1-A5AB-5043C6C0623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171-3072-4F8A-9A9E-45DD75A55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395536" y="1124744"/>
            <a:ext cx="8424936" cy="5616624"/>
          </a:xfrm>
          <a:prstGeom prst="roundRect">
            <a:avLst/>
          </a:prstGeom>
          <a:noFill/>
          <a:ln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1594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69" y="4594"/>
            <a:ext cx="1056368" cy="105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0DB3-C591-43D1-A5AB-5043C6C062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171-3072-4F8A-9A9E-45DD75A55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7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0DB3-C591-43D1-A5AB-5043C6C062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171-3072-4F8A-9A9E-45DD75A55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0DB3-C591-43D1-A5AB-5043C6C062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171-3072-4F8A-9A9E-45DD75A55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4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0DB3-C591-43D1-A5AB-5043C6C062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171-3072-4F8A-9A9E-45DD75A55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3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0DB3-C591-43D1-A5AB-5043C6C062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171-3072-4F8A-9A9E-45DD75A55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1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0DB3-C591-43D1-A5AB-5043C6C062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171-3072-4F8A-9A9E-45DD75A55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0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0DB3-C591-43D1-A5AB-5043C6C062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8171-3072-4F8A-9A9E-45DD75A55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5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0DB3-C591-43D1-A5AB-5043C6C062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E8171-3072-4F8A-9A9E-45DD75A55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8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0DB3-C591-43D1-A5AB-5043C6C062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E8171-3072-4F8A-9A9E-45DD75A55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1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662" r:id="rId13"/>
    <p:sldLayoutId id="2147483650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8.jpeg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eg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8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92896"/>
            <a:ext cx="7560840" cy="363326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КВАЛИФИКАЦИОННЫЙ ПОДХОД </a:t>
            </a:r>
          </a:p>
          <a:p>
            <a:pPr marL="0" lv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HR-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МЕНДЖМЕНТЕ ОРГАНИЗАЦИЙ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ÐÐ°ÑÑÐ¸Ð½ÐºÐ¸ Ð¿Ð¾ Ð·Ð°Ð¿ÑÐ¾ÑÑ ÑÐ±Ð° ÐµÐ°Ñ"/>
          <p:cNvSpPr>
            <a:spLocks noChangeAspect="1" noChangeArrowheads="1"/>
          </p:cNvSpPr>
          <p:nvPr/>
        </p:nvSpPr>
        <p:spPr bwMode="auto">
          <a:xfrm>
            <a:off x="251520" y="98072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" y="197414"/>
            <a:ext cx="855322" cy="8553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184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81606"/>
            <a:ext cx="4075175" cy="2271061"/>
          </a:xfrm>
          <a:prstGeom prst="rect">
            <a:avLst/>
          </a:prstGeom>
          <a:effectLst>
            <a:glow>
              <a:schemeClr val="accent1">
                <a:alpha val="88000"/>
              </a:schemeClr>
            </a:glow>
            <a:softEdge rad="177800"/>
          </a:effectLst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530225" y="260648"/>
            <a:ext cx="8229600" cy="5877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фокуса внедрения ПС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7"/>
          <p:cNvSpPr>
            <a:spLocks noGrp="1"/>
          </p:cNvSpPr>
          <p:nvPr>
            <p:ph idx="1"/>
          </p:nvPr>
        </p:nvSpPr>
        <p:spPr>
          <a:xfrm>
            <a:off x="4645025" y="2125584"/>
            <a:ext cx="4041775" cy="262515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точек добавочной стоимости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изменениями, инновациями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взаимодействия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компетенций работников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5"/>
          <p:cNvSpPr>
            <a:spLocks noGrp="1"/>
          </p:cNvSpPr>
          <p:nvPr>
            <p:ph sz="half" idx="4294967295"/>
          </p:nvPr>
        </p:nvSpPr>
        <p:spPr>
          <a:xfrm>
            <a:off x="502929" y="2125584"/>
            <a:ext cx="4040188" cy="27701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учетно-кадровых документов, регламентов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независимой оценки квалификации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выдачи сертификатов, допусков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программ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457200" y="1499025"/>
            <a:ext cx="4040188" cy="626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Соответствие компаний требованиям ФЗ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4645025" y="1499025"/>
            <a:ext cx="4041775" cy="62655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ПК в бизнес-интересах компаний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" y="125406"/>
            <a:ext cx="855322" cy="8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8568952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аттестуемому работнику отражают требования к квалификации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должностей, содержащих утвержденные наименования квалификаций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процедура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аттестации содержит этапы НОК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оценочные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применяются в соответствии с уровнем квалификации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разных квалификаций применяются разные комплекты оценочных средств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занимающие должности, подлежащие обязательному применению ПС в соответствии с ч.2 ст.57 и ст.195.3 ТК РФ направляются на НОК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определены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ЦОКи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оценки работников, занимающих должности, обязательных к применению ПС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определены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финансирования НОК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направления работников на НОК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установлены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исполнения ст.11 238-ФЗ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аттестации формулируются на основе положений ПС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" y="125406"/>
            <a:ext cx="855322" cy="855322"/>
          </a:xfrm>
          <a:prstGeom prst="rect">
            <a:avLst/>
          </a:prstGeom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530225" y="260648"/>
            <a:ext cx="8229600" cy="5877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Сближение механизмов аттестации с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независимой оценкой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5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39552" y="2305235"/>
            <a:ext cx="8208912" cy="43333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0"/>
            <a:ext cx="8229600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Планирование и подготовка персонала на основе опережающих квалификаций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6718" y="2425197"/>
            <a:ext cx="805174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Наименование должности соответствует 	требованиям/рекомендациям ПС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и трудовые функции работника сформулированы с 	использованием положений ПС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Должностные обязанности составлены на основе трудовых 	функций/действий, описанных в ПС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необходимых умений и знаний соответствует ПС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Должности, обязательные к применению ПС, содержат требования к 	образованию и к опыту практической работы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Предусмотрены особые условия допуска к работе (ст.195.3 ТК)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Корпоративные учебные программы содержат квалификационные 	требования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Применяется технология НОК при кадровых перемещениях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8514" y="1143000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применения ПС: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овые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профессии, специальности, должности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" y="125406"/>
            <a:ext cx="855322" cy="8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создания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 развития кадрового потенциала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17281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пула решений для преобразования ПК в совокупные производственные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Обмен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лучшими практиками по созданию систем управления ПК в интересах развития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018235"/>
            <a:ext cx="5409074" cy="3651125"/>
          </a:xfrm>
          <a:prstGeom prst="rect">
            <a:avLst/>
          </a:prstGeom>
          <a:effectLst>
            <a:glow>
              <a:schemeClr val="accent1">
                <a:alpha val="8000"/>
              </a:schemeClr>
            </a:glow>
            <a:softEdge rad="609600"/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292080" y="3347127"/>
            <a:ext cx="3547120" cy="29607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Методическая поддержка процесса развития и применения ПК, их интеграция с производственными процессами и бизнесом компаний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" y="125406"/>
            <a:ext cx="855322" cy="8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79512" y="764704"/>
            <a:ext cx="8748464" cy="46805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ОТКРЫТЫЕ ВОПРОСЫ: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эффекты Вам видятся в управлении квалификациями и применении положений ПС?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приоритеты Вы видите в планируемых изменениях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-процессов?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актуальные задачи сейчас стоят перед службой персонала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конкурентоспособной организации?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каких точках добавочной стоимости Вы видите квалификации?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Вам видится результат квалификационного подхода в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HR-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менеджменте?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другие подходы еще Вам представляются как перспективные в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" y="125406"/>
            <a:ext cx="855322" cy="8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79512" y="764704"/>
            <a:ext cx="8748464" cy="46805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3200" y="1556792"/>
            <a:ext cx="720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Гусарова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Александра Робертовна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 по развитию бизнес-технологий и партнерства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Евразийский центр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управления человеческими ресурсами</a:t>
            </a: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Финансово-банковская Ассоциация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Евроазиатского сотрудничества</a:t>
            </a: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109240 Москва,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Котельническая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наб.д.17</a:t>
            </a:r>
          </a:p>
          <a:p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М.т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 +7 985 937 60 63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Сайт: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www.fbacs.com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ag@fbacs.com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" y="125406"/>
            <a:ext cx="855322" cy="8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20" y="1814645"/>
            <a:ext cx="3918960" cy="281200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054" y="294238"/>
            <a:ext cx="6336704" cy="41805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Профессиональный стандарт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620" y="1196752"/>
            <a:ext cx="8229600" cy="12961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работника - уровень знаний, умений, профессиональных навыков 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опыта РАБОТНИКА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851065" y="1513210"/>
            <a:ext cx="3762807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Профессиональный стандарт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характеристика квалификации, необходимой работнику для осуществления определенного вида профессиональной деятельности,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т.ч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 трудовой функции</a:t>
            </a:r>
          </a:p>
          <a:p>
            <a:endParaRPr lang="ru-RU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195.1. ТК РФ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11060" y="4769830"/>
            <a:ext cx="8788692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Квалифицированный труд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труд, требующий специальной подготовки работника, наличия у него компетенций, необходимых для выполнения определенного вида работ (соответствующих ТФ, отраженных в ПС)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47286" y="5833761"/>
            <a:ext cx="8788692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Компетенция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динамическая комбинация знаний, умений, опыта и готовность применять их для успешной профессиональной деятельности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" y="125406"/>
            <a:ext cx="855322" cy="8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0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455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Логичный вопрос: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здесь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776864" cy="4713387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Квалификация и компетентность – ключевые элементы интеллектуального капитала – определяют стоимость и долговечность компании     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Непрерывное развитие компаний требует переосмысления кадровых политик, HR-технологий и практик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бизнес-задач обеспечивается системой управления знаниями и квалификациями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Сетецентричность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новые подходы к ведению бизнеса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1019"/>
            <a:ext cx="855322" cy="8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184" y="4264451"/>
            <a:ext cx="1511442" cy="2591673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graphicFrame>
        <p:nvGraphicFramePr>
          <p:cNvPr id="1026" name="Rectangle 2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-1464" y="0"/>
          <a:ext cx="15093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64" y="0"/>
                        <a:ext cx="150935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194773" y="1897065"/>
            <a:ext cx="1064859" cy="1027879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084" y="2037816"/>
            <a:ext cx="1280883" cy="459819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Запрос на вакансию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403649" y="1889277"/>
            <a:ext cx="1093993" cy="1035667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40129" y="2019643"/>
            <a:ext cx="1296144" cy="459819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Описание вакансии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709036" y="1889415"/>
            <a:ext cx="983250" cy="1027879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59051" y="2161263"/>
            <a:ext cx="1049743" cy="275153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Публикация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148064" y="1922391"/>
            <a:ext cx="1288521" cy="1002553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63819" y="2175300"/>
            <a:ext cx="1288521" cy="459819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Интервью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noProof="0" dirty="0" smtClean="0">
                <a:solidFill>
                  <a:srgbClr val="000000"/>
                </a:solidFill>
              </a:rPr>
              <a:t>Входная оценка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1" name="Стрелка вправо 70"/>
          <p:cNvSpPr/>
          <p:nvPr/>
        </p:nvSpPr>
        <p:spPr>
          <a:xfrm>
            <a:off x="1244605" y="1811303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874413" y="1897065"/>
            <a:ext cx="1099047" cy="1027879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892237" y="2060992"/>
            <a:ext cx="1108239" cy="829151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rgbClr val="000000"/>
                </a:solidFill>
              </a:rPr>
              <a:t>Предложение о работе Условия ТД</a:t>
            </a:r>
            <a:endParaRPr lang="ru-RU" sz="1200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848177" y="1922391"/>
            <a:ext cx="1155871" cy="1002553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90220" y="2193124"/>
            <a:ext cx="1248034" cy="275153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Резюме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587184" y="1905425"/>
            <a:ext cx="1154454" cy="1019519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17843" y="2200415"/>
            <a:ext cx="1296144" cy="459819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Собеседование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err="1" smtClean="0">
                <a:solidFill>
                  <a:srgbClr val="000000"/>
                </a:solidFill>
              </a:rPr>
              <a:t>Проф.тест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2510440" y="1818933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82899" y="1427423"/>
            <a:ext cx="1049832" cy="457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Заказчик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403649" y="1427422"/>
            <a:ext cx="1103634" cy="457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Рекрутер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710411" y="1465959"/>
            <a:ext cx="980360" cy="457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Работные сайты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836302" y="1464624"/>
            <a:ext cx="1155871" cy="457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Соискатели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148064" y="1464623"/>
            <a:ext cx="1276268" cy="457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Рекрутер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558085" y="1451171"/>
            <a:ext cx="1183553" cy="457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Заказчик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865221" y="1426436"/>
            <a:ext cx="1108240" cy="457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Рекрутер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0892" y="812228"/>
            <a:ext cx="406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ВНЕДРЕНИЯ ПРОФСТАНДАРТОВ :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214651" y="5009770"/>
            <a:ext cx="1086090" cy="1335778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15616" y="5052480"/>
            <a:ext cx="1280883" cy="644485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Запрос на  вакансию на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основе ПС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444757" y="5001981"/>
            <a:ext cx="1208875" cy="1343567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381238" y="5132348"/>
            <a:ext cx="1296144" cy="644485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Описание вакансии на основе ПС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3797647" y="5009770"/>
            <a:ext cx="1794707" cy="1335779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809165" y="4998179"/>
            <a:ext cx="1783190" cy="829151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rgbClr val="000000"/>
                </a:solidFill>
              </a:rPr>
              <a:t>Соискатель отражает в резюме свой квалификационный уровень на основе ПС 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5" name="Стрелка вправо 94"/>
          <p:cNvSpPr/>
          <p:nvPr/>
        </p:nvSpPr>
        <p:spPr>
          <a:xfrm>
            <a:off x="2285714" y="4938177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315696" y="4983145"/>
            <a:ext cx="1211381" cy="1335781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258811" y="5129878"/>
            <a:ext cx="1340905" cy="1198483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Предложение о работе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Условия ТД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совпадают с положениями ПС + специфика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5755207" y="5018130"/>
            <a:ext cx="1382384" cy="1327418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654358" y="5001981"/>
            <a:ext cx="1617751" cy="1383149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noProof="0" dirty="0">
                <a:solidFill>
                  <a:srgbClr val="000000"/>
                </a:solidFill>
              </a:rPr>
              <a:t>И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нтервью и собеседование подтверждает/ опровергает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заявляемый квалификационный уровень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1224008" y="4653136"/>
            <a:ext cx="1049832" cy="3447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ЗАКАЗЧИК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444757" y="4653136"/>
            <a:ext cx="1184747" cy="344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РЕКРУТЕР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3797648" y="4653136"/>
            <a:ext cx="1794706" cy="3566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СОИСКАТЕЛЬ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5726108" y="4653136"/>
            <a:ext cx="1417227" cy="3685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РЕКРУТЕР</a:t>
            </a:r>
          </a:p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ЗАКАЗЧИК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7315913" y="4665996"/>
            <a:ext cx="1211164" cy="3437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РЕКРУТЕР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190380" y="4174573"/>
            <a:ext cx="68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ПОСЛЕ ВНЕДРЕНИЯ ПРОФСТАНДАРТОВ: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7754436" y="1817095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Стрелка вправо 101"/>
          <p:cNvSpPr/>
          <p:nvPr/>
        </p:nvSpPr>
        <p:spPr>
          <a:xfrm>
            <a:off x="3629504" y="4937893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Стрелка вправо 104"/>
          <p:cNvSpPr/>
          <p:nvPr/>
        </p:nvSpPr>
        <p:spPr>
          <a:xfrm>
            <a:off x="5592355" y="4956765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Стрелка вправо 105"/>
          <p:cNvSpPr/>
          <p:nvPr/>
        </p:nvSpPr>
        <p:spPr>
          <a:xfrm>
            <a:off x="7133679" y="4956765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3643764" y="1825472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5004048" y="1825472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6424332" y="1844060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Пятно 2 69"/>
          <p:cNvSpPr/>
          <p:nvPr/>
        </p:nvSpPr>
        <p:spPr>
          <a:xfrm>
            <a:off x="533105" y="1146633"/>
            <a:ext cx="475186" cy="36528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/>
              <a:t>1</a:t>
            </a:r>
          </a:p>
        </p:txBody>
      </p:sp>
      <p:sp>
        <p:nvSpPr>
          <p:cNvPr id="72" name="Пятно 2 71"/>
          <p:cNvSpPr/>
          <p:nvPr/>
        </p:nvSpPr>
        <p:spPr>
          <a:xfrm>
            <a:off x="1842423" y="1129651"/>
            <a:ext cx="514228" cy="42058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/>
              <a:t>2</a:t>
            </a:r>
          </a:p>
        </p:txBody>
      </p:sp>
      <p:sp>
        <p:nvSpPr>
          <p:cNvPr id="77" name="Пятно 2 76"/>
          <p:cNvSpPr/>
          <p:nvPr/>
        </p:nvSpPr>
        <p:spPr>
          <a:xfrm>
            <a:off x="6137563" y="1211572"/>
            <a:ext cx="502636" cy="405291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 smtClean="0"/>
              <a:t>4</a:t>
            </a:r>
            <a:endParaRPr lang="ru-RU" sz="1400" b="1" dirty="0"/>
          </a:p>
        </p:txBody>
      </p:sp>
      <p:sp>
        <p:nvSpPr>
          <p:cNvPr id="78" name="Пятно 2 77"/>
          <p:cNvSpPr/>
          <p:nvPr/>
        </p:nvSpPr>
        <p:spPr>
          <a:xfrm>
            <a:off x="2760718" y="1215659"/>
            <a:ext cx="516685" cy="349136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/>
              <a:t>3</a:t>
            </a:r>
          </a:p>
        </p:txBody>
      </p:sp>
      <p:sp>
        <p:nvSpPr>
          <p:cNvPr id="79" name="Пятно 2 78"/>
          <p:cNvSpPr/>
          <p:nvPr/>
        </p:nvSpPr>
        <p:spPr>
          <a:xfrm>
            <a:off x="5196890" y="1207585"/>
            <a:ext cx="475186" cy="36528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/>
              <a:t>1</a:t>
            </a:r>
          </a:p>
        </p:txBody>
      </p:sp>
      <p:sp>
        <p:nvSpPr>
          <p:cNvPr id="80" name="Пятно 2 79"/>
          <p:cNvSpPr/>
          <p:nvPr/>
        </p:nvSpPr>
        <p:spPr>
          <a:xfrm>
            <a:off x="5680882" y="1164638"/>
            <a:ext cx="514228" cy="42058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/>
              <a:t>2</a:t>
            </a:r>
          </a:p>
        </p:txBody>
      </p:sp>
      <p:sp>
        <p:nvSpPr>
          <p:cNvPr id="81" name="Пятно 2 80"/>
          <p:cNvSpPr/>
          <p:nvPr/>
        </p:nvSpPr>
        <p:spPr>
          <a:xfrm>
            <a:off x="253171" y="3128797"/>
            <a:ext cx="475186" cy="36528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/>
              <a:t>1</a:t>
            </a:r>
          </a:p>
        </p:txBody>
      </p:sp>
      <p:sp>
        <p:nvSpPr>
          <p:cNvPr id="82" name="Пятно 2 81"/>
          <p:cNvSpPr/>
          <p:nvPr/>
        </p:nvSpPr>
        <p:spPr>
          <a:xfrm>
            <a:off x="255190" y="3648047"/>
            <a:ext cx="514228" cy="42058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/>
              <a:t>2</a:t>
            </a:r>
          </a:p>
        </p:txBody>
      </p:sp>
      <p:sp>
        <p:nvSpPr>
          <p:cNvPr id="83" name="Пятно 2 82"/>
          <p:cNvSpPr/>
          <p:nvPr/>
        </p:nvSpPr>
        <p:spPr>
          <a:xfrm>
            <a:off x="3275856" y="3136870"/>
            <a:ext cx="516685" cy="349136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 smtClean="0"/>
              <a:t>3</a:t>
            </a:r>
            <a:endParaRPr lang="ru-RU" sz="1400" b="1" dirty="0"/>
          </a:p>
        </p:txBody>
      </p:sp>
      <p:sp>
        <p:nvSpPr>
          <p:cNvPr id="84" name="Пятно 2 83"/>
          <p:cNvSpPr/>
          <p:nvPr/>
        </p:nvSpPr>
        <p:spPr>
          <a:xfrm>
            <a:off x="3244909" y="3683769"/>
            <a:ext cx="516685" cy="349136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 smtClean="0"/>
              <a:t>4</a:t>
            </a:r>
            <a:endParaRPr lang="ru-RU" sz="1400" b="1" dirty="0"/>
          </a:p>
        </p:txBody>
      </p:sp>
      <p:sp>
        <p:nvSpPr>
          <p:cNvPr id="85" name="Пятно 2 84"/>
          <p:cNvSpPr/>
          <p:nvPr/>
        </p:nvSpPr>
        <p:spPr>
          <a:xfrm>
            <a:off x="6218817" y="3108793"/>
            <a:ext cx="502636" cy="405291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 smtClean="0"/>
              <a:t>5</a:t>
            </a:r>
            <a:endParaRPr lang="ru-RU" sz="1400" b="1" dirty="0"/>
          </a:p>
        </p:txBody>
      </p:sp>
      <p:sp>
        <p:nvSpPr>
          <p:cNvPr id="86" name="Пятно 2 85"/>
          <p:cNvSpPr/>
          <p:nvPr/>
        </p:nvSpPr>
        <p:spPr>
          <a:xfrm>
            <a:off x="7091216" y="1161326"/>
            <a:ext cx="502636" cy="405291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 smtClean="0"/>
              <a:t>5</a:t>
            </a:r>
            <a:endParaRPr lang="ru-RU" sz="1400" b="1" dirty="0"/>
          </a:p>
        </p:txBody>
      </p:sp>
      <p:sp>
        <p:nvSpPr>
          <p:cNvPr id="87" name="Пятно 2 86"/>
          <p:cNvSpPr/>
          <p:nvPr/>
        </p:nvSpPr>
        <p:spPr>
          <a:xfrm>
            <a:off x="6259878" y="3655692"/>
            <a:ext cx="502636" cy="405291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 smtClean="0"/>
              <a:t>6</a:t>
            </a:r>
            <a:endParaRPr lang="ru-RU" sz="14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769418" y="3081529"/>
            <a:ext cx="2650454" cy="459819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Не формализовано описание квалификационных требований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14443" y="3628428"/>
            <a:ext cx="2418591" cy="459819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Наличие корпоративных особенностей и специфики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809165" y="3081529"/>
            <a:ext cx="2591025" cy="459819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Неоднозначное значение квалификационных требований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833602" y="3536095"/>
            <a:ext cx="2345022" cy="644485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Отсутствие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унифицированных понятий и описаний ТФ, ТД, ЗУН, компетенций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777107" y="3081529"/>
            <a:ext cx="2545678" cy="459819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sz="1200" dirty="0" smtClean="0"/>
              <a:t>Отсутствует единый язык квалификационных требований</a:t>
            </a:r>
            <a:endParaRPr lang="ru-RU" sz="1200" dirty="0"/>
          </a:p>
        </p:txBody>
      </p:sp>
      <p:sp>
        <p:nvSpPr>
          <p:cNvPr id="94" name="TextBox 93"/>
          <p:cNvSpPr txBox="1"/>
          <p:nvPr/>
        </p:nvSpPr>
        <p:spPr>
          <a:xfrm>
            <a:off x="6818168" y="3628428"/>
            <a:ext cx="2194611" cy="459819"/>
          </a:xfrm>
          <a:prstGeom prst="rect">
            <a:avLst/>
          </a:prstGeom>
          <a:noFill/>
          <a:ln>
            <a:noFill/>
          </a:ln>
        </p:spPr>
        <p:txBody>
          <a:bodyPr wrap="square" lIns="89611" tIns="44806" rIns="89611" bIns="44806" rtlCol="0">
            <a:spAutoFit/>
          </a:bodyPr>
          <a:lstStyle/>
          <a:p>
            <a:r>
              <a:rPr lang="ru-RU" sz="1200" dirty="0" smtClean="0"/>
              <a:t>ДИ и наименование должности специфичны</a:t>
            </a:r>
            <a:endParaRPr lang="ru-RU" sz="1200" dirty="0"/>
          </a:p>
        </p:txBody>
      </p:sp>
      <p:sp>
        <p:nvSpPr>
          <p:cNvPr id="98" name="Пятно 2 97"/>
          <p:cNvSpPr/>
          <p:nvPr/>
        </p:nvSpPr>
        <p:spPr>
          <a:xfrm>
            <a:off x="4126991" y="1224577"/>
            <a:ext cx="516685" cy="349136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 smtClean="0"/>
              <a:t>4</a:t>
            </a:r>
            <a:endParaRPr lang="ru-RU" sz="1400" b="1" dirty="0"/>
          </a:p>
        </p:txBody>
      </p:sp>
      <p:sp>
        <p:nvSpPr>
          <p:cNvPr id="99" name="Пятно 2 98"/>
          <p:cNvSpPr/>
          <p:nvPr/>
        </p:nvSpPr>
        <p:spPr>
          <a:xfrm>
            <a:off x="8168022" y="1082900"/>
            <a:ext cx="502636" cy="405291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 smtClean="0"/>
              <a:t>6</a:t>
            </a:r>
            <a:endParaRPr lang="ru-RU" sz="1400" b="1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253171" y="57303"/>
            <a:ext cx="794037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ЧТО ИЗМЕНИТСЯ В ПОДБОРЕ ПЕРСОНАЛА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ПРИ ПЕРЕХОДЕ НА ПРОФЕССИОНАЛЬНЫЕ СТАНДАРТЫ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67B13697-F9DB-460D-8854-FE55084085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63" y="13044"/>
            <a:ext cx="773689" cy="7736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86310" y="6461191"/>
            <a:ext cx="666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r>
              <a:rPr lang="ru-RU" dirty="0" smtClean="0"/>
              <a:t>ПС обеспечивает единый понятийный язык для всех участников </a:t>
            </a:r>
            <a:endParaRPr lang="ru-RU" dirty="0"/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4" y="31184"/>
            <a:ext cx="855322" cy="8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60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7" grpId="0" animBg="1"/>
      <p:bldP spid="68" grpId="0"/>
      <p:bldP spid="69" grpId="0" animBg="1"/>
      <p:bldP spid="92" grpId="0"/>
      <p:bldP spid="95" grpId="0" animBg="1"/>
      <p:bldP spid="96" grpId="0" animBg="1"/>
      <p:bldP spid="97" grpId="0"/>
      <p:bldP spid="100" grpId="0" animBg="1"/>
      <p:bldP spid="101" grpId="0"/>
      <p:bldP spid="107" grpId="0" animBg="1"/>
      <p:bldP spid="108" grpId="0" animBg="1"/>
      <p:bldP spid="109" grpId="0" animBg="1"/>
      <p:bldP spid="112" grpId="0" animBg="1"/>
      <p:bldP spid="113" grpId="0" animBg="1"/>
      <p:bldP spid="114" grpId="0"/>
      <p:bldP spid="102" grpId="0" animBg="1"/>
      <p:bldP spid="105" grpId="0" animBg="1"/>
      <p:bldP spid="1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16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успеха организации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  <a:effectLst>
            <a:outerShdw sx="1000" sy="1000" algn="ctr" rotWithShape="0">
              <a:srgbClr val="000000">
                <a:alpha val="0"/>
              </a:srgbClr>
            </a:outerShdw>
            <a:softEdge rad="0"/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элементы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HR-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ресурсов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>
              <a:lnSpc>
                <a:spcPct val="80000"/>
              </a:lnSpc>
            </a:pPr>
            <a:endParaRPr lang="ru-RU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>
              <a:lnSpc>
                <a:spcPct val="80000"/>
              </a:lnSpc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квалификация сотрудников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>
              <a:lnSpc>
                <a:spcPct val="80000"/>
              </a:lnSpc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нормирование и оплата труда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>
              <a:lnSpc>
                <a:spcPct val="80000"/>
              </a:lnSpc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корпоративные знания и их трансляция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>
              <a:lnSpc>
                <a:spcPct val="80000"/>
              </a:lnSpc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мотивация, система вознаграждения</a:t>
            </a:r>
          </a:p>
          <a:p>
            <a:pPr marL="720000">
              <a:lnSpc>
                <a:spcPct val="80000"/>
              </a:lnSpc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организационная культура, коммуникации </a:t>
            </a:r>
          </a:p>
          <a:p>
            <a:pPr marL="720000">
              <a:lnSpc>
                <a:spcPct val="80000"/>
              </a:lnSpc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кадровые политики, система менеджмента</a:t>
            </a:r>
          </a:p>
          <a:p>
            <a:pPr marL="0" indent="0">
              <a:buNone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успешности: </a:t>
            </a:r>
          </a:p>
          <a:p>
            <a:pPr marL="0" indent="0">
              <a:buNone/>
            </a:pPr>
            <a:endParaRPr lang="ru-RU" sz="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>
              <a:lnSpc>
                <a:spcPct val="80000"/>
              </a:lnSpc>
              <a:buFont typeface="+mj-lt"/>
              <a:buAutoNum type="arabicPeriod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Опережающий рост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производительности труда над затратами на персонал</a:t>
            </a:r>
          </a:p>
          <a:p>
            <a:pPr marL="720000">
              <a:lnSpc>
                <a:spcPct val="80000"/>
              </a:lnSpc>
              <a:buFont typeface="+mj-lt"/>
              <a:buAutoNum type="arabicPeriod"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>
              <a:lnSpc>
                <a:spcPct val="80000"/>
              </a:lnSpc>
              <a:buFont typeface="+mj-lt"/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конкурентоспособности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продуктов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" y="125406"/>
            <a:ext cx="855322" cy="8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2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-1464" y="0"/>
          <a:ext cx="15093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64" y="0"/>
                        <a:ext cx="150935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194773" y="1897065"/>
            <a:ext cx="1064859" cy="1027879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492" y="2026808"/>
            <a:ext cx="1280883" cy="829151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Определение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rgbClr val="000000"/>
                </a:solidFill>
              </a:rPr>
              <a:t>д</a:t>
            </a:r>
            <a:r>
              <a:rPr lang="ru-RU" sz="1200" kern="0" dirty="0" smtClean="0">
                <a:solidFill>
                  <a:srgbClr val="000000"/>
                </a:solidFill>
              </a:rPr>
              <a:t>ня выхода на работу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Подготовка РМ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403649" y="1889277"/>
            <a:ext cx="1093993" cy="1035667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709036" y="1889415"/>
            <a:ext cx="983250" cy="1027879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59051" y="2161263"/>
            <a:ext cx="1049743" cy="644485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Введение в должность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rgbClr val="000000"/>
                </a:solidFill>
              </a:rPr>
              <a:t>План на ИС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148064" y="1922391"/>
            <a:ext cx="1288521" cy="1002553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Стрелка вправо 70"/>
          <p:cNvSpPr/>
          <p:nvPr/>
        </p:nvSpPr>
        <p:spPr>
          <a:xfrm>
            <a:off x="1244605" y="1811303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874413" y="1897065"/>
            <a:ext cx="1099047" cy="1027879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865221" y="2072180"/>
            <a:ext cx="1108239" cy="644485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rgbClr val="000000"/>
                </a:solidFill>
              </a:rPr>
              <a:t>Решение о завершении ИС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848177" y="1922391"/>
            <a:ext cx="1155871" cy="1002553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8352" y="1956765"/>
            <a:ext cx="1248034" cy="1013817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F</a:t>
            </a:r>
            <a:r>
              <a:rPr lang="ru-RU" sz="1200" kern="0" dirty="0">
                <a:solidFill>
                  <a:srgbClr val="000000"/>
                </a:solidFill>
              </a:rPr>
              <a:t> </a:t>
            </a:r>
            <a:r>
              <a:rPr lang="ru-RU" sz="1200" kern="0" dirty="0" smtClean="0">
                <a:solidFill>
                  <a:srgbClr val="000000"/>
                </a:solidFill>
              </a:rPr>
              <a:t>  ЛНА Техн.стандарты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rgbClr val="000000"/>
                </a:solidFill>
              </a:rPr>
              <a:t>Спец.знания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noProof="0" dirty="0" smtClean="0">
                <a:solidFill>
                  <a:srgbClr val="000000"/>
                </a:solidFill>
              </a:rPr>
              <a:t>К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оллектив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noProof="0" dirty="0" smtClean="0">
                <a:solidFill>
                  <a:srgbClr val="000000"/>
                </a:solidFill>
              </a:rPr>
              <a:t>Цепочки вз/дей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587184" y="1905425"/>
            <a:ext cx="1154454" cy="1019519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30517" y="2081020"/>
            <a:ext cx="1296144" cy="829151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rgbClr val="000000"/>
                </a:solidFill>
              </a:rPr>
              <a:t>Оценка результатов ИС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Аттестация по итогам ИС</a:t>
            </a:r>
          </a:p>
        </p:txBody>
      </p:sp>
      <p:sp>
        <p:nvSpPr>
          <p:cNvPr id="41" name="Стрелка вправо 40"/>
          <p:cNvSpPr/>
          <p:nvPr/>
        </p:nvSpPr>
        <p:spPr>
          <a:xfrm>
            <a:off x="2510440" y="1818933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82899" y="1427423"/>
            <a:ext cx="1049832" cy="457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Руководитель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403649" y="1427422"/>
            <a:ext cx="1103634" cy="457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HR-</a:t>
            </a:r>
            <a:r>
              <a:rPr lang="ru-RU" sz="1000" dirty="0" smtClean="0">
                <a:solidFill>
                  <a:srgbClr val="000000"/>
                </a:solidFill>
              </a:rPr>
              <a:t>менеджер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710411" y="1465959"/>
            <a:ext cx="980360" cy="457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Руководитель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836302" y="1464624"/>
            <a:ext cx="1155871" cy="457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Новый работник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148064" y="1464623"/>
            <a:ext cx="1276268" cy="457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Наставник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558085" y="1451171"/>
            <a:ext cx="1183553" cy="457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Руководитель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865221" y="1426436"/>
            <a:ext cx="1108240" cy="457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Кадровый администратор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0892" y="812228"/>
            <a:ext cx="406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ВНЕДРЕНИЯ ПРОФСТАНДАРТОВ :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27019" y="4697313"/>
            <a:ext cx="1247129" cy="1659590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10141" y="4823298"/>
            <a:ext cx="1280883" cy="1383149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rgbClr val="000000"/>
                </a:solidFill>
              </a:rPr>
              <a:t>Анализ </a:t>
            </a:r>
            <a:r>
              <a:rPr lang="ru-RU" sz="1200" kern="0" dirty="0">
                <a:solidFill>
                  <a:srgbClr val="000000"/>
                </a:solidFill>
              </a:rPr>
              <a:t>соответствия квалификации нового работника должностным требованиям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318164" y="4689524"/>
            <a:ext cx="1290886" cy="1667379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53066" y="4722492"/>
            <a:ext cx="1427970" cy="1659590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/>
              <a:t>Внесены изменения в типовые формы плана индивидуальной адаптации </a:t>
            </a:r>
            <a:r>
              <a:rPr lang="ru-RU" sz="1200" dirty="0" smtClean="0"/>
              <a:t>и обучения нового работника</a:t>
            </a:r>
            <a:endParaRPr lang="ru-RU" sz="1200" kern="0" dirty="0">
              <a:solidFill>
                <a:srgbClr val="FFFFFF"/>
              </a:solidFill>
              <a:latin typeface="Arial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5" name="Стрелка вправо 94"/>
          <p:cNvSpPr/>
          <p:nvPr/>
        </p:nvSpPr>
        <p:spPr>
          <a:xfrm>
            <a:off x="2159121" y="4543120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6863538" y="4709179"/>
            <a:ext cx="1361732" cy="1686215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/>
              <a:t>Методы контроля завершения ИС соответствуют технологии НОК</a:t>
            </a:r>
            <a:endParaRPr lang="ru-RU" sz="1200" kern="0" dirty="0">
              <a:solidFill>
                <a:srgbClr val="FFFFFF"/>
              </a:solidFill>
              <a:latin typeface="Arial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5331095" y="4695096"/>
            <a:ext cx="1382384" cy="1676409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/>
              <a:t>Определены способы достижения умений и трудовых действий в адаптационном периоде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123843" y="4188754"/>
            <a:ext cx="68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ПОСЛЕ ВНЕДРЕНИЯ ПРОФСТАНДАРТОВ:</a:t>
            </a:r>
          </a:p>
        </p:txBody>
      </p:sp>
      <p:sp>
        <p:nvSpPr>
          <p:cNvPr id="45" name="Стрелка вправо 44"/>
          <p:cNvSpPr/>
          <p:nvPr/>
        </p:nvSpPr>
        <p:spPr>
          <a:xfrm>
            <a:off x="7754436" y="1817095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Стрелка вправо 101"/>
          <p:cNvSpPr/>
          <p:nvPr/>
        </p:nvSpPr>
        <p:spPr>
          <a:xfrm>
            <a:off x="3598694" y="4570384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Стрелка вправо 104"/>
          <p:cNvSpPr/>
          <p:nvPr/>
        </p:nvSpPr>
        <p:spPr>
          <a:xfrm>
            <a:off x="5181036" y="4561715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Стрелка вправо 105"/>
          <p:cNvSpPr/>
          <p:nvPr/>
        </p:nvSpPr>
        <p:spPr>
          <a:xfrm>
            <a:off x="6729721" y="4546059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3643764" y="1825472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5004048" y="1825472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6424332" y="1844060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Пятно 2 69"/>
          <p:cNvSpPr/>
          <p:nvPr/>
        </p:nvSpPr>
        <p:spPr>
          <a:xfrm>
            <a:off x="1376490" y="1158140"/>
            <a:ext cx="475186" cy="36528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/>
              <a:t>1</a:t>
            </a:r>
          </a:p>
        </p:txBody>
      </p:sp>
      <p:sp>
        <p:nvSpPr>
          <p:cNvPr id="72" name="Пятно 2 71"/>
          <p:cNvSpPr/>
          <p:nvPr/>
        </p:nvSpPr>
        <p:spPr>
          <a:xfrm>
            <a:off x="1978722" y="1129721"/>
            <a:ext cx="514228" cy="42058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/>
              <a:t>2</a:t>
            </a:r>
          </a:p>
        </p:txBody>
      </p:sp>
      <p:sp>
        <p:nvSpPr>
          <p:cNvPr id="78" name="Пятно 2 77"/>
          <p:cNvSpPr/>
          <p:nvPr/>
        </p:nvSpPr>
        <p:spPr>
          <a:xfrm>
            <a:off x="2819887" y="1215658"/>
            <a:ext cx="516685" cy="349136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 smtClean="0"/>
              <a:t>2</a:t>
            </a:r>
            <a:endParaRPr lang="ru-RU" sz="1400" b="1" dirty="0"/>
          </a:p>
        </p:txBody>
      </p:sp>
      <p:sp>
        <p:nvSpPr>
          <p:cNvPr id="80" name="Пятно 2 79"/>
          <p:cNvSpPr/>
          <p:nvPr/>
        </p:nvSpPr>
        <p:spPr>
          <a:xfrm>
            <a:off x="5680882" y="1164638"/>
            <a:ext cx="514228" cy="42058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/>
              <a:t>3</a:t>
            </a:r>
          </a:p>
        </p:txBody>
      </p:sp>
      <p:sp>
        <p:nvSpPr>
          <p:cNvPr id="81" name="Пятно 2 80"/>
          <p:cNvSpPr/>
          <p:nvPr/>
        </p:nvSpPr>
        <p:spPr>
          <a:xfrm>
            <a:off x="253171" y="3128797"/>
            <a:ext cx="475186" cy="36528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/>
              <a:t>1</a:t>
            </a:r>
          </a:p>
        </p:txBody>
      </p:sp>
      <p:sp>
        <p:nvSpPr>
          <p:cNvPr id="82" name="Пятно 2 81"/>
          <p:cNvSpPr/>
          <p:nvPr/>
        </p:nvSpPr>
        <p:spPr>
          <a:xfrm>
            <a:off x="255190" y="3648047"/>
            <a:ext cx="514228" cy="42058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/>
              <a:t>2</a:t>
            </a:r>
          </a:p>
        </p:txBody>
      </p:sp>
      <p:sp>
        <p:nvSpPr>
          <p:cNvPr id="84" name="Пятно 2 83"/>
          <p:cNvSpPr/>
          <p:nvPr/>
        </p:nvSpPr>
        <p:spPr>
          <a:xfrm>
            <a:off x="3255231" y="3151892"/>
            <a:ext cx="516685" cy="349136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 smtClean="0"/>
              <a:t>4</a:t>
            </a:r>
            <a:endParaRPr lang="ru-RU" sz="1400" b="1" dirty="0"/>
          </a:p>
        </p:txBody>
      </p:sp>
      <p:sp>
        <p:nvSpPr>
          <p:cNvPr id="85" name="Пятно 2 84"/>
          <p:cNvSpPr/>
          <p:nvPr/>
        </p:nvSpPr>
        <p:spPr>
          <a:xfrm>
            <a:off x="6218817" y="3108793"/>
            <a:ext cx="502636" cy="405291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 smtClean="0"/>
              <a:t>5</a:t>
            </a:r>
            <a:endParaRPr lang="ru-RU" sz="1400" b="1" dirty="0"/>
          </a:p>
        </p:txBody>
      </p:sp>
      <p:sp>
        <p:nvSpPr>
          <p:cNvPr id="86" name="Пятно 2 85"/>
          <p:cNvSpPr/>
          <p:nvPr/>
        </p:nvSpPr>
        <p:spPr>
          <a:xfrm>
            <a:off x="7023900" y="1149353"/>
            <a:ext cx="502636" cy="405291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 smtClean="0"/>
              <a:t>5</a:t>
            </a:r>
            <a:endParaRPr lang="ru-RU" sz="14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728357" y="3110082"/>
            <a:ext cx="2650454" cy="459819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Не формализовано описание квалификационных требований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14443" y="3628428"/>
            <a:ext cx="2418591" cy="459819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Наличие корпоративных особенностей и специфики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805876" y="3086482"/>
            <a:ext cx="2345022" cy="644485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Отсутствие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унифицированных понятий и описаний ТФ, ТД, ЗУН, компетенций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777107" y="3081529"/>
            <a:ext cx="2545678" cy="459819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sz="1200" dirty="0" smtClean="0"/>
              <a:t>Отсутствует единый язык квалификационных требований</a:t>
            </a:r>
            <a:endParaRPr lang="ru-RU" sz="1200" dirty="0"/>
          </a:p>
        </p:txBody>
      </p:sp>
      <p:sp>
        <p:nvSpPr>
          <p:cNvPr id="98" name="Пятно 2 97"/>
          <p:cNvSpPr/>
          <p:nvPr/>
        </p:nvSpPr>
        <p:spPr>
          <a:xfrm>
            <a:off x="4126991" y="1224577"/>
            <a:ext cx="516685" cy="349136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/>
              <a:t>4</a:t>
            </a:r>
          </a:p>
        </p:txBody>
      </p: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67B13697-F9DB-460D-8854-FE55084085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63" y="13044"/>
            <a:ext cx="773689" cy="773689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1309618" y="2020822"/>
            <a:ext cx="1210530" cy="829151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Заключение ТД, ознакомление</a:t>
            </a:r>
            <a:r>
              <a:rPr lang="ru-RU" sz="1200" kern="0" dirty="0" smtClean="0">
                <a:solidFill>
                  <a:srgbClr val="000000"/>
                </a:solidFill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rgbClr val="000000"/>
                </a:solidFill>
              </a:rPr>
              <a:t>с ДИ, ТФ, ТД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225617" y="1959045"/>
            <a:ext cx="1248034" cy="1013817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F</a:t>
            </a:r>
            <a:r>
              <a:rPr lang="ru-RU" sz="1200" kern="0" dirty="0">
                <a:solidFill>
                  <a:srgbClr val="000000"/>
                </a:solidFill>
              </a:rPr>
              <a:t> </a:t>
            </a:r>
            <a:r>
              <a:rPr lang="ru-RU" sz="1200" kern="0" dirty="0" smtClean="0">
                <a:solidFill>
                  <a:srgbClr val="000000"/>
                </a:solidFill>
              </a:rPr>
              <a:t>  ЛНА Техн.стандарты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rgbClr val="000000"/>
                </a:solidFill>
              </a:rPr>
              <a:t>Спец.знания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noProof="0" dirty="0" smtClean="0">
                <a:solidFill>
                  <a:srgbClr val="000000"/>
                </a:solidFill>
              </a:rPr>
              <a:t>К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оллектив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noProof="0" dirty="0" smtClean="0">
                <a:solidFill>
                  <a:srgbClr val="000000"/>
                </a:solidFill>
              </a:rPr>
              <a:t>Цепочки вз/дей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313945" y="4803036"/>
            <a:ext cx="1280883" cy="1567815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rgbClr val="000000"/>
                </a:solidFill>
              </a:rPr>
              <a:t>Определены квалификационные несовпадения с требованиями должности                            у нового работника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0" y="6382082"/>
            <a:ext cx="895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*</a:t>
            </a:r>
            <a:r>
              <a:rPr lang="ru-RU" sz="1600" b="1" dirty="0" smtClean="0"/>
              <a:t>ПС обеспечивает единый понятийный язык для всех участников и возможность применения ОС </a:t>
            </a:r>
            <a:endParaRPr lang="ru-RU" sz="1600" b="1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601696" y="43676"/>
            <a:ext cx="794037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ПРОФЕССИОНАЛЬНОЙ АДАПТАЦИИ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НОВОГО РАБОТНИКА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" y="125406"/>
            <a:ext cx="855322" cy="8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33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7" grpId="0" animBg="1"/>
      <p:bldP spid="69" grpId="0" animBg="1"/>
      <p:bldP spid="95" grpId="0" animBg="1"/>
      <p:bldP spid="96" grpId="0" animBg="1"/>
      <p:bldP spid="100" grpId="0" animBg="1"/>
      <p:bldP spid="114" grpId="0"/>
      <p:bldP spid="102" grpId="0" animBg="1"/>
      <p:bldP spid="105" grpId="0" animBg="1"/>
      <p:bldP spid="106" grpId="0" animBg="1"/>
      <p:bldP spid="1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293" y="236026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реалии и вызовы времени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392" y="1196752"/>
            <a:ext cx="8003232" cy="262484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«Инновационные рельсы» меняют модели и инструменты управления предприятием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«рецепт» выживания с опорой на сильные компетенции 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и бизнес-решения возникают на стыке квалификаций, трудовые навыки перестают носить статичный, типовой характер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Оборот прикладного внутрикорпоративного знания выступает основой цепочек производства ценностей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Конкуренция строится вокруг качества создаваемых продуктов, товаров или услуг </a:t>
            </a:r>
          </a:p>
          <a:p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68146"/>
            <a:ext cx="7632848" cy="2289854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" y="125406"/>
            <a:ext cx="855322" cy="8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4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востребованные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сфере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ФинТех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(пример)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484784"/>
            <a:ext cx="7632848" cy="3914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пециалисты 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области </a:t>
            </a:r>
            <a:r>
              <a:rPr lang="ru-RU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endParaRPr lang="ru-RU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Специалисты в области 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машинного обучения в </a:t>
            </a: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финансах</a:t>
            </a:r>
          </a:p>
          <a:p>
            <a:pPr marL="457200" indent="-4572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Специалисты 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области </a:t>
            </a:r>
            <a:r>
              <a:rPr lang="ru-RU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кибербезопасности</a:t>
            </a:r>
            <a:endParaRPr lang="ru-RU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Специалисты 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облачным </a:t>
            </a: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технологиям</a:t>
            </a:r>
          </a:p>
          <a:p>
            <a:pPr marL="457200" indent="-4572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Специалисты </a:t>
            </a:r>
            <a:r>
              <a:rPr lang="ru-RU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IoT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(поддержка технологии интернет вещей</a:t>
            </a: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Специалисты </a:t>
            </a:r>
            <a:r>
              <a:rPr lang="ru-RU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front-end</a:t>
            </a: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back-end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разработчики</a:t>
            </a:r>
          </a:p>
          <a:p>
            <a:pPr marL="457200" indent="-457200" algn="just">
              <a:lnSpc>
                <a:spcPct val="115000"/>
              </a:lnSpc>
              <a:buFont typeface="+mj-lt"/>
              <a:buAutoNum type="arabicPeriod"/>
            </a:pP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16" y="5217470"/>
            <a:ext cx="82296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решения данной кадровой проблемы требуется модернизация системы управления человеческим и социальным капиталом организации </a:t>
            </a:r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сторону опережающих, </a:t>
            </a:r>
            <a:r>
              <a:rPr lang="ru-RU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проактивных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решений </a:t>
            </a:r>
          </a:p>
          <a:p>
            <a:pPr algn="ctr">
              <a:lnSpc>
                <a:spcPct val="115000"/>
              </a:lnSpc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получения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организацией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бизнес-эффекта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" y="125406"/>
            <a:ext cx="855322" cy="8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8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2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-1464" y="0"/>
          <a:ext cx="15093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64" y="0"/>
                        <a:ext cx="150935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194773" y="1897065"/>
            <a:ext cx="1064859" cy="1027879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492" y="2026808"/>
            <a:ext cx="1280883" cy="644485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Определение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rgbClr val="000000"/>
                </a:solidFill>
              </a:rPr>
              <a:t>п</a:t>
            </a:r>
            <a:r>
              <a:rPr lang="ru-RU" sz="1200" kern="0" dirty="0" smtClean="0">
                <a:solidFill>
                  <a:srgbClr val="000000"/>
                </a:solidFill>
              </a:rPr>
              <a:t>отребности в обучении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403649" y="1889277"/>
            <a:ext cx="1093993" cy="1035667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709036" y="1889415"/>
            <a:ext cx="983250" cy="1027879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27694" y="1901771"/>
            <a:ext cx="1049743" cy="1013817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Подбор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корп.уч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программы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или внешней программы 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148064" y="1922391"/>
            <a:ext cx="1288521" cy="1002553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Стрелка вправо 70"/>
          <p:cNvSpPr/>
          <p:nvPr/>
        </p:nvSpPr>
        <p:spPr>
          <a:xfrm>
            <a:off x="1244605" y="1811303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874413" y="1897065"/>
            <a:ext cx="1099047" cy="1027879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865221" y="2072180"/>
            <a:ext cx="1108239" cy="644485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План индивидуального развития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848177" y="1922391"/>
            <a:ext cx="1155871" cy="1002553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8604" y="2190800"/>
            <a:ext cx="1248034" cy="275153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rgbClr val="000000"/>
                </a:solidFill>
              </a:rPr>
              <a:t>Обучение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587184" y="1905425"/>
            <a:ext cx="1154454" cy="1019519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30517" y="2081020"/>
            <a:ext cx="1296144" cy="644485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rgbClr val="000000"/>
                </a:solidFill>
              </a:rPr>
              <a:t>Планирование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rgbClr val="000000"/>
                </a:solidFill>
              </a:rPr>
              <a:t>к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арьерных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траекторий </a:t>
            </a:r>
          </a:p>
        </p:txBody>
      </p:sp>
      <p:sp>
        <p:nvSpPr>
          <p:cNvPr id="41" name="Стрелка вправо 40"/>
          <p:cNvSpPr/>
          <p:nvPr/>
        </p:nvSpPr>
        <p:spPr>
          <a:xfrm>
            <a:off x="2510440" y="1818933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82899" y="1427423"/>
            <a:ext cx="1049832" cy="457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Руководитель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403649" y="1427422"/>
            <a:ext cx="1103634" cy="457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Специалист по обучению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710411" y="1465959"/>
            <a:ext cx="980360" cy="457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Учебный центр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836302" y="1464624"/>
            <a:ext cx="1155871" cy="457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Работник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148064" y="1464623"/>
            <a:ext cx="1276268" cy="457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Учебный центр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558085" y="1451171"/>
            <a:ext cx="1183553" cy="457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Руководитель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865221" y="1426436"/>
            <a:ext cx="1108240" cy="457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Работник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5593" y="854191"/>
            <a:ext cx="406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ВНЕДРЕНИЯ ПРОФСТАНДАРТОВ :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44667" y="4712664"/>
            <a:ext cx="1462500" cy="1659590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/>
              <a:t>Проведен </a:t>
            </a:r>
            <a:r>
              <a:rPr lang="ru-RU" sz="1200" dirty="0"/>
              <a:t>анализ </a:t>
            </a:r>
            <a:r>
              <a:rPr lang="ru-RU" sz="1200" dirty="0" smtClean="0"/>
              <a:t>корп. учебных </a:t>
            </a:r>
            <a:r>
              <a:rPr lang="ru-RU" sz="1200" dirty="0"/>
              <a:t>программ на их соответствие ПС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894084" y="4708770"/>
            <a:ext cx="1513813" cy="1667379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/>
              <a:t>Внесены </a:t>
            </a:r>
            <a:r>
              <a:rPr lang="ru-RU" sz="1200" dirty="0"/>
              <a:t>изменения в содержание </a:t>
            </a:r>
            <a:r>
              <a:rPr lang="ru-RU" sz="1200" dirty="0" err="1" smtClean="0"/>
              <a:t>корп.учебно</a:t>
            </a:r>
            <a:r>
              <a:rPr lang="ru-RU" sz="1200" dirty="0" smtClean="0"/>
              <a:t>-тематических </a:t>
            </a:r>
            <a:r>
              <a:rPr lang="ru-RU" sz="1200" dirty="0"/>
              <a:t>планов: курсы, семинары, тренинги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514610" y="4712664"/>
            <a:ext cx="1674571" cy="1659590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/>
              <a:t>Внешнее обучение и переподготовка по программам ДПО ведется в соответствии требованиями ПС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5" name="Стрелка вправо 94"/>
          <p:cNvSpPr/>
          <p:nvPr/>
        </p:nvSpPr>
        <p:spPr>
          <a:xfrm>
            <a:off x="1722216" y="4570383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237090" y="4699352"/>
            <a:ext cx="1596894" cy="1686215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/>
              <a:t>Методы контроля знаний  </a:t>
            </a:r>
            <a:r>
              <a:rPr lang="ru-RU" sz="1200" dirty="0"/>
              <a:t>соответствуют технологии НОК и содержит аналогичные оценочные средства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5295894" y="4704255"/>
            <a:ext cx="1834484" cy="1676409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19050" cap="flat" cmpd="sng" algn="ctr">
            <a:solidFill>
              <a:srgbClr val="E9EEF3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/>
              <a:t>Программа </a:t>
            </a:r>
            <a:r>
              <a:rPr lang="ru-RU" sz="1200" dirty="0"/>
              <a:t>подготовки направлена на развитие знаний, умений и </a:t>
            </a:r>
            <a:r>
              <a:rPr lang="ru-RU" sz="1200" dirty="0" smtClean="0"/>
              <a:t>ТД </a:t>
            </a:r>
            <a:r>
              <a:rPr lang="ru-RU" sz="1200" dirty="0"/>
              <a:t>обучаемых работников по </a:t>
            </a:r>
            <a:r>
              <a:rPr lang="ru-RU" sz="1200" dirty="0" smtClean="0"/>
              <a:t>должности на основе требований ПС</a:t>
            </a:r>
            <a:endParaRPr lang="ru-RU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1115615" y="4120033"/>
            <a:ext cx="68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ПОСЛЕ ВНЕДРЕНИЯ ПРОФСТАНДАРТОВ:</a:t>
            </a:r>
          </a:p>
        </p:txBody>
      </p:sp>
      <p:sp>
        <p:nvSpPr>
          <p:cNvPr id="45" name="Стрелка вправо 44"/>
          <p:cNvSpPr/>
          <p:nvPr/>
        </p:nvSpPr>
        <p:spPr>
          <a:xfrm>
            <a:off x="7754436" y="1817095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Стрелка вправо 101"/>
          <p:cNvSpPr/>
          <p:nvPr/>
        </p:nvSpPr>
        <p:spPr>
          <a:xfrm>
            <a:off x="3358196" y="4570383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Стрелка вправо 104"/>
          <p:cNvSpPr/>
          <p:nvPr/>
        </p:nvSpPr>
        <p:spPr>
          <a:xfrm>
            <a:off x="5140355" y="4573377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Стрелка вправо 105"/>
          <p:cNvSpPr/>
          <p:nvPr/>
        </p:nvSpPr>
        <p:spPr>
          <a:xfrm>
            <a:off x="7072950" y="4547993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3643764" y="1825472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5004048" y="1825472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6424332" y="1844060"/>
            <a:ext cx="221569" cy="321553"/>
          </a:xfrm>
          <a:prstGeom prst="rightArrow">
            <a:avLst/>
          </a:prstGeom>
          <a:solidFill>
            <a:srgbClr val="BAD3EC">
              <a:lumMod val="50000"/>
            </a:srgbClr>
          </a:solidFill>
          <a:ln w="25400" cap="flat" cmpd="sng" algn="ctr">
            <a:solidFill>
              <a:srgbClr val="BAD3EC">
                <a:lumMod val="50000"/>
              </a:srgbClr>
            </a:solidFill>
            <a:prstDash val="solid"/>
          </a:ln>
          <a:effectLst/>
        </p:spPr>
        <p:txBody>
          <a:bodyPr lIns="89611" tIns="44806" rIns="89611" bIns="4480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Пятно 2 69"/>
          <p:cNvSpPr/>
          <p:nvPr/>
        </p:nvSpPr>
        <p:spPr>
          <a:xfrm>
            <a:off x="500731" y="1239803"/>
            <a:ext cx="475186" cy="36528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/>
              <a:t>1</a:t>
            </a:r>
          </a:p>
        </p:txBody>
      </p:sp>
      <p:sp>
        <p:nvSpPr>
          <p:cNvPr id="78" name="Пятно 2 77"/>
          <p:cNvSpPr/>
          <p:nvPr/>
        </p:nvSpPr>
        <p:spPr>
          <a:xfrm>
            <a:off x="2819887" y="1215658"/>
            <a:ext cx="516685" cy="349136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 smtClean="0"/>
              <a:t>2</a:t>
            </a:r>
            <a:endParaRPr lang="ru-RU" sz="1400" b="1" dirty="0"/>
          </a:p>
        </p:txBody>
      </p:sp>
      <p:sp>
        <p:nvSpPr>
          <p:cNvPr id="80" name="Пятно 2 79"/>
          <p:cNvSpPr/>
          <p:nvPr/>
        </p:nvSpPr>
        <p:spPr>
          <a:xfrm>
            <a:off x="5680882" y="1164638"/>
            <a:ext cx="514228" cy="42058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/>
              <a:t>3</a:t>
            </a:r>
          </a:p>
        </p:txBody>
      </p:sp>
      <p:sp>
        <p:nvSpPr>
          <p:cNvPr id="81" name="Пятно 2 80"/>
          <p:cNvSpPr/>
          <p:nvPr/>
        </p:nvSpPr>
        <p:spPr>
          <a:xfrm>
            <a:off x="253171" y="3128797"/>
            <a:ext cx="475186" cy="36528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/>
              <a:t>1</a:t>
            </a:r>
          </a:p>
        </p:txBody>
      </p:sp>
      <p:sp>
        <p:nvSpPr>
          <p:cNvPr id="84" name="Пятно 2 83"/>
          <p:cNvSpPr/>
          <p:nvPr/>
        </p:nvSpPr>
        <p:spPr>
          <a:xfrm>
            <a:off x="3255231" y="3151892"/>
            <a:ext cx="516685" cy="349136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 smtClean="0"/>
              <a:t>2</a:t>
            </a:r>
            <a:endParaRPr lang="ru-RU" sz="1400" b="1" dirty="0"/>
          </a:p>
        </p:txBody>
      </p:sp>
      <p:sp>
        <p:nvSpPr>
          <p:cNvPr id="85" name="Пятно 2 84"/>
          <p:cNvSpPr/>
          <p:nvPr/>
        </p:nvSpPr>
        <p:spPr>
          <a:xfrm>
            <a:off x="6218817" y="3108793"/>
            <a:ext cx="502636" cy="405291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/>
              <a:t>3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28357" y="3110082"/>
            <a:ext cx="2650454" cy="459819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Не формализовано описание квалификационных требований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805876" y="3086482"/>
            <a:ext cx="2345022" cy="644485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sz="1200" dirty="0" err="1" smtClean="0">
                <a:solidFill>
                  <a:schemeClr val="tx1">
                    <a:lumMod val="50000"/>
                  </a:schemeClr>
                </a:solidFill>
              </a:rPr>
              <a:t>Уч.программы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 не соответствуют квалификационным требованиям ПС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777107" y="3081529"/>
            <a:ext cx="2545678" cy="644485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sz="1200" dirty="0" smtClean="0"/>
              <a:t>Оценочные средства </a:t>
            </a:r>
          </a:p>
          <a:p>
            <a:r>
              <a:rPr lang="ru-RU" sz="1200" dirty="0"/>
              <a:t>н</a:t>
            </a:r>
            <a:r>
              <a:rPr lang="ru-RU" sz="1200" dirty="0" smtClean="0"/>
              <a:t>е отражают квалификационные требования</a:t>
            </a:r>
            <a:endParaRPr lang="ru-RU" sz="1200" dirty="0"/>
          </a:p>
        </p:txBody>
      </p: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67B13697-F9DB-460D-8854-FE55084085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63" y="13044"/>
            <a:ext cx="773689" cy="773689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1309618" y="2020822"/>
            <a:ext cx="1210530" cy="829151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Формирование плана обучения и бюджета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130323" y="2081111"/>
            <a:ext cx="1248034" cy="644485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rgbClr val="000000"/>
                </a:solidFill>
              </a:rPr>
              <a:t>Контроль знаний и навыков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024530" y="6395656"/>
            <a:ext cx="695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*</a:t>
            </a:r>
            <a:r>
              <a:rPr lang="ru-RU" sz="1400" b="1" dirty="0" smtClean="0"/>
              <a:t>ПС обеспечивает соответствие УП квалификационным требованиям и </a:t>
            </a:r>
          </a:p>
          <a:p>
            <a:r>
              <a:rPr lang="ru-RU" sz="1400" b="1" dirty="0" smtClean="0"/>
              <a:t>возможность применения технологии НОК </a:t>
            </a:r>
            <a:endParaRPr lang="ru-RU" sz="14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85202" y="207232"/>
            <a:ext cx="7940371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КВАЛИФИКАЦИОННЫЕ ТРАЕКТОРИИ РАЗВИТИЯ И ОБУЧЕНИЯ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ПЕРСОНАЛА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Пятно 2 74"/>
          <p:cNvSpPr/>
          <p:nvPr/>
        </p:nvSpPr>
        <p:spPr>
          <a:xfrm>
            <a:off x="8150387" y="1149927"/>
            <a:ext cx="475186" cy="36528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400" b="1" dirty="0"/>
              <a:t>1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" y="125406"/>
            <a:ext cx="855322" cy="8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36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69" grpId="0" animBg="1"/>
      <p:bldP spid="95" grpId="0" animBg="1"/>
      <p:bldP spid="96" grpId="0" animBg="1"/>
      <p:bldP spid="100" grpId="0" animBg="1"/>
      <p:bldP spid="114" grpId="0"/>
      <p:bldP spid="102" grpId="0" animBg="1"/>
      <p:bldP spid="105" grpId="0" animBg="1"/>
      <p:bldP spid="10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13-20 - 13-45 Гусарова Квалификационный подход в HRМ[201902281348364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4155</TotalTime>
  <Words>1086</Words>
  <Application>Microsoft Office PowerPoint</Application>
  <PresentationFormat>Экран (4:3)</PresentationFormat>
  <Paragraphs>255</Paragraphs>
  <Slides>15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1_Тема Office</vt:lpstr>
      <vt:lpstr>think-cell Slide</vt:lpstr>
      <vt:lpstr>Презентация PowerPoint</vt:lpstr>
      <vt:lpstr>Профессиональный стандарт</vt:lpstr>
      <vt:lpstr>Логичный вопрос: где здесь HR?</vt:lpstr>
      <vt:lpstr>Презентация PowerPoint</vt:lpstr>
      <vt:lpstr>Факторы успеха организации</vt:lpstr>
      <vt:lpstr>Презентация PowerPoint</vt:lpstr>
      <vt:lpstr>Современные реалии и вызовы времени</vt:lpstr>
      <vt:lpstr>Сегодня наиболее востребованные  в сфере ФинТех (пример)</vt:lpstr>
      <vt:lpstr>Презентация PowerPoint</vt:lpstr>
      <vt:lpstr>Два фокуса внедрения ПС</vt:lpstr>
      <vt:lpstr>Сближение механизмов аттестации с  независимой оценкой</vt:lpstr>
      <vt:lpstr>Планирование и подготовка персонала на основе опережающих квалификаций</vt:lpstr>
      <vt:lpstr>Цели создания  Центра развития кадрового потенциала</vt:lpstr>
      <vt:lpstr>Презентация PowerPoint</vt:lpstr>
      <vt:lpstr>Презентация PowerPoint</vt:lpstr>
    </vt:vector>
  </TitlesOfParts>
  <Company>Сбербанк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Alexandra Gusarova</dc:creator>
  <cp:lastModifiedBy>DF</cp:lastModifiedBy>
  <cp:revision>139</cp:revision>
  <cp:lastPrinted>2019-02-26T10:18:15Z</cp:lastPrinted>
  <dcterms:created xsi:type="dcterms:W3CDTF">2018-09-17T12:18:57Z</dcterms:created>
  <dcterms:modified xsi:type="dcterms:W3CDTF">2019-02-28T10:48:37Z</dcterms:modified>
</cp:coreProperties>
</file>