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6" r:id="rId5"/>
    <p:sldId id="286" r:id="rId6"/>
    <p:sldId id="318" r:id="rId7"/>
    <p:sldId id="287" r:id="rId8"/>
    <p:sldId id="289" r:id="rId9"/>
    <p:sldId id="291" r:id="rId10"/>
    <p:sldId id="319" r:id="rId11"/>
    <p:sldId id="320" r:id="rId12"/>
    <p:sldId id="281" r:id="rId13"/>
  </p:sldIdLst>
  <p:sldSz cx="12192000" cy="6858000"/>
  <p:notesSz cx="6724650" cy="987425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945BF-0C19-41EE-8A9C-3B58C953534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736173-8514-4AE7-A523-8804D469B321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Национальный совет при Президенте РФ по профессиональным квалификациям</a:t>
          </a:r>
          <a:endParaRPr lang="ru-RU" dirty="0">
            <a:solidFill>
              <a:srgbClr val="FFFFFF"/>
            </a:solidFill>
          </a:endParaRPr>
        </a:p>
      </dgm:t>
    </dgm:pt>
    <dgm:pt modelId="{B714BBEB-FC9D-46E5-8F38-CE98F612AC51}" type="parTrans" cxnId="{7DB37E99-70A1-4D23-A1C0-FFCFFC1ABEE5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E75D2F08-53DA-4BA7-B496-7BB0C3A02C1A}" type="sibTrans" cxnId="{7DB37E99-70A1-4D23-A1C0-FFCFFC1ABEE5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F97D7CC2-B386-43A8-8807-316D87C12AE0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Работодатели (участники финансового рынка)</a:t>
          </a:r>
          <a:endParaRPr lang="ru-RU" dirty="0">
            <a:solidFill>
              <a:srgbClr val="FFFFFF"/>
            </a:solidFill>
          </a:endParaRPr>
        </a:p>
      </dgm:t>
    </dgm:pt>
    <dgm:pt modelId="{5F3D1502-2FB1-4CEE-8BF3-24F6798998E6}" type="parTrans" cxnId="{8AB96924-AD43-451D-A266-E69162187D24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F9C3656E-B4A8-4C12-BC52-9CB64CE2BC5B}" type="sibTrans" cxnId="{8AB96924-AD43-451D-A266-E69162187D24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BAC1ADA9-B565-41A5-A79C-2D59103BCFBD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Центры оценки квалификаций (экзаменационные центры)</a:t>
          </a:r>
          <a:endParaRPr lang="ru-RU" dirty="0">
            <a:solidFill>
              <a:srgbClr val="FFFFFF"/>
            </a:solidFill>
          </a:endParaRPr>
        </a:p>
      </dgm:t>
    </dgm:pt>
    <dgm:pt modelId="{CBAF6082-9FB6-4282-B293-E36F4E856B15}" type="parTrans" cxnId="{60DFA547-8DA0-4348-9F76-7FB9C2A47AA9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DE260CB7-2E42-4E9A-A787-C13EC463FC2C}" type="sibTrans" cxnId="{60DFA547-8DA0-4348-9F76-7FB9C2A47AA9}">
      <dgm:prSet/>
      <dgm:spPr/>
      <dgm:t>
        <a:bodyPr/>
        <a:lstStyle/>
        <a:p>
          <a:endParaRPr lang="ru-RU">
            <a:solidFill>
              <a:srgbClr val="FFFFFF"/>
            </a:solidFill>
          </a:endParaRPr>
        </a:p>
      </dgm:t>
    </dgm:pt>
    <dgm:pt modelId="{F5E39902-4D0F-43B3-8512-021468D69158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Национальное агентство развития квалификаций</a:t>
          </a:r>
          <a:endParaRPr lang="ru-RU" dirty="0">
            <a:solidFill>
              <a:srgbClr val="FFFFFF"/>
            </a:solidFill>
          </a:endParaRPr>
        </a:p>
      </dgm:t>
    </dgm:pt>
    <dgm:pt modelId="{C00553EF-9354-40C8-9E6D-BA3C2F21FDB0}" type="parTrans" cxnId="{4D19161D-C907-4C76-A08A-12CD4F64241F}">
      <dgm:prSet/>
      <dgm:spPr/>
      <dgm:t>
        <a:bodyPr/>
        <a:lstStyle/>
        <a:p>
          <a:endParaRPr lang="ru-RU"/>
        </a:p>
      </dgm:t>
    </dgm:pt>
    <dgm:pt modelId="{17622DCE-8984-4259-9116-36CCC32DBE24}" type="sibTrans" cxnId="{4D19161D-C907-4C76-A08A-12CD4F64241F}">
      <dgm:prSet/>
      <dgm:spPr/>
      <dgm:t>
        <a:bodyPr/>
        <a:lstStyle/>
        <a:p>
          <a:endParaRPr lang="ru-RU"/>
        </a:p>
      </dgm:t>
    </dgm:pt>
    <dgm:pt modelId="{F6FB44F8-D289-4596-9FFA-EC526BAA2C66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Совет по профессиональным квалификациям финансового рынка</a:t>
          </a:r>
          <a:endParaRPr lang="ru-RU" dirty="0">
            <a:solidFill>
              <a:srgbClr val="FFFFFF"/>
            </a:solidFill>
          </a:endParaRPr>
        </a:p>
      </dgm:t>
    </dgm:pt>
    <dgm:pt modelId="{41F28BD4-63EF-4D40-997B-4AB29119D345}" type="parTrans" cxnId="{6B9B984F-7D3A-42BC-B743-03E68BDB45FD}">
      <dgm:prSet/>
      <dgm:spPr/>
      <dgm:t>
        <a:bodyPr/>
        <a:lstStyle/>
        <a:p>
          <a:endParaRPr lang="ru-RU"/>
        </a:p>
      </dgm:t>
    </dgm:pt>
    <dgm:pt modelId="{7C42CA28-7A50-4DF4-B4FB-F3D983FCB574}" type="sibTrans" cxnId="{6B9B984F-7D3A-42BC-B743-03E68BDB45FD}">
      <dgm:prSet/>
      <dgm:spPr/>
      <dgm:t>
        <a:bodyPr/>
        <a:lstStyle/>
        <a:p>
          <a:endParaRPr lang="ru-RU"/>
        </a:p>
      </dgm:t>
    </dgm:pt>
    <dgm:pt modelId="{F117E8E7-3F31-45D9-82F5-5A2CD3D15A1A}">
      <dgm:prSet phldrT="[Текст]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Банк России </a:t>
          </a:r>
          <a:endParaRPr lang="ru-RU" dirty="0">
            <a:solidFill>
              <a:srgbClr val="FFFFFF"/>
            </a:solidFill>
          </a:endParaRPr>
        </a:p>
      </dgm:t>
    </dgm:pt>
    <dgm:pt modelId="{DE206919-123A-433D-9C99-770A0E85D488}" type="parTrans" cxnId="{2F4D54A7-03F0-4C4C-BCCE-CBD53A23A19B}">
      <dgm:prSet/>
      <dgm:spPr/>
      <dgm:t>
        <a:bodyPr/>
        <a:lstStyle/>
        <a:p>
          <a:endParaRPr lang="ru-RU"/>
        </a:p>
      </dgm:t>
    </dgm:pt>
    <dgm:pt modelId="{F9E66E1B-BD8F-45E3-B4B0-ED21EFBF9CB6}" type="sibTrans" cxnId="{2F4D54A7-03F0-4C4C-BCCE-CBD53A23A19B}">
      <dgm:prSet/>
      <dgm:spPr/>
      <dgm:t>
        <a:bodyPr/>
        <a:lstStyle/>
        <a:p>
          <a:endParaRPr lang="ru-RU"/>
        </a:p>
      </dgm:t>
    </dgm:pt>
    <dgm:pt modelId="{7AD3DB3C-CE2B-420C-AA43-E3E26C3C02CA}" type="pres">
      <dgm:prSet presAssocID="{E8D945BF-0C19-41EE-8A9C-3B58C95353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06DADF-BD35-4ABF-8254-582A4A665EA9}" type="pres">
      <dgm:prSet presAssocID="{AB736173-8514-4AE7-A523-8804D469B32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777DC-8E0D-48BB-BF11-6DB23B69709A}" type="pres">
      <dgm:prSet presAssocID="{E75D2F08-53DA-4BA7-B496-7BB0C3A02C1A}" presName="sibTrans" presStyleCnt="0"/>
      <dgm:spPr/>
    </dgm:pt>
    <dgm:pt modelId="{A2AAC0BB-651C-4CFA-A677-035E5496E64A}" type="pres">
      <dgm:prSet presAssocID="{F117E8E7-3F31-45D9-82F5-5A2CD3D15A1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14234-0CE5-4813-B0F6-904BFC78CF22}" type="pres">
      <dgm:prSet presAssocID="{F9E66E1B-BD8F-45E3-B4B0-ED21EFBF9CB6}" presName="sibTrans" presStyleCnt="0"/>
      <dgm:spPr/>
    </dgm:pt>
    <dgm:pt modelId="{6A00FBBD-234D-40D6-80B5-C11EAA8CB2DB}" type="pres">
      <dgm:prSet presAssocID="{F5E39902-4D0F-43B3-8512-021468D691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A981D-05EE-4706-BD32-0BE95DB478AD}" type="pres">
      <dgm:prSet presAssocID="{17622DCE-8984-4259-9116-36CCC32DBE24}" presName="sibTrans" presStyleCnt="0"/>
      <dgm:spPr/>
    </dgm:pt>
    <dgm:pt modelId="{5EFF7017-F9A9-4412-9BF6-806ADCA25D1D}" type="pres">
      <dgm:prSet presAssocID="{F6FB44F8-D289-4596-9FFA-EC526BAA2C6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9B8C0-11E4-48A7-B0F7-6B513E947331}" type="pres">
      <dgm:prSet presAssocID="{7C42CA28-7A50-4DF4-B4FB-F3D983FCB574}" presName="sibTrans" presStyleCnt="0"/>
      <dgm:spPr/>
    </dgm:pt>
    <dgm:pt modelId="{67CA371A-1B8C-497C-BED2-5FE4552F26A6}" type="pres">
      <dgm:prSet presAssocID="{F97D7CC2-B386-43A8-8807-316D87C12AE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4F255-A427-43A6-AB3D-991BADECE4B2}" type="pres">
      <dgm:prSet presAssocID="{F9C3656E-B4A8-4C12-BC52-9CB64CE2BC5B}" presName="sibTrans" presStyleCnt="0"/>
      <dgm:spPr/>
    </dgm:pt>
    <dgm:pt modelId="{03E72092-2DE3-45BE-91FD-4A0E24F33B5A}" type="pres">
      <dgm:prSet presAssocID="{BAC1ADA9-B565-41A5-A79C-2D59103BCFB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B37E99-70A1-4D23-A1C0-FFCFFC1ABEE5}" srcId="{E8D945BF-0C19-41EE-8A9C-3B58C953534A}" destId="{AB736173-8514-4AE7-A523-8804D469B321}" srcOrd="0" destOrd="0" parTransId="{B714BBEB-FC9D-46E5-8F38-CE98F612AC51}" sibTransId="{E75D2F08-53DA-4BA7-B496-7BB0C3A02C1A}"/>
    <dgm:cxn modelId="{25F5AFE8-5701-41E6-A0FF-5816C7297942}" type="presOf" srcId="{F117E8E7-3F31-45D9-82F5-5A2CD3D15A1A}" destId="{A2AAC0BB-651C-4CFA-A677-035E5496E64A}" srcOrd="0" destOrd="0" presId="urn:microsoft.com/office/officeart/2005/8/layout/default"/>
    <dgm:cxn modelId="{0D82B5AB-C86F-4E77-BCB4-C16E6AC6FE7F}" type="presOf" srcId="{AB736173-8514-4AE7-A523-8804D469B321}" destId="{5F06DADF-BD35-4ABF-8254-582A4A665EA9}" srcOrd="0" destOrd="0" presId="urn:microsoft.com/office/officeart/2005/8/layout/default"/>
    <dgm:cxn modelId="{FE79D07E-C649-41E0-B276-B19D33DEC788}" type="presOf" srcId="{F6FB44F8-D289-4596-9FFA-EC526BAA2C66}" destId="{5EFF7017-F9A9-4412-9BF6-806ADCA25D1D}" srcOrd="0" destOrd="0" presId="urn:microsoft.com/office/officeart/2005/8/layout/default"/>
    <dgm:cxn modelId="{6B9B984F-7D3A-42BC-B743-03E68BDB45FD}" srcId="{E8D945BF-0C19-41EE-8A9C-3B58C953534A}" destId="{F6FB44F8-D289-4596-9FFA-EC526BAA2C66}" srcOrd="3" destOrd="0" parTransId="{41F28BD4-63EF-4D40-997B-4AB29119D345}" sibTransId="{7C42CA28-7A50-4DF4-B4FB-F3D983FCB574}"/>
    <dgm:cxn modelId="{B20D02BA-6960-4EB8-9CEA-7642D856AE12}" type="presOf" srcId="{F97D7CC2-B386-43A8-8807-316D87C12AE0}" destId="{67CA371A-1B8C-497C-BED2-5FE4552F26A6}" srcOrd="0" destOrd="0" presId="urn:microsoft.com/office/officeart/2005/8/layout/default"/>
    <dgm:cxn modelId="{2F4D54A7-03F0-4C4C-BCCE-CBD53A23A19B}" srcId="{E8D945BF-0C19-41EE-8A9C-3B58C953534A}" destId="{F117E8E7-3F31-45D9-82F5-5A2CD3D15A1A}" srcOrd="1" destOrd="0" parTransId="{DE206919-123A-433D-9C99-770A0E85D488}" sibTransId="{F9E66E1B-BD8F-45E3-B4B0-ED21EFBF9CB6}"/>
    <dgm:cxn modelId="{8AB96924-AD43-451D-A266-E69162187D24}" srcId="{E8D945BF-0C19-41EE-8A9C-3B58C953534A}" destId="{F97D7CC2-B386-43A8-8807-316D87C12AE0}" srcOrd="4" destOrd="0" parTransId="{5F3D1502-2FB1-4CEE-8BF3-24F6798998E6}" sibTransId="{F9C3656E-B4A8-4C12-BC52-9CB64CE2BC5B}"/>
    <dgm:cxn modelId="{72AAB15D-768E-43CE-8882-789BE729F762}" type="presOf" srcId="{E8D945BF-0C19-41EE-8A9C-3B58C953534A}" destId="{7AD3DB3C-CE2B-420C-AA43-E3E26C3C02CA}" srcOrd="0" destOrd="0" presId="urn:microsoft.com/office/officeart/2005/8/layout/default"/>
    <dgm:cxn modelId="{4D19161D-C907-4C76-A08A-12CD4F64241F}" srcId="{E8D945BF-0C19-41EE-8A9C-3B58C953534A}" destId="{F5E39902-4D0F-43B3-8512-021468D69158}" srcOrd="2" destOrd="0" parTransId="{C00553EF-9354-40C8-9E6D-BA3C2F21FDB0}" sibTransId="{17622DCE-8984-4259-9116-36CCC32DBE24}"/>
    <dgm:cxn modelId="{89D7A074-675E-428D-9A41-39228623FB25}" type="presOf" srcId="{BAC1ADA9-B565-41A5-A79C-2D59103BCFBD}" destId="{03E72092-2DE3-45BE-91FD-4A0E24F33B5A}" srcOrd="0" destOrd="0" presId="urn:microsoft.com/office/officeart/2005/8/layout/default"/>
    <dgm:cxn modelId="{60DFA547-8DA0-4348-9F76-7FB9C2A47AA9}" srcId="{E8D945BF-0C19-41EE-8A9C-3B58C953534A}" destId="{BAC1ADA9-B565-41A5-A79C-2D59103BCFBD}" srcOrd="5" destOrd="0" parTransId="{CBAF6082-9FB6-4282-B293-E36F4E856B15}" sibTransId="{DE260CB7-2E42-4E9A-A787-C13EC463FC2C}"/>
    <dgm:cxn modelId="{E133422F-B9B3-4C1F-94E3-886267BEC75E}" type="presOf" srcId="{F5E39902-4D0F-43B3-8512-021468D69158}" destId="{6A00FBBD-234D-40D6-80B5-C11EAA8CB2DB}" srcOrd="0" destOrd="0" presId="urn:microsoft.com/office/officeart/2005/8/layout/default"/>
    <dgm:cxn modelId="{20C9361E-4D9C-4C8E-9ECF-D53391EBA298}" type="presParOf" srcId="{7AD3DB3C-CE2B-420C-AA43-E3E26C3C02CA}" destId="{5F06DADF-BD35-4ABF-8254-582A4A665EA9}" srcOrd="0" destOrd="0" presId="urn:microsoft.com/office/officeart/2005/8/layout/default"/>
    <dgm:cxn modelId="{D8C50860-F6F1-4A64-9A4D-33C4B2F6F970}" type="presParOf" srcId="{7AD3DB3C-CE2B-420C-AA43-E3E26C3C02CA}" destId="{C81777DC-8E0D-48BB-BF11-6DB23B69709A}" srcOrd="1" destOrd="0" presId="urn:microsoft.com/office/officeart/2005/8/layout/default"/>
    <dgm:cxn modelId="{EE5591C6-4DF8-4899-942A-B248BC15B74A}" type="presParOf" srcId="{7AD3DB3C-CE2B-420C-AA43-E3E26C3C02CA}" destId="{A2AAC0BB-651C-4CFA-A677-035E5496E64A}" srcOrd="2" destOrd="0" presId="urn:microsoft.com/office/officeart/2005/8/layout/default"/>
    <dgm:cxn modelId="{E73A6A35-1DB5-446C-B1B7-50AA58CD5341}" type="presParOf" srcId="{7AD3DB3C-CE2B-420C-AA43-E3E26C3C02CA}" destId="{BE014234-0CE5-4813-B0F6-904BFC78CF22}" srcOrd="3" destOrd="0" presId="urn:microsoft.com/office/officeart/2005/8/layout/default"/>
    <dgm:cxn modelId="{DD88E077-257D-472E-9E7D-29A71A8E1511}" type="presParOf" srcId="{7AD3DB3C-CE2B-420C-AA43-E3E26C3C02CA}" destId="{6A00FBBD-234D-40D6-80B5-C11EAA8CB2DB}" srcOrd="4" destOrd="0" presId="urn:microsoft.com/office/officeart/2005/8/layout/default"/>
    <dgm:cxn modelId="{8C4AA86C-A9F5-4721-B093-972F4B8D4BE2}" type="presParOf" srcId="{7AD3DB3C-CE2B-420C-AA43-E3E26C3C02CA}" destId="{F06A981D-05EE-4706-BD32-0BE95DB478AD}" srcOrd="5" destOrd="0" presId="urn:microsoft.com/office/officeart/2005/8/layout/default"/>
    <dgm:cxn modelId="{AD64D57E-D283-41F2-9ED6-50BE4A8F92BD}" type="presParOf" srcId="{7AD3DB3C-CE2B-420C-AA43-E3E26C3C02CA}" destId="{5EFF7017-F9A9-4412-9BF6-806ADCA25D1D}" srcOrd="6" destOrd="0" presId="urn:microsoft.com/office/officeart/2005/8/layout/default"/>
    <dgm:cxn modelId="{8537D3FA-39DC-4328-B6DF-B904EEAB58B6}" type="presParOf" srcId="{7AD3DB3C-CE2B-420C-AA43-E3E26C3C02CA}" destId="{6359B8C0-11E4-48A7-B0F7-6B513E947331}" srcOrd="7" destOrd="0" presId="urn:microsoft.com/office/officeart/2005/8/layout/default"/>
    <dgm:cxn modelId="{269F2042-6B21-42EB-9050-115793840008}" type="presParOf" srcId="{7AD3DB3C-CE2B-420C-AA43-E3E26C3C02CA}" destId="{67CA371A-1B8C-497C-BED2-5FE4552F26A6}" srcOrd="8" destOrd="0" presId="urn:microsoft.com/office/officeart/2005/8/layout/default"/>
    <dgm:cxn modelId="{961C1608-B97E-4041-8522-F5FE834870A1}" type="presParOf" srcId="{7AD3DB3C-CE2B-420C-AA43-E3E26C3C02CA}" destId="{9C24F255-A427-43A6-AB3D-991BADECE4B2}" srcOrd="9" destOrd="0" presId="urn:microsoft.com/office/officeart/2005/8/layout/default"/>
    <dgm:cxn modelId="{B371003E-2176-4A99-BFA6-859B6EB3DD40}" type="presParOf" srcId="{7AD3DB3C-CE2B-420C-AA43-E3E26C3C02CA}" destId="{03E72092-2DE3-45BE-91FD-4A0E24F33B5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6DADF-BD35-4ABF-8254-582A4A665EA9}">
      <dsp:nvSpPr>
        <dsp:cNvPr id="0" name=""/>
        <dsp:cNvSpPr/>
      </dsp:nvSpPr>
      <dsp:spPr>
        <a:xfrm>
          <a:off x="372570" y="1882"/>
          <a:ext cx="2302173" cy="13813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Национальный совет при Президенте РФ по профессиональным квалификациям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372570" y="1882"/>
        <a:ext cx="2302173" cy="1381304"/>
      </dsp:txXfrm>
    </dsp:sp>
    <dsp:sp modelId="{A2AAC0BB-651C-4CFA-A677-035E5496E64A}">
      <dsp:nvSpPr>
        <dsp:cNvPr id="0" name=""/>
        <dsp:cNvSpPr/>
      </dsp:nvSpPr>
      <dsp:spPr>
        <a:xfrm>
          <a:off x="2904961" y="1882"/>
          <a:ext cx="2302173" cy="1381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Банк России 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2904961" y="1882"/>
        <a:ext cx="2302173" cy="1381304"/>
      </dsp:txXfrm>
    </dsp:sp>
    <dsp:sp modelId="{6A00FBBD-234D-40D6-80B5-C11EAA8CB2DB}">
      <dsp:nvSpPr>
        <dsp:cNvPr id="0" name=""/>
        <dsp:cNvSpPr/>
      </dsp:nvSpPr>
      <dsp:spPr>
        <a:xfrm>
          <a:off x="372570" y="1613404"/>
          <a:ext cx="2302173" cy="13813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Национальное агентство развития квалификаций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372570" y="1613404"/>
        <a:ext cx="2302173" cy="1381304"/>
      </dsp:txXfrm>
    </dsp:sp>
    <dsp:sp modelId="{5EFF7017-F9A9-4412-9BF6-806ADCA25D1D}">
      <dsp:nvSpPr>
        <dsp:cNvPr id="0" name=""/>
        <dsp:cNvSpPr/>
      </dsp:nvSpPr>
      <dsp:spPr>
        <a:xfrm>
          <a:off x="2904961" y="1613404"/>
          <a:ext cx="2302173" cy="13813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Совет по профессиональным квалификациям финансового рынка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2904961" y="1613404"/>
        <a:ext cx="2302173" cy="1381304"/>
      </dsp:txXfrm>
    </dsp:sp>
    <dsp:sp modelId="{67CA371A-1B8C-497C-BED2-5FE4552F26A6}">
      <dsp:nvSpPr>
        <dsp:cNvPr id="0" name=""/>
        <dsp:cNvSpPr/>
      </dsp:nvSpPr>
      <dsp:spPr>
        <a:xfrm>
          <a:off x="372570" y="3224925"/>
          <a:ext cx="2302173" cy="13813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Работодатели (участники финансового рынка)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372570" y="3224925"/>
        <a:ext cx="2302173" cy="1381304"/>
      </dsp:txXfrm>
    </dsp:sp>
    <dsp:sp modelId="{03E72092-2DE3-45BE-91FD-4A0E24F33B5A}">
      <dsp:nvSpPr>
        <dsp:cNvPr id="0" name=""/>
        <dsp:cNvSpPr/>
      </dsp:nvSpPr>
      <dsp:spPr>
        <a:xfrm>
          <a:off x="2904961" y="3224925"/>
          <a:ext cx="2302173" cy="13813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Центры оценки квалификаций (экзаменационные центры)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2904961" y="3224925"/>
        <a:ext cx="2302173" cy="1381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4015" cy="495427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0740" tIns="45370" rIns="90740" bIns="4537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0" tIns="45370" rIns="90740" bIns="4537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0740" tIns="45370" rIns="90740" bIns="4537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14015" cy="495426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0740" tIns="45370" rIns="90740" bIns="4537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9713" y="803275"/>
            <a:ext cx="7145338" cy="4019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79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239713" y="803275"/>
            <a:ext cx="7145338" cy="4019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9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EC893C-D795-4CFC-AFF8-2309A981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Шмуцтитул с подразде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4DB284-29AA-4820-BBD7-507FB00402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859D6E-70E9-4228-98FB-67588EF51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5C40E-F195-4350-B935-ADE7C8F729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08163" y="175752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81083" y="175752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54003" y="175752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26923" y="175752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99843" y="175752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08163" y="353044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581083" y="353044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54003" y="353044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26923" y="3530442"/>
            <a:ext cx="1453357" cy="14533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99843" y="3530442"/>
            <a:ext cx="1453357" cy="14533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575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11518107" y="381000"/>
            <a:ext cx="304006" cy="190500"/>
          </a:xfrm>
        </p:spPr>
        <p:txBody>
          <a:bodyPr/>
          <a:lstStyle>
            <a:lvl1pPr>
              <a:defRPr/>
            </a:lvl1pPr>
          </a:lstStyle>
          <a:p>
            <a:fld id="{C6B60B20-3FFB-4488-B44C-FF02783823A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946002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7513" y="431800"/>
            <a:ext cx="2414587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7513" y="431800"/>
            <a:ext cx="3649123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433388" y="431800"/>
            <a:ext cx="1266826" cy="3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  <p:sldLayoutId id="2147483678" r:id="rId28"/>
    <p:sldLayoutId id="2147483680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572AAF4-13F6-465B-96F3-DF45D65EA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1157" y="3764348"/>
            <a:ext cx="5919788" cy="21177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dirty="0" smtClean="0"/>
              <a:t>ОСОБЕННОСТИ ПЕРЕХОДА НА НЕЗАВИСИМУЮ ОЦЕНКУ КВАЛИФИКАЦИИ В ФИНАНСОВО-БАНКОВСКОМ СЕКТОРЕ</a:t>
            </a:r>
            <a:endParaRPr lang="ru-RU" sz="1600" cap="none" spc="0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ru-RU" dirty="0" smtClean="0"/>
              <a:t>Санкт-Петербург</a:t>
            </a:r>
          </a:p>
          <a:p>
            <a:pPr algn="r"/>
            <a:r>
              <a:rPr lang="ru-RU" dirty="0" smtClean="0"/>
              <a:t>2019 </a:t>
            </a:r>
            <a:r>
              <a:rPr lang="ru-RU" dirty="0"/>
              <a:t>г.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3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0648" y="4559351"/>
            <a:ext cx="49849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70C0"/>
                </a:solidFill>
              </a:rPr>
              <a:t>Оценка квалификации специалистов через аккредитованные организации </a:t>
            </a:r>
            <a:endParaRPr lang="en-US" sz="1600" b="1" dirty="0">
              <a:solidFill>
                <a:srgbClr val="0070C0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i="1" dirty="0">
                <a:solidFill>
                  <a:srgbClr val="0070C0"/>
                </a:solidFill>
              </a:rPr>
              <a:t>(проведение экзамена → выдача квалификационного аттестата </a:t>
            </a:r>
            <a:br>
              <a:rPr lang="ru-RU" sz="1600" i="1" dirty="0">
                <a:solidFill>
                  <a:srgbClr val="0070C0"/>
                </a:solidFill>
              </a:rPr>
            </a:br>
            <a:r>
              <a:rPr lang="ru-RU" sz="1600" i="1" dirty="0">
                <a:solidFill>
                  <a:srgbClr val="0070C0"/>
                </a:solidFill>
              </a:rPr>
              <a:t>в случае успешного прохождения экзамена)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64411" y="4548284"/>
            <a:ext cx="5107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rgbClr val="0070C0"/>
                </a:solidFill>
              </a:rPr>
              <a:t>Элемент допуска специалистов финансового рынка для ряда финансовых организаций </a:t>
            </a:r>
          </a:p>
        </p:txBody>
      </p:sp>
      <p:pic>
        <p:nvPicPr>
          <p:cNvPr id="1026" name="Picture 2" descr="http://aleant.ee/wp-content/uploads/2018/01/1_1-150x15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4" y="4559351"/>
            <a:ext cx="436804" cy="436804"/>
          </a:xfrm>
          <a:prstGeom prst="rect">
            <a:avLst/>
          </a:prstGeom>
          <a:solidFill>
            <a:srgbClr val="FFFFFF"/>
          </a:solidFill>
          <a:extLst/>
        </p:spPr>
      </p:pic>
      <p:pic>
        <p:nvPicPr>
          <p:cNvPr id="1028" name="Picture 4" descr="https://findicons.com/files/icons/2711/free_icons_for_windows8_metro/512/2_filled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931" y="4596224"/>
            <a:ext cx="436804" cy="436804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8" name="Shape 62"/>
          <p:cNvSpPr/>
          <p:nvPr/>
        </p:nvSpPr>
        <p:spPr>
          <a:xfrm>
            <a:off x="2364259" y="349280"/>
            <a:ext cx="8600304" cy="4869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ru-RU" sz="1800" b="0" dirty="0">
                <a:solidFill>
                  <a:srgbClr val="0070C0"/>
                </a:solidFill>
                <a:latin typeface="+mn-lt"/>
              </a:rPr>
              <a:t>Существующая система аттестации специалистов финансового рынка</a:t>
            </a:r>
            <a:endParaRPr lang="ru-RU" sz="1800" b="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315" y="1177527"/>
            <a:ext cx="5150269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600"/>
              </a:spcBef>
              <a:spcAft>
                <a:spcPts val="600"/>
              </a:spcAft>
              <a:defRPr sz="4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Аттестация специалистов финансового рынка – приём у граждан квалификационных экзаменов* и выдача им соответствующих квалификационных аттестатов специалистов финансового рынка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Распространяется на </a:t>
            </a:r>
            <a:r>
              <a:rPr lang="ru-RU" sz="1600" b="0" dirty="0" smtClean="0">
                <a:solidFill>
                  <a:schemeClr val="tx1"/>
                </a:solidFill>
              </a:rPr>
              <a:t>специалистов </a:t>
            </a:r>
            <a:r>
              <a:rPr lang="ru-RU" sz="1600" b="0" dirty="0" err="1" smtClean="0">
                <a:solidFill>
                  <a:schemeClr val="tx1"/>
                </a:solidFill>
              </a:rPr>
              <a:t>некредитных</a:t>
            </a:r>
            <a:r>
              <a:rPr lang="ru-RU" sz="1600" b="0" dirty="0" smtClean="0">
                <a:solidFill>
                  <a:schemeClr val="tx1"/>
                </a:solidFill>
              </a:rPr>
              <a:t>  </a:t>
            </a:r>
            <a:r>
              <a:rPr lang="ru-RU" sz="1600" b="0" dirty="0">
                <a:solidFill>
                  <a:schemeClr val="tx1"/>
                </a:solidFill>
              </a:rPr>
              <a:t>финансовых организаций: </a:t>
            </a:r>
            <a:r>
              <a:rPr lang="ru-RU" sz="1600" b="0" dirty="0" smtClean="0">
                <a:solidFill>
                  <a:schemeClr val="tx1"/>
                </a:solidFill>
              </a:rPr>
              <a:t>финансовые посредники, инфраструктурные организации финансового и товарного рынка (слайд </a:t>
            </a:r>
            <a:r>
              <a:rPr lang="en-US" sz="1600" b="0" dirty="0" smtClean="0">
                <a:solidFill>
                  <a:schemeClr val="tx1"/>
                </a:solidFill>
              </a:rPr>
              <a:t>3</a:t>
            </a:r>
            <a:r>
              <a:rPr lang="ru-RU" sz="1600" b="0" dirty="0" smtClean="0">
                <a:solidFill>
                  <a:schemeClr val="tx1"/>
                </a:solidFill>
              </a:rPr>
              <a:t>).</a:t>
            </a:r>
            <a:endParaRPr lang="ru-RU" sz="1600" b="0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42852" y="3639740"/>
            <a:ext cx="12149148" cy="4651"/>
          </a:xfrm>
          <a:prstGeom prst="line">
            <a:avLst/>
          </a:prstGeom>
          <a:noFill/>
          <a:ln w="19050" cap="flat">
            <a:solidFill>
              <a:srgbClr val="769BCA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/>
          <p:cNvSpPr txBox="1"/>
          <p:nvPr/>
        </p:nvSpPr>
        <p:spPr>
          <a:xfrm>
            <a:off x="6301909" y="1177527"/>
            <a:ext cx="5614998" cy="2046714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600"/>
              </a:spcBef>
              <a:spcAft>
                <a:spcPts val="600"/>
              </a:spcAft>
              <a:defRPr sz="4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sz="1600" b="0" dirty="0">
                <a:solidFill>
                  <a:schemeClr val="tx1">
                    <a:lumMod val="50000"/>
                  </a:schemeClr>
                </a:solidFill>
              </a:rPr>
              <a:t>Наличие квалификационного аттестата специалиста финансового рынка – необходимое условие для 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</a:rPr>
              <a:t>допуска на финансовый рынок</a:t>
            </a:r>
            <a:endParaRPr lang="ru-RU" sz="1600" b="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</a:rPr>
              <a:t>Категории сотрудников: </a:t>
            </a:r>
            <a:endParaRPr lang="ru-RU" sz="1600" b="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>
                    <a:lumMod val="50000"/>
                  </a:schemeClr>
                </a:solidFill>
              </a:rPr>
              <a:t>лица, осуществляющие руководство </a:t>
            </a:r>
            <a:r>
              <a:rPr lang="ru-RU" sz="1600" b="0" dirty="0" smtClean="0">
                <a:solidFill>
                  <a:schemeClr val="tx1">
                    <a:lumMod val="50000"/>
                  </a:schemeClr>
                </a:solidFill>
              </a:rPr>
              <a:t>организацией</a:t>
            </a:r>
            <a:endParaRPr lang="ru-RU" sz="1600" b="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>
                    <a:lumMod val="50000"/>
                  </a:schemeClr>
                </a:solidFill>
              </a:rPr>
              <a:t>контролеры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chemeClr val="tx1">
                    <a:lumMod val="50000"/>
                  </a:schemeClr>
                </a:solidFill>
              </a:rPr>
              <a:t>специалисты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32437" y="3878726"/>
            <a:ext cx="5246261" cy="353943"/>
          </a:xfrm>
          <a:prstGeom prst="rect">
            <a:avLst/>
          </a:prstGeom>
        </p:spPr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spcBef>
                <a:spcPts val="600"/>
              </a:spcBef>
              <a:spcAft>
                <a:spcPts val="600"/>
              </a:spcAft>
              <a:defRPr sz="4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ru-RU" sz="1700" dirty="0">
                <a:solidFill>
                  <a:schemeClr val="tx1"/>
                </a:solidFill>
              </a:rPr>
              <a:t>Задачи системы аттестации: </a:t>
            </a:r>
            <a:endParaRPr lang="ru-RU" sz="1700" b="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6188" y="6515601"/>
            <a:ext cx="113853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chemeClr val="bg2">
                    <a:lumMod val="50000"/>
                  </a:schemeClr>
                </a:solidFill>
              </a:rPr>
              <a:t>* в сфере профессиональной деятельности на рынке ценных бумаг, деятельности управляющих компаний и специализированных депозитариев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055568" y="1177527"/>
            <a:ext cx="0" cy="2402254"/>
          </a:xfrm>
          <a:prstGeom prst="line">
            <a:avLst/>
          </a:prstGeom>
          <a:noFill/>
          <a:ln w="19050" cap="flat">
            <a:solidFill>
              <a:srgbClr val="769BCA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Shape 228"/>
          <p:cNvSpPr>
            <a:spLocks noGrp="1"/>
          </p:cNvSpPr>
          <p:nvPr>
            <p:ph type="sldNum" sz="quarter" idx="2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/>
              <a:t>2</a:t>
            </a: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75473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3B116-E884-4970-8CC7-37A673C8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6" y="221289"/>
            <a:ext cx="7187142" cy="53451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ru-RU" sz="1800" dirty="0">
                <a:solidFill>
                  <a:srgbClr val="0070C0"/>
                </a:solidFill>
                <a:latin typeface="+mn-lt"/>
                <a:ea typeface="Montserrat-SemiBold"/>
                <a:cs typeface="Montserrat-SemiBold"/>
                <a:sym typeface="Montserrat-SemiBold"/>
              </a:rPr>
              <a:t>Профессиональные участники рынка ценных бумаг и инфраструктуры финансового и товарного рынков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D5E907-3D15-4FE4-8E5B-F178C6AE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819405C-EEA9-4B3D-8372-3AA48A12EAF5}"/>
              </a:ext>
            </a:extLst>
          </p:cNvPr>
          <p:cNvSpPr/>
          <p:nvPr/>
        </p:nvSpPr>
        <p:spPr>
          <a:xfrm>
            <a:off x="3317875" y="1574628"/>
            <a:ext cx="1708150" cy="1344077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Регистраторы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461ABEC-ACF6-4C7D-8F3E-EC00157BE9B4}"/>
              </a:ext>
            </a:extLst>
          </p:cNvPr>
          <p:cNvSpPr/>
          <p:nvPr/>
        </p:nvSpPr>
        <p:spPr>
          <a:xfrm>
            <a:off x="3317875" y="3134706"/>
            <a:ext cx="1708150" cy="1344077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Финансовые посредники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E7BB16B-EFFA-45C5-B980-284A7CD5B1C6}"/>
              </a:ext>
            </a:extLst>
          </p:cNvPr>
          <p:cNvSpPr/>
          <p:nvPr/>
        </p:nvSpPr>
        <p:spPr>
          <a:xfrm>
            <a:off x="3317875" y="4694786"/>
            <a:ext cx="1674904" cy="587636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Репозитарии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30AC2AB-46B5-4E80-A15C-72D2080799F8}"/>
              </a:ext>
            </a:extLst>
          </p:cNvPr>
          <p:cNvSpPr/>
          <p:nvPr/>
        </p:nvSpPr>
        <p:spPr>
          <a:xfrm>
            <a:off x="7165977" y="1574628"/>
            <a:ext cx="1708150" cy="1344077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Клиринговые организации </a:t>
            </a:r>
          </a:p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 исключением НКО-ЦК)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E2E840C-0016-4EDA-BE07-F0DE8DD1B6B4}"/>
              </a:ext>
            </a:extLst>
          </p:cNvPr>
          <p:cNvSpPr/>
          <p:nvPr/>
        </p:nvSpPr>
        <p:spPr>
          <a:xfrm>
            <a:off x="7165977" y="3134706"/>
            <a:ext cx="1708150" cy="1344077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Биржи</a:t>
            </a:r>
            <a:endParaRPr lang="ru-RU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710170A-DA22-4434-9970-B442F5E9B4F2}"/>
              </a:ext>
            </a:extLst>
          </p:cNvPr>
          <p:cNvSpPr/>
          <p:nvPr/>
        </p:nvSpPr>
        <p:spPr>
          <a:xfrm>
            <a:off x="7165977" y="4694785"/>
            <a:ext cx="1708150" cy="1344077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Операторы торговых поставок</a:t>
            </a:r>
            <a:endParaRPr lang="ru-RU" sz="1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C7F3728-6673-4FFE-BE58-E33C026BD3A3}"/>
              </a:ext>
            </a:extLst>
          </p:cNvPr>
          <p:cNvSpPr/>
          <p:nvPr/>
        </p:nvSpPr>
        <p:spPr>
          <a:xfrm>
            <a:off x="5255684" y="4694785"/>
            <a:ext cx="1678781" cy="587637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депозитарий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C5E73DC-E5F0-4862-B198-1BBAF8D3300C}"/>
              </a:ext>
            </a:extLst>
          </p:cNvPr>
          <p:cNvSpPr/>
          <p:nvPr/>
        </p:nvSpPr>
        <p:spPr>
          <a:xfrm>
            <a:off x="5238750" y="1574628"/>
            <a:ext cx="1708150" cy="1344077"/>
          </a:xfrm>
          <a:prstGeom prst="roundRect">
            <a:avLst>
              <a:gd name="adj" fmla="val 7454"/>
            </a:avLst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BD9A5F31-14B7-49DB-8A7C-1D33D73EFC4F}"/>
              </a:ext>
            </a:extLst>
          </p:cNvPr>
          <p:cNvSpPr/>
          <p:nvPr/>
        </p:nvSpPr>
        <p:spPr>
          <a:xfrm>
            <a:off x="5238750" y="3134706"/>
            <a:ext cx="1708150" cy="1344077"/>
          </a:xfrm>
          <a:prstGeom prst="roundRect">
            <a:avLst>
              <a:gd name="adj" fmla="val 7454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Рынок ценных бумаг и товарный рынок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D45AB72-6468-4AAC-8036-2C6D31386D77}"/>
              </a:ext>
            </a:extLst>
          </p:cNvPr>
          <p:cNvCxnSpPr>
            <a:cxnSpLocks/>
          </p:cNvCxnSpPr>
          <p:nvPr/>
        </p:nvCxnSpPr>
        <p:spPr>
          <a:xfrm>
            <a:off x="4993500" y="2889079"/>
            <a:ext cx="269220" cy="271463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8B767892-10AF-43D9-A8AA-5FDD0D2379C9}"/>
              </a:ext>
            </a:extLst>
          </p:cNvPr>
          <p:cNvCxnSpPr>
            <a:cxnSpLocks/>
          </p:cNvCxnSpPr>
          <p:nvPr/>
        </p:nvCxnSpPr>
        <p:spPr>
          <a:xfrm flipV="1">
            <a:off x="4993500" y="4451179"/>
            <a:ext cx="265650" cy="26565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0B91971-D79C-4F51-B8EF-6D5B5D051DD4}"/>
              </a:ext>
            </a:extLst>
          </p:cNvPr>
          <p:cNvCxnSpPr>
            <a:stCxn id="12" idx="3"/>
            <a:endCxn id="19" idx="1"/>
          </p:cNvCxnSpPr>
          <p:nvPr/>
        </p:nvCxnSpPr>
        <p:spPr>
          <a:xfrm>
            <a:off x="5026025" y="3806745"/>
            <a:ext cx="212725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04A65244-48DA-4615-A5DD-7F2315DFB106}"/>
              </a:ext>
            </a:extLst>
          </p:cNvPr>
          <p:cNvCxnSpPr>
            <a:stCxn id="15" idx="1"/>
            <a:endCxn id="19" idx="3"/>
          </p:cNvCxnSpPr>
          <p:nvPr/>
        </p:nvCxnSpPr>
        <p:spPr>
          <a:xfrm flipH="1">
            <a:off x="6946900" y="3806745"/>
            <a:ext cx="219077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4A9729CA-9ECC-43A7-B964-4836CF3BF8CD}"/>
              </a:ext>
            </a:extLst>
          </p:cNvPr>
          <p:cNvCxnSpPr>
            <a:cxnSpLocks/>
          </p:cNvCxnSpPr>
          <p:nvPr/>
        </p:nvCxnSpPr>
        <p:spPr>
          <a:xfrm flipH="1">
            <a:off x="6922294" y="2889079"/>
            <a:ext cx="278606" cy="27860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A202CE61-F075-459C-A532-D50E9FD99AA9}"/>
              </a:ext>
            </a:extLst>
          </p:cNvPr>
          <p:cNvCxnSpPr>
            <a:cxnSpLocks/>
          </p:cNvCxnSpPr>
          <p:nvPr/>
        </p:nvCxnSpPr>
        <p:spPr>
          <a:xfrm flipH="1" flipV="1">
            <a:off x="6917531" y="4456029"/>
            <a:ext cx="278519" cy="278519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DCBC1B56-CAE5-41D2-BE71-718A4D8CAE0B}"/>
              </a:ext>
            </a:extLst>
          </p:cNvPr>
          <p:cNvSpPr/>
          <p:nvPr/>
        </p:nvSpPr>
        <p:spPr>
          <a:xfrm>
            <a:off x="9349318" y="1574629"/>
            <a:ext cx="1708150" cy="630161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Московская биржа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11133946-E30B-49E3-8E17-2918EE405D6C}"/>
              </a:ext>
            </a:extLst>
          </p:cNvPr>
          <p:cNvSpPr/>
          <p:nvPr/>
        </p:nvSpPr>
        <p:spPr>
          <a:xfrm>
            <a:off x="9349318" y="2330106"/>
            <a:ext cx="1708150" cy="616316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«СПБ»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944F83D7-8DFF-4CF9-817A-60705655A355}"/>
              </a:ext>
            </a:extLst>
          </p:cNvPr>
          <p:cNvSpPr/>
          <p:nvPr/>
        </p:nvSpPr>
        <p:spPr>
          <a:xfrm>
            <a:off x="9357336" y="3095288"/>
            <a:ext cx="1700132" cy="624822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СПбМТСБ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6011BA9C-47E5-4E46-9207-D2FA2EA63860}"/>
              </a:ext>
            </a:extLst>
          </p:cNvPr>
          <p:cNvSpPr/>
          <p:nvPr/>
        </p:nvSpPr>
        <p:spPr>
          <a:xfrm>
            <a:off x="9349318" y="3881008"/>
            <a:ext cx="1708150" cy="597775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СПВБ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873F81CE-B54C-48C5-97F2-591C5415F20F}"/>
              </a:ext>
            </a:extLst>
          </p:cNvPr>
          <p:cNvSpPr/>
          <p:nvPr/>
        </p:nvSpPr>
        <p:spPr>
          <a:xfrm>
            <a:off x="9349318" y="4639681"/>
            <a:ext cx="1708150" cy="608298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«Биржа «Санкт-Петербург»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EEF72A10-9ED3-483B-A933-768300EC0E15}"/>
              </a:ext>
            </a:extLst>
          </p:cNvPr>
          <p:cNvSpPr/>
          <p:nvPr/>
        </p:nvSpPr>
        <p:spPr>
          <a:xfrm>
            <a:off x="1054100" y="1574629"/>
            <a:ext cx="1708150" cy="715644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Брокеры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3A37C744-9385-4FBC-9D1B-E9E6C22ECFB5}"/>
              </a:ext>
            </a:extLst>
          </p:cNvPr>
          <p:cNvSpPr/>
          <p:nvPr/>
        </p:nvSpPr>
        <p:spPr>
          <a:xfrm>
            <a:off x="1054100" y="2510586"/>
            <a:ext cx="1708150" cy="715644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Дилеры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F0CEC907-8697-4C68-ACC6-8D08DC844027}"/>
              </a:ext>
            </a:extLst>
          </p:cNvPr>
          <p:cNvSpPr/>
          <p:nvPr/>
        </p:nvSpPr>
        <p:spPr>
          <a:xfrm>
            <a:off x="1054100" y="3446543"/>
            <a:ext cx="1708150" cy="715644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Форекс</a:t>
            </a:r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-дилеры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0B5712CD-8FE8-4076-8B1F-E53DBAC73EF8}"/>
              </a:ext>
            </a:extLst>
          </p:cNvPr>
          <p:cNvSpPr/>
          <p:nvPr/>
        </p:nvSpPr>
        <p:spPr>
          <a:xfrm>
            <a:off x="1054100" y="4382500"/>
            <a:ext cx="1708150" cy="715644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Доверительные управляющие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798960F7-E619-4FD7-9513-097C3A9C6C2F}"/>
              </a:ext>
            </a:extLst>
          </p:cNvPr>
          <p:cNvSpPr/>
          <p:nvPr/>
        </p:nvSpPr>
        <p:spPr>
          <a:xfrm>
            <a:off x="1054100" y="5318456"/>
            <a:ext cx="1708150" cy="715644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советники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12">
            <a:extLst>
              <a:ext uri="{FF2B5EF4-FFF2-40B4-BE49-F238E27FC236}">
                <a16:creationId xmlns:a16="http://schemas.microsoft.com/office/drawing/2014/main" id="{4E7BB16B-EFFA-45C5-B980-284A7CD5B1C6}"/>
              </a:ext>
            </a:extLst>
          </p:cNvPr>
          <p:cNvSpPr/>
          <p:nvPr/>
        </p:nvSpPr>
        <p:spPr>
          <a:xfrm>
            <a:off x="3317875" y="5361262"/>
            <a:ext cx="1674904" cy="677600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12">
            <a:extLst>
              <a:ext uri="{FF2B5EF4-FFF2-40B4-BE49-F238E27FC236}">
                <a16:creationId xmlns:a16="http://schemas.microsoft.com/office/drawing/2014/main" id="{4E7BB16B-EFFA-45C5-B980-284A7CD5B1C6}"/>
              </a:ext>
            </a:extLst>
          </p:cNvPr>
          <p:cNvSpPr/>
          <p:nvPr/>
        </p:nvSpPr>
        <p:spPr>
          <a:xfrm>
            <a:off x="5255684" y="5370103"/>
            <a:ext cx="1674904" cy="677600"/>
          </a:xfrm>
          <a:prstGeom prst="roundRect">
            <a:avLst>
              <a:gd name="adj" fmla="val 7454"/>
            </a:avLst>
          </a:prstGeom>
          <a:solidFill>
            <a:srgbClr val="D9F5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Депозитарии</a:t>
            </a:r>
            <a:endParaRPr lang="ru-RU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7">
            <a:extLst>
              <a:ext uri="{FF2B5EF4-FFF2-40B4-BE49-F238E27FC236}">
                <a16:creationId xmlns:a16="http://schemas.microsoft.com/office/drawing/2014/main" id="{01C0208D-9B76-4A41-8B06-8782AB6473A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699" y="2083634"/>
            <a:ext cx="1304252" cy="326063"/>
          </a:xfrm>
          <a:prstGeom prst="rect">
            <a:avLst/>
          </a:prstGeom>
        </p:spPr>
      </p:pic>
      <p:sp>
        <p:nvSpPr>
          <p:cNvPr id="43" name="Прямоугольник: скругленные углы 65">
            <a:extLst>
              <a:ext uri="{FF2B5EF4-FFF2-40B4-BE49-F238E27FC236}">
                <a16:creationId xmlns:a16="http://schemas.microsoft.com/office/drawing/2014/main" id="{873F81CE-B54C-48C5-97F2-591C5415F20F}"/>
              </a:ext>
            </a:extLst>
          </p:cNvPr>
          <p:cNvSpPr/>
          <p:nvPr/>
        </p:nvSpPr>
        <p:spPr>
          <a:xfrm>
            <a:off x="9357336" y="5425401"/>
            <a:ext cx="1700132" cy="590384"/>
          </a:xfrm>
          <a:prstGeom prst="roundRect">
            <a:avLst>
              <a:gd name="adj" fmla="val 1510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НТБ</a:t>
            </a:r>
            <a:endParaRPr lang="ru-RU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8994117" y="1932451"/>
            <a:ext cx="330357" cy="3788142"/>
          </a:xfrm>
          <a:prstGeom prst="lef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2762250" y="1932451"/>
            <a:ext cx="402055" cy="3788142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Shape 42"/>
          <p:cNvSpPr/>
          <p:nvPr/>
        </p:nvSpPr>
        <p:spPr>
          <a:xfrm>
            <a:off x="934110" y="142031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331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51" name="Shape 42"/>
          <p:cNvSpPr/>
          <p:nvPr/>
        </p:nvSpPr>
        <p:spPr>
          <a:xfrm>
            <a:off x="915637" y="2404784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366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52" name="Shape 42"/>
          <p:cNvSpPr/>
          <p:nvPr/>
        </p:nvSpPr>
        <p:spPr>
          <a:xfrm>
            <a:off x="930671" y="333769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4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53" name="Shape 42"/>
          <p:cNvSpPr/>
          <p:nvPr/>
        </p:nvSpPr>
        <p:spPr>
          <a:xfrm>
            <a:off x="937887" y="420718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231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54" name="Shape 42"/>
          <p:cNvSpPr/>
          <p:nvPr/>
        </p:nvSpPr>
        <p:spPr>
          <a:xfrm>
            <a:off x="925741" y="5185948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20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55" name="Shape 42"/>
          <p:cNvSpPr/>
          <p:nvPr/>
        </p:nvSpPr>
        <p:spPr>
          <a:xfrm>
            <a:off x="3202042" y="146708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35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56" name="Shape 42"/>
          <p:cNvSpPr/>
          <p:nvPr/>
        </p:nvSpPr>
        <p:spPr>
          <a:xfrm>
            <a:off x="3202743" y="454151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2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61" name="Shape 42"/>
          <p:cNvSpPr/>
          <p:nvPr/>
        </p:nvSpPr>
        <p:spPr>
          <a:xfrm>
            <a:off x="3202042" y="5216958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4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72" name="Shape 42"/>
          <p:cNvSpPr/>
          <p:nvPr/>
        </p:nvSpPr>
        <p:spPr>
          <a:xfrm>
            <a:off x="5134082" y="457265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1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73" name="Shape 42"/>
          <p:cNvSpPr/>
          <p:nvPr/>
        </p:nvSpPr>
        <p:spPr>
          <a:xfrm>
            <a:off x="5153470" y="5216958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305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74" name="Shape 42"/>
          <p:cNvSpPr/>
          <p:nvPr/>
        </p:nvSpPr>
        <p:spPr>
          <a:xfrm>
            <a:off x="8604424" y="1424873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6</a:t>
            </a:r>
            <a:endParaRPr sz="1600" b="1" dirty="0">
              <a:solidFill>
                <a:srgbClr val="0070C0"/>
              </a:solidFill>
            </a:endParaRPr>
          </a:p>
        </p:txBody>
      </p:sp>
      <p:sp>
        <p:nvSpPr>
          <p:cNvPr id="75" name="Shape 42"/>
          <p:cNvSpPr/>
          <p:nvPr/>
        </p:nvSpPr>
        <p:spPr>
          <a:xfrm>
            <a:off x="8638147" y="4541515"/>
            <a:ext cx="365760" cy="350628"/>
          </a:xfrm>
          <a:prstGeom prst="ellipse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6</a:t>
            </a:r>
            <a:endParaRPr sz="16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 стрелкой 20"/>
          <p:cNvCxnSpPr>
            <a:stCxn id="17" idx="0"/>
            <a:endCxn id="19" idx="2"/>
          </p:cNvCxnSpPr>
          <p:nvPr/>
        </p:nvCxnSpPr>
        <p:spPr>
          <a:xfrm flipH="1" flipV="1">
            <a:off x="6092825" y="4478783"/>
            <a:ext cx="2250" cy="216002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0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8476736" y="1096127"/>
            <a:ext cx="3345450" cy="689253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 cap="flat">
            <a:solidFill>
              <a:srgbClr val="1A78B9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5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99435" y="1096127"/>
            <a:ext cx="7623486" cy="689253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 cap="flat">
            <a:solidFill>
              <a:srgbClr val="1A78B9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5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Shape 62"/>
          <p:cNvSpPr/>
          <p:nvPr/>
        </p:nvSpPr>
        <p:spPr>
          <a:xfrm>
            <a:off x="2323070" y="323102"/>
            <a:ext cx="8597514" cy="50428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70C0"/>
                </a:solidFill>
                <a:latin typeface="+mn-lt"/>
              </a:rPr>
              <a:t>Изменение законодательства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4083" y="1139049"/>
            <a:ext cx="71817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97845">
              <a:defRPr/>
            </a:pPr>
            <a:r>
              <a:rPr lang="ru-RU" b="1" dirty="0">
                <a:solidFill>
                  <a:srgbClr val="FFFFFF"/>
                </a:solidFill>
                <a:latin typeface="Arial"/>
              </a:rPr>
              <a:t>Федеральный закон от 03.07.2016 №238-ФЗ </a:t>
            </a:r>
          </a:p>
          <a:p>
            <a:pPr algn="ctr" defTabSz="497845">
              <a:defRPr/>
            </a:pPr>
            <a:r>
              <a:rPr lang="ru-RU" b="1" dirty="0">
                <a:solidFill>
                  <a:srgbClr val="FFFFFF"/>
                </a:solidFill>
                <a:latin typeface="Arial"/>
              </a:rPr>
              <a:t>«О независимой оценке квалификации»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542716" y="1139049"/>
            <a:ext cx="32398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97845"/>
            <a:r>
              <a:rPr lang="ru-RU" b="1" dirty="0">
                <a:solidFill>
                  <a:srgbClr val="FFFFFF"/>
                </a:solidFill>
                <a:latin typeface="Arial"/>
              </a:rPr>
              <a:t>Федеральный закон </a:t>
            </a:r>
          </a:p>
          <a:p>
            <a:pPr algn="ctr" defTabSz="497845"/>
            <a:r>
              <a:rPr lang="ru-RU" b="1" dirty="0">
                <a:solidFill>
                  <a:srgbClr val="FFFFFF"/>
                </a:solidFill>
                <a:latin typeface="Arial"/>
              </a:rPr>
              <a:t>от 29.07.2017 № 281-ФЗ</a:t>
            </a:r>
            <a:endParaRPr lang="ru-RU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1834" y="3936852"/>
            <a:ext cx="747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</a:pPr>
            <a:r>
              <a:rPr lang="ru-RU" sz="1600" dirty="0">
                <a:solidFill>
                  <a:srgbClr val="3C3C3C"/>
                </a:solidFill>
                <a:latin typeface="Arial"/>
              </a:rPr>
              <a:t>Оценка квалификации специалистов финансового рынка с 1.07.2019 будет осуществляться </a:t>
            </a:r>
            <a:r>
              <a:rPr lang="ru-RU" sz="1600" b="1" dirty="0">
                <a:solidFill>
                  <a:srgbClr val="3C3C3C"/>
                </a:solidFill>
                <a:latin typeface="Arial"/>
              </a:rPr>
              <a:t>в форме профессионального экзамена на базе центров оценки квалификации</a:t>
            </a:r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400000">
            <a:off x="2783461" y="3313969"/>
            <a:ext cx="452879" cy="673672"/>
          </a:xfrm>
          <a:custGeom>
            <a:avLst/>
            <a:gdLst>
              <a:gd name="T0" fmla="*/ 0 w 240"/>
              <a:gd name="T1" fmla="*/ 34 h 136"/>
              <a:gd name="T2" fmla="*/ 110 w 240"/>
              <a:gd name="T3" fmla="*/ 34 h 136"/>
              <a:gd name="T4" fmla="*/ 110 w 240"/>
              <a:gd name="T5" fmla="*/ 0 h 136"/>
              <a:gd name="T6" fmla="*/ 240 w 240"/>
              <a:gd name="T7" fmla="*/ 68 h 136"/>
              <a:gd name="T8" fmla="*/ 106 w 240"/>
              <a:gd name="T9" fmla="*/ 136 h 136"/>
              <a:gd name="T10" fmla="*/ 106 w 240"/>
              <a:gd name="T11" fmla="*/ 102 h 136"/>
              <a:gd name="T12" fmla="*/ 2 w 240"/>
              <a:gd name="T13" fmla="*/ 102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136">
                <a:moveTo>
                  <a:pt x="0" y="34"/>
                </a:moveTo>
                <a:lnTo>
                  <a:pt x="110" y="34"/>
                </a:lnTo>
                <a:lnTo>
                  <a:pt x="110" y="0"/>
                </a:lnTo>
                <a:lnTo>
                  <a:pt x="240" y="68"/>
                </a:lnTo>
                <a:lnTo>
                  <a:pt x="106" y="136"/>
                </a:lnTo>
                <a:lnTo>
                  <a:pt x="106" y="102"/>
                </a:lnTo>
                <a:lnTo>
                  <a:pt x="2" y="102"/>
                </a:lnTo>
              </a:path>
            </a:pathLst>
          </a:custGeom>
          <a:noFill/>
          <a:ln w="53975" cap="flat" cmpd="sng">
            <a:solidFill>
              <a:srgbClr val="1A78B9"/>
            </a:solidFill>
            <a:prstDash val="solid"/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defTabSz="457200">
              <a:defRPr/>
            </a:pPr>
            <a:endParaRPr lang="ru-RU" sz="900" kern="0" dirty="0">
              <a:solidFill>
                <a:prstClr val="black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6031371" y="-628527"/>
            <a:ext cx="371700" cy="11130775"/>
          </a:xfrm>
          <a:prstGeom prst="rightBrace">
            <a:avLst>
              <a:gd name="adj1" fmla="val 66025"/>
              <a:gd name="adj2" fmla="val 39447"/>
            </a:avLst>
          </a:prstGeom>
          <a:noFill/>
          <a:ln w="53975" cap="flat">
            <a:solidFill>
              <a:srgbClr val="1A78B9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anchor="t">
            <a:noAutofit/>
          </a:bodyPr>
          <a:lstStyle/>
          <a:p>
            <a:pPr defTabSz="457200" latinLnBrk="1" hangingPunct="0"/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434" y="6503997"/>
            <a:ext cx="114487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rgbClr val="3C3C3C"/>
                </a:solidFill>
                <a:latin typeface="Arial"/>
              </a:rPr>
              <a:t>* при нарушении которых лицо признается несоответствующим требованиям к деловой репутации и не может занимать должности в финансовых организациях</a:t>
            </a:r>
            <a:endParaRPr lang="ru-RU" sz="1100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5768" y="2054123"/>
            <a:ext cx="5149955" cy="132343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ru-RU" sz="1600" dirty="0">
                <a:solidFill>
                  <a:srgbClr val="3C3C3C"/>
                </a:solidFill>
                <a:latin typeface="Arial"/>
              </a:rPr>
              <a:t>Определен </a:t>
            </a:r>
            <a:r>
              <a:rPr kumimoji="1" lang="ru-RU" sz="1600" b="1" dirty="0">
                <a:solidFill>
                  <a:srgbClr val="3C3C3C"/>
                </a:solidFill>
                <a:latin typeface="Arial"/>
              </a:rPr>
              <a:t>новый регламент подтверждения соответствия квалификации</a:t>
            </a:r>
            <a:r>
              <a:rPr kumimoji="1" lang="ru-RU" sz="1600" dirty="0">
                <a:solidFill>
                  <a:srgbClr val="3C3C3C"/>
                </a:solidFill>
                <a:latin typeface="Arial"/>
              </a:rPr>
              <a:t> работника (претендента) профессиональному стандарту либо квалификационным требованиям, установленным ФЗ или НПА</a:t>
            </a:r>
            <a:endParaRPr lang="ru-RU" sz="1600" dirty="0">
              <a:solidFill>
                <a:srgbClr val="3C3C3C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834" y="2054123"/>
            <a:ext cx="2483935" cy="132343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  <a:defRPr/>
            </a:pPr>
            <a:r>
              <a:rPr lang="ru-RU" sz="1600" dirty="0">
                <a:solidFill>
                  <a:srgbClr val="3C3C3C"/>
                </a:solidFill>
                <a:latin typeface="Arial"/>
              </a:rPr>
              <a:t>Определен механизм функционирования </a:t>
            </a:r>
            <a:r>
              <a:rPr lang="ru-RU" sz="1600" b="1" dirty="0">
                <a:solidFill>
                  <a:srgbClr val="3C3C3C"/>
                </a:solidFill>
                <a:latin typeface="Arial"/>
              </a:rPr>
              <a:t>системы независимой оценки квалификации</a:t>
            </a:r>
            <a:r>
              <a:rPr lang="ru-RU" sz="1600" dirty="0">
                <a:solidFill>
                  <a:srgbClr val="3C3C3C"/>
                </a:solidFill>
                <a:latin typeface="Arial"/>
              </a:rPr>
              <a:t> специалистов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42716" y="2054123"/>
            <a:ext cx="3239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/>
            <a:r>
              <a:rPr lang="ru-RU" sz="1600" dirty="0">
                <a:solidFill>
                  <a:srgbClr val="3C3C3C"/>
                </a:solidFill>
                <a:latin typeface="Arial"/>
              </a:rPr>
              <a:t>Введены</a:t>
            </a:r>
            <a:r>
              <a:rPr lang="ru-RU" sz="1600" b="1" dirty="0">
                <a:solidFill>
                  <a:srgbClr val="3C3C3C"/>
                </a:solidFill>
                <a:latin typeface="Arial"/>
              </a:rPr>
              <a:t> новые требования* по соответствию деловой репутации </a:t>
            </a:r>
            <a:r>
              <a:rPr lang="ru-RU" sz="1600" dirty="0">
                <a:solidFill>
                  <a:srgbClr val="3C3C3C"/>
                </a:solidFill>
                <a:latin typeface="Arial"/>
              </a:rPr>
              <a:t>для учредителей (участников) и должностных лиц КО, НПФ, ССД, МФК, УК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06676" y="5327139"/>
            <a:ext cx="1101551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97845">
              <a:spcBef>
                <a:spcPts val="300"/>
              </a:spcBef>
            </a:pPr>
            <a:r>
              <a:rPr lang="ru-RU" sz="1700" dirty="0" smtClean="0">
                <a:solidFill>
                  <a:srgbClr val="3C3C3C"/>
                </a:solidFill>
                <a:latin typeface="Arial"/>
              </a:rPr>
              <a:t>Трансформация </a:t>
            </a:r>
            <a:r>
              <a:rPr lang="ru-RU" sz="1700" dirty="0">
                <a:solidFill>
                  <a:srgbClr val="3C3C3C"/>
                </a:solidFill>
                <a:latin typeface="Arial"/>
              </a:rPr>
              <a:t>существующей системы аттестации специалистов финансового </a:t>
            </a:r>
            <a:r>
              <a:rPr lang="ru-RU" sz="1700" dirty="0" smtClean="0">
                <a:solidFill>
                  <a:srgbClr val="3C3C3C"/>
                </a:solidFill>
                <a:latin typeface="Arial"/>
              </a:rPr>
              <a:t>рынка учитывает </a:t>
            </a:r>
            <a:r>
              <a:rPr lang="ru-RU" sz="1700" dirty="0">
                <a:solidFill>
                  <a:srgbClr val="3C3C3C"/>
                </a:solidFill>
                <a:latin typeface="Arial"/>
              </a:rPr>
              <a:t>порядок независимой оценки квалификации и требования о соответствии </a:t>
            </a:r>
            <a:r>
              <a:rPr lang="ru-RU" sz="1700" dirty="0" smtClean="0">
                <a:solidFill>
                  <a:srgbClr val="3C3C3C"/>
                </a:solidFill>
                <a:latin typeface="Arial"/>
              </a:rPr>
              <a:t>деловой </a:t>
            </a:r>
            <a:r>
              <a:rPr lang="ru-RU" sz="1700" dirty="0">
                <a:solidFill>
                  <a:srgbClr val="3C3C3C"/>
                </a:solidFill>
                <a:latin typeface="Arial"/>
              </a:rPr>
              <a:t>репутации, предъявляемые к должностным лицам организаций, </a:t>
            </a:r>
            <a:r>
              <a:rPr lang="ru-RU" sz="1700" dirty="0" smtClean="0">
                <a:solidFill>
                  <a:srgbClr val="3C3C3C"/>
                </a:solidFill>
                <a:latin typeface="Arial"/>
              </a:rPr>
              <a:t>введенные </a:t>
            </a:r>
            <a:r>
              <a:rPr lang="ru-RU" sz="1700" dirty="0">
                <a:solidFill>
                  <a:srgbClr val="3C3C3C"/>
                </a:solidFill>
                <a:latin typeface="Arial"/>
              </a:rPr>
              <a:t>Федеральным законом от 29.07.2017 № 281-ФЗ</a:t>
            </a:r>
          </a:p>
        </p:txBody>
      </p:sp>
      <p:sp>
        <p:nvSpPr>
          <p:cNvPr id="19" name="Shape 228"/>
          <p:cNvSpPr>
            <a:spLocks noGrp="1"/>
          </p:cNvSpPr>
          <p:nvPr>
            <p:ph type="sldNum" sz="quarter" idx="2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/>
              <a:t>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32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2"/>
          <p:cNvSpPr/>
          <p:nvPr/>
        </p:nvSpPr>
        <p:spPr>
          <a:xfrm>
            <a:off x="2141838" y="99758"/>
            <a:ext cx="9081377" cy="6828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800" b="0" dirty="0">
                <a:solidFill>
                  <a:srgbClr val="0070C0"/>
                </a:solidFill>
                <a:latin typeface="+mn-lt"/>
              </a:rPr>
              <a:t>Ключевые изменения при переходе от системы аттестации к НОК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ru-RU" sz="1600" b="0" i="1" dirty="0">
                <a:solidFill>
                  <a:srgbClr val="0070C0"/>
                </a:solidFill>
                <a:latin typeface="+mn-lt"/>
              </a:rPr>
              <a:t>(на примере системы аттестации специалистов РЦБ)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54804" y="1847414"/>
            <a:ext cx="5083523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Предметом оценивания являются теоретические знания сферы профессиональной деятельности и соответствующих НПА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Инструментарий оценивания – база тестовых вопросов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Тестовая база квалификационного экзамена утверждается Банком России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Квалификационный экзамен проводится на базе аккредитованных Банком России организаций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Аккредитованная организация оценивает результаты экзамена; при успешной сдаче экзамена аккредитованная организация выдает квалификационный аттестат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Реестр выданных квалификационных аттестатов ведет Банк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70420" y="1296737"/>
            <a:ext cx="24709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/>
              </a:rPr>
              <a:t>Текущая модель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33660" y="1310592"/>
            <a:ext cx="2435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Arial"/>
              </a:rPr>
              <a:t>Целевая модель</a:t>
            </a:r>
            <a:endParaRPr lang="ru-RU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30752" y="1778142"/>
            <a:ext cx="5316489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Предметом оценивания являются знания, умения и алгоритмы трудовых действия, соответствующие профессиональному стандарту и квалификации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Инструментарий оценивания – комплект оценочных средств (КОС)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Разработка, экспертиза и утверждение комплекта оценочных средств для проведения профессионального экзамена осуществляется СПКФР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Профессиональный экзамен проводится на базе центров оценки квалификаций (ЦОК)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Результаты профессионального экзамена проверяет СПКФР; в случае признания результатов экзамена претендент получает свидетельство о квалификации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Реестр выданных свидетельств о квалификации ведет НАРК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865270" y="3390775"/>
            <a:ext cx="438539" cy="534963"/>
          </a:xfrm>
          <a:prstGeom prst="rightArrow">
            <a:avLst/>
          </a:prstGeom>
          <a:solidFill>
            <a:srgbClr val="0070C0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5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" name="Shape 228"/>
          <p:cNvSpPr>
            <a:spLocks noGrp="1"/>
          </p:cNvSpPr>
          <p:nvPr>
            <p:ph type="sldNum" sz="quarter" idx="2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ru-RU" dirty="0" smtClean="0"/>
              <a:t>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8761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2"/>
          <p:cNvSpPr/>
          <p:nvPr/>
        </p:nvSpPr>
        <p:spPr>
          <a:xfrm>
            <a:off x="2331308" y="271482"/>
            <a:ext cx="9056172" cy="5852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9050" tIns="19050" rIns="19050" bIns="1905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ru-RU" sz="1800" b="0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Участие Банка России в развитии системы квалификаций финансового рынка</a:t>
            </a:r>
            <a:endParaRPr lang="ru-RU" sz="1800" b="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74137538"/>
              </p:ext>
            </p:extLst>
          </p:nvPr>
        </p:nvGraphicFramePr>
        <p:xfrm>
          <a:off x="326572" y="1817524"/>
          <a:ext cx="5579706" cy="460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06625" y="1013964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9784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/>
              </a:rPr>
              <a:t>Субъекты системы квалификаций финансового рынка</a:t>
            </a:r>
            <a:endParaRPr lang="ru-RU" sz="16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63003" y="1152463"/>
            <a:ext cx="5234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97845">
              <a:spcBef>
                <a:spcPts val="300"/>
              </a:spcBef>
              <a:spcAft>
                <a:spcPts val="300"/>
              </a:spcAft>
            </a:pPr>
            <a:r>
              <a:rPr lang="ru-RU" sz="1600" dirty="0" smtClean="0">
                <a:solidFill>
                  <a:srgbClr val="0070C0"/>
                </a:solidFill>
                <a:latin typeface="Arial"/>
              </a:rPr>
              <a:t>Форматы участия Банка России</a:t>
            </a:r>
            <a:endParaRPr lang="ru-RU" sz="16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8081" y="1660295"/>
            <a:ext cx="500431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Участие в обсуждении необходимости разработки профессиональных стандартов по видам профессиональной деятельности участников финансового рынка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Согласование рамки квалификаций для финансового рынка, требований к квалификационным уровням по видам профессиональной деятельности участников финансового рынка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Экспертиза (при необходимости участие в разработке) профессиональных стандартов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Arial"/>
            </a:endParaRP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Экспертиза комплектов оценочных средств (выборочно при необходимости)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Подготовка рекомендаций к оценочным средствам, разрабатываемых для оценки квалификации специалистов финансового рынка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Подготовка рекомендаций по мониторингу и контролю за деятельностью центров оценки квалификаций, проводящих профессиональные экзамены</a:t>
            </a:r>
          </a:p>
          <a:p>
            <a:pPr marL="285750" indent="-285750" defTabSz="497845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>
                    <a:lumMod val="10000"/>
                  </a:schemeClr>
                </a:solidFill>
                <a:latin typeface="Arial"/>
              </a:rPr>
              <a:t>Представительство в НСПК и СПКФР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901613" y="2364408"/>
            <a:ext cx="438539" cy="534963"/>
          </a:xfrm>
          <a:prstGeom prst="rightArrow">
            <a:avLst/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412750" hangingPunct="0"/>
            <a:endParaRPr lang="ru-RU" sz="15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2" name="Номер слайда 41">
            <a:extLst>
              <a:ext uri="{FF2B5EF4-FFF2-40B4-BE49-F238E27FC236}">
                <a16:creationId xmlns:a16="http://schemas.microsoft.com/office/drawing/2014/main" id="{B5E5AF07-C907-49FE-A6C3-C9A0266BB0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/>
          <a:lstStyle/>
          <a:p>
            <a:pPr algn="r"/>
            <a:fld id="{10AA99AE-6A35-4C1E-8082-A4A87B5CA521}" type="slidenum">
              <a:rPr lang="ru-RU"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5665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2299606" y="328095"/>
            <a:ext cx="8263619" cy="474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95690">
              <a:spcBef>
                <a:spcPts val="600"/>
              </a:spcBef>
            </a:pPr>
            <a:r>
              <a:rPr lang="ru-RU" sz="1800" dirty="0">
                <a:solidFill>
                  <a:srgbClr val="0070C0"/>
                </a:solidFill>
                <a:latin typeface="Arial"/>
              </a:rPr>
              <a:t>Направления развития системы НОК в финансово-банковском </a:t>
            </a:r>
            <a:r>
              <a:rPr lang="ru-RU" sz="1800" dirty="0" smtClean="0">
                <a:solidFill>
                  <a:srgbClr val="0070C0"/>
                </a:solidFill>
                <a:latin typeface="Arial"/>
              </a:rPr>
              <a:t>секторе (1)</a:t>
            </a:r>
            <a:endParaRPr lang="ru-RU" sz="1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9" name="Shape 32"/>
          <p:cNvSpPr/>
          <p:nvPr/>
        </p:nvSpPr>
        <p:spPr>
          <a:xfrm>
            <a:off x="613079" y="5402950"/>
            <a:ext cx="2856952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hangingPunct="0"/>
            <a:r>
              <a:rPr lang="ru-RU" sz="1200" b="1" kern="0" cap="none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Центры оценки квалификаций</a:t>
            </a:r>
          </a:p>
        </p:txBody>
      </p:sp>
      <p:sp>
        <p:nvSpPr>
          <p:cNvPr id="10" name="Shape 24"/>
          <p:cNvSpPr/>
          <p:nvPr/>
        </p:nvSpPr>
        <p:spPr>
          <a:xfrm>
            <a:off x="613079" y="4335007"/>
            <a:ext cx="2856953" cy="589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hangingPunct="0"/>
            <a:r>
              <a:rPr lang="ru-RU" sz="1200" b="1" kern="0" cap="none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Комплекты оценочных средств (КОС)</a:t>
            </a:r>
          </a:p>
        </p:txBody>
      </p:sp>
      <p:sp>
        <p:nvSpPr>
          <p:cNvPr id="11" name="Shape 27"/>
          <p:cNvSpPr/>
          <p:nvPr/>
        </p:nvSpPr>
        <p:spPr>
          <a:xfrm>
            <a:off x="8913304" y="4335007"/>
            <a:ext cx="3161465" cy="589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41275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sym typeface="PT Sans"/>
              </a:rPr>
              <a:t>Внедрить лучшие методологии разработки и </a:t>
            </a:r>
            <a:r>
              <a:rPr lang="ru-RU" sz="1200" kern="0" dirty="0" err="1">
                <a:solidFill>
                  <a:srgbClr val="53585F">
                    <a:lumMod val="50000"/>
                  </a:srgbClr>
                </a:solidFill>
                <a:sym typeface="PT Sans"/>
              </a:rPr>
              <a:t>валидации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sym typeface="PT Sans"/>
              </a:rPr>
              <a:t> КОС</a:t>
            </a:r>
            <a:endParaRPr sz="1200" kern="0" dirty="0">
              <a:solidFill>
                <a:srgbClr val="53585F">
                  <a:lumMod val="50000"/>
                </a:srgbClr>
              </a:solidFill>
              <a:sym typeface="PT Sans"/>
            </a:endParaRPr>
          </a:p>
        </p:txBody>
      </p:sp>
      <p:sp>
        <p:nvSpPr>
          <p:cNvPr id="12" name="Shape 28"/>
          <p:cNvSpPr/>
          <p:nvPr/>
        </p:nvSpPr>
        <p:spPr>
          <a:xfrm>
            <a:off x="3562240" y="4291668"/>
            <a:ext cx="5228454" cy="78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228600" indent="-22860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Релевантность и </a:t>
            </a:r>
            <a:r>
              <a:rPr lang="ru-RU" sz="1200" b="1" kern="0" dirty="0" err="1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валидность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КОС оцениваемым квалификациям</a:t>
            </a:r>
          </a:p>
          <a:p>
            <a:pPr marL="228600" indent="-22860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Достаточная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база оценочных средств</a:t>
            </a:r>
          </a:p>
          <a:p>
            <a:pPr marL="228600" indent="-22860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Обеспечение 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конфиденциальности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хранения и передачи в ЦОК</a:t>
            </a:r>
            <a:endParaRPr sz="1200" kern="0" dirty="0">
              <a:solidFill>
                <a:srgbClr val="5358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3" name="Shape 32"/>
          <p:cNvSpPr/>
          <p:nvPr/>
        </p:nvSpPr>
        <p:spPr>
          <a:xfrm>
            <a:off x="613079" y="2279486"/>
            <a:ext cx="2856953" cy="561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defTabSz="292100" hangingPunct="0"/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Профессиональные стандарты и квалификации</a:t>
            </a:r>
          </a:p>
        </p:txBody>
      </p:sp>
      <p:sp>
        <p:nvSpPr>
          <p:cNvPr id="14" name="Shape 36"/>
          <p:cNvSpPr/>
          <p:nvPr/>
        </p:nvSpPr>
        <p:spPr>
          <a:xfrm>
            <a:off x="8913304" y="2267763"/>
            <a:ext cx="3161466" cy="15333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29210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Оптимизировать процессы разработки, экспертизы и согласования на всех этапах</a:t>
            </a:r>
          </a:p>
          <a:p>
            <a:pPr marL="171450" indent="-171450" defTabSz="29210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Определить / уточнить квалификационные требования для специалистов финансового рынка</a:t>
            </a:r>
          </a:p>
          <a:p>
            <a:pPr marL="171450" indent="-171450" defTabSz="29210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Актуализировать / разработать профессиональные стандарты для всех сегментов финансового рынка</a:t>
            </a:r>
          </a:p>
        </p:txBody>
      </p:sp>
      <p:sp>
        <p:nvSpPr>
          <p:cNvPr id="15" name="Shape 37"/>
          <p:cNvSpPr/>
          <p:nvPr/>
        </p:nvSpPr>
        <p:spPr>
          <a:xfrm>
            <a:off x="3562240" y="2279486"/>
            <a:ext cx="5228453" cy="16756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Высокая скорость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актуализации и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</a:rPr>
              <a:t>разработки </a:t>
            </a:r>
            <a:endParaRPr lang="ru-RU" sz="1200" kern="0" dirty="0">
              <a:solidFill>
                <a:srgbClr val="53585F">
                  <a:lumMod val="50000"/>
                </a:srgbClr>
              </a:solidFill>
              <a:latin typeface="Arial" panose="020B0604020202020204"/>
            </a:endParaRPr>
          </a:p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Высокое качество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(релевантность и практическая применимость) утвержденных документов</a:t>
            </a:r>
          </a:p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Соответствие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</a:rPr>
              <a:t>содержания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регуляторным требованиям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Банка России для соответствующих специалистов, 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лучшим практикам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профессиональной деятельности (включая международный опыт), 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требованиям деловой этики</a:t>
            </a:r>
          </a:p>
        </p:txBody>
      </p:sp>
      <p:sp>
        <p:nvSpPr>
          <p:cNvPr id="16" name="Shape 36"/>
          <p:cNvSpPr/>
          <p:nvPr/>
        </p:nvSpPr>
        <p:spPr>
          <a:xfrm>
            <a:off x="8913304" y="5402950"/>
            <a:ext cx="3161465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41275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sym typeface="PT Sans"/>
              </a:rPr>
              <a:t>Обеспечить соответствие лучшим стандартам проведения оценочных процедур</a:t>
            </a:r>
            <a:endParaRPr sz="1200" kern="0" dirty="0">
              <a:solidFill>
                <a:srgbClr val="53585F">
                  <a:lumMod val="50000"/>
                </a:srgbClr>
              </a:solidFill>
              <a:sym typeface="PT Sans"/>
            </a:endParaRPr>
          </a:p>
        </p:txBody>
      </p:sp>
      <p:sp>
        <p:nvSpPr>
          <p:cNvPr id="17" name="Shape 37"/>
          <p:cNvSpPr/>
          <p:nvPr/>
        </p:nvSpPr>
        <p:spPr>
          <a:xfrm>
            <a:off x="3562240" y="5351117"/>
            <a:ext cx="5233834" cy="703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Высокие стандарты проведения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оценочных процедур</a:t>
            </a:r>
          </a:p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Доступность и престижность процедуры НОК (для претендентов)</a:t>
            </a:r>
          </a:p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Доверие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и востребованность (для работодателя)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04092" y="4187165"/>
            <a:ext cx="11444068" cy="2086"/>
          </a:xfrm>
          <a:prstGeom prst="line">
            <a:avLst/>
          </a:prstGeom>
          <a:noFill/>
          <a:ln w="19050" cap="flat">
            <a:solidFill>
              <a:srgbClr val="0070C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04093" y="5208352"/>
            <a:ext cx="11444067" cy="22387"/>
          </a:xfrm>
          <a:prstGeom prst="line">
            <a:avLst/>
          </a:prstGeom>
          <a:noFill/>
          <a:ln w="19050" cap="flat">
            <a:solidFill>
              <a:srgbClr val="0070C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Прямоугольник 20"/>
          <p:cNvSpPr/>
          <p:nvPr/>
        </p:nvSpPr>
        <p:spPr>
          <a:xfrm>
            <a:off x="613079" y="1888374"/>
            <a:ext cx="3816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DCDEE0">
                    <a:lumMod val="50000"/>
                  </a:srgbClr>
                </a:solidFill>
                <a:sym typeface="PT Sans"/>
              </a:rPr>
              <a:t>Компонент системы НОК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2240" y="1876651"/>
            <a:ext cx="3816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DCDEE0">
                    <a:lumMod val="50000"/>
                  </a:srgbClr>
                </a:solidFill>
                <a:sym typeface="PT Sans"/>
              </a:rPr>
              <a:t>Ожидаемый результат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913304" y="1876692"/>
            <a:ext cx="2024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DCDEE0">
                    <a:lumMod val="50000"/>
                  </a:srgbClr>
                </a:solidFill>
                <a:sym typeface="PT Sans"/>
              </a:rPr>
              <a:t>План мероприятий</a:t>
            </a:r>
          </a:p>
        </p:txBody>
      </p:sp>
      <p:sp>
        <p:nvSpPr>
          <p:cNvPr id="24" name="Shape 32"/>
          <p:cNvSpPr/>
          <p:nvPr/>
        </p:nvSpPr>
        <p:spPr>
          <a:xfrm>
            <a:off x="504092" y="1191388"/>
            <a:ext cx="3766722" cy="561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defTabSz="292100" hangingPunct="0"/>
            <a:r>
              <a:rPr lang="ru-RU" kern="0" dirty="0">
                <a:solidFill>
                  <a:srgbClr val="0070C0"/>
                </a:solidFill>
                <a:ea typeface="Helvetica Neue Light"/>
                <a:cs typeface="Helvetica Neue Light"/>
                <a:sym typeface="PT Sans"/>
              </a:rPr>
              <a:t>Обеспечение процесса НОК</a:t>
            </a:r>
          </a:p>
        </p:txBody>
      </p:sp>
    </p:spTree>
    <p:extLst>
      <p:ext uri="{BB962C8B-B14F-4D97-AF65-F5344CB8AC3E}">
        <p14:creationId xmlns:p14="http://schemas.microsoft.com/office/powerpoint/2010/main" val="33721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3149B26-724C-43CF-8642-239C59F66311}"/>
              </a:ext>
            </a:extLst>
          </p:cNvPr>
          <p:cNvSpPr txBox="1">
            <a:spLocks/>
          </p:cNvSpPr>
          <p:nvPr/>
        </p:nvSpPr>
        <p:spPr>
          <a:xfrm>
            <a:off x="2299606" y="328095"/>
            <a:ext cx="8194429" cy="4741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95690">
              <a:spcBef>
                <a:spcPts val="600"/>
              </a:spcBef>
            </a:pPr>
            <a:r>
              <a:rPr lang="ru-RU" sz="1800" dirty="0">
                <a:solidFill>
                  <a:srgbClr val="0070C0"/>
                </a:solidFill>
                <a:latin typeface="Arial"/>
              </a:rPr>
              <a:t>Направления развития системы НОК в финансово-банковском </a:t>
            </a:r>
            <a:r>
              <a:rPr lang="ru-RU" sz="1800" dirty="0" smtClean="0">
                <a:solidFill>
                  <a:srgbClr val="0070C0"/>
                </a:solidFill>
                <a:latin typeface="Arial"/>
              </a:rPr>
              <a:t>секторе (2)</a:t>
            </a:r>
            <a:endParaRPr lang="ru-RU" sz="18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6" name="Shape 43"/>
          <p:cNvSpPr/>
          <p:nvPr/>
        </p:nvSpPr>
        <p:spPr>
          <a:xfrm>
            <a:off x="613079" y="3205088"/>
            <a:ext cx="2856952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hangingPunct="0"/>
            <a:r>
              <a:rPr lang="ru-RU" sz="1200" b="1" kern="0" cap="none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Международное признание сертификатов</a:t>
            </a:r>
          </a:p>
        </p:txBody>
      </p:sp>
      <p:sp>
        <p:nvSpPr>
          <p:cNvPr id="7" name="Shape 46"/>
          <p:cNvSpPr/>
          <p:nvPr/>
        </p:nvSpPr>
        <p:spPr>
          <a:xfrm>
            <a:off x="8913303" y="3205088"/>
            <a:ext cx="3161465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41275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sym typeface="PT Sans"/>
              </a:rPr>
              <a:t>Обеспечить соответствие международным требованиям</a:t>
            </a:r>
            <a:endParaRPr sz="1200" kern="0" dirty="0">
              <a:solidFill>
                <a:srgbClr val="53585F">
                  <a:lumMod val="50000"/>
                </a:srgbClr>
              </a:solidFill>
              <a:sym typeface="PT Sans"/>
            </a:endParaRPr>
          </a:p>
        </p:txBody>
      </p:sp>
      <p:sp>
        <p:nvSpPr>
          <p:cNvPr id="8" name="Shape 47"/>
          <p:cNvSpPr/>
          <p:nvPr/>
        </p:nvSpPr>
        <p:spPr>
          <a:xfrm>
            <a:off x="3562238" y="3205088"/>
            <a:ext cx="5233834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Престижность системы НОК специалистов финансового рынка 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эквивалентна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признанным международным системам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сертификации</a:t>
            </a:r>
            <a:endParaRPr sz="1200" kern="0" dirty="0">
              <a:solidFill>
                <a:srgbClr val="5358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9" name="Shape 53"/>
          <p:cNvSpPr/>
          <p:nvPr/>
        </p:nvSpPr>
        <p:spPr>
          <a:xfrm>
            <a:off x="613079" y="4087158"/>
            <a:ext cx="2856952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hangingPunct="0"/>
            <a:r>
              <a:rPr lang="ru-RU" sz="1200" b="1" kern="0" cap="none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Автоматизация процессов НОК</a:t>
            </a:r>
          </a:p>
        </p:txBody>
      </p:sp>
      <p:sp>
        <p:nvSpPr>
          <p:cNvPr id="10" name="Shape 56"/>
          <p:cNvSpPr/>
          <p:nvPr/>
        </p:nvSpPr>
        <p:spPr>
          <a:xfrm>
            <a:off x="8913302" y="4087158"/>
            <a:ext cx="3161466" cy="587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41275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sym typeface="PT Sans"/>
              </a:rPr>
              <a:t>Автоматизировать процессы и процедуры НОК</a:t>
            </a:r>
            <a:endParaRPr sz="1200" kern="0" dirty="0">
              <a:solidFill>
                <a:srgbClr val="53585F">
                  <a:lumMod val="50000"/>
                </a:srgbClr>
              </a:solidFill>
              <a:sym typeface="PT Sans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3562238" y="4087158"/>
            <a:ext cx="5233834" cy="5879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Прозрачность, безопасность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 и </a:t>
            </a:r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высокая скорость </a:t>
            </a: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всех процессов независимой оценки, низкие транзакционные издержки</a:t>
            </a:r>
            <a:endParaRPr sz="1200" kern="0" dirty="0">
              <a:solidFill>
                <a:srgbClr val="5358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2" name="Shape 62"/>
          <p:cNvSpPr/>
          <p:nvPr/>
        </p:nvSpPr>
        <p:spPr>
          <a:xfrm>
            <a:off x="613079" y="4900631"/>
            <a:ext cx="2856952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hangingPunct="0"/>
            <a:r>
              <a:rPr lang="ru-RU" sz="1200" b="1" kern="0" cap="none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Профессионально-общественная аккредитация  (ПОА) образовательных программ вузов</a:t>
            </a:r>
          </a:p>
        </p:txBody>
      </p:sp>
      <p:sp>
        <p:nvSpPr>
          <p:cNvPr id="13" name="Shape 65"/>
          <p:cNvSpPr/>
          <p:nvPr/>
        </p:nvSpPr>
        <p:spPr>
          <a:xfrm>
            <a:off x="8913303" y="4806847"/>
            <a:ext cx="3161466" cy="7760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29210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Установить критерии качества образовательных программ</a:t>
            </a:r>
          </a:p>
          <a:p>
            <a:pPr marL="171450" indent="-171450" defTabSz="292100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Обеспечить процедуру прохождения вузами ПОА</a:t>
            </a:r>
            <a:endParaRPr sz="1200" kern="0" dirty="0">
              <a:solidFill>
                <a:srgbClr val="53585F">
                  <a:lumMod val="50000"/>
                </a:srgbClr>
              </a:solidFill>
              <a:ea typeface="Helvetica Neue Light"/>
              <a:cs typeface="Helvetica Neue Light"/>
              <a:sym typeface="PT Sans"/>
            </a:endParaRPr>
          </a:p>
        </p:txBody>
      </p:sp>
      <p:sp>
        <p:nvSpPr>
          <p:cNvPr id="14" name="Shape 66"/>
          <p:cNvSpPr/>
          <p:nvPr/>
        </p:nvSpPr>
        <p:spPr>
          <a:xfrm>
            <a:off x="3562238" y="4900631"/>
            <a:ext cx="5233834" cy="5879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Прохождение ПОА является «знаком качества» образовательной программы (для слушателей) и гарантом компетентности выпускников (для работодателя)</a:t>
            </a:r>
            <a:endParaRPr sz="1200" kern="0" dirty="0">
              <a:solidFill>
                <a:srgbClr val="53585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15" name="Shape 53"/>
          <p:cNvSpPr/>
          <p:nvPr/>
        </p:nvSpPr>
        <p:spPr>
          <a:xfrm>
            <a:off x="613079" y="2466411"/>
            <a:ext cx="2856953" cy="589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defTabSz="292100" hangingPunct="0"/>
            <a:r>
              <a:rPr lang="ru-RU" sz="1200" b="1" kern="0" dirty="0">
                <a:solidFill>
                  <a:srgbClr val="53585F">
                    <a:lumMod val="50000"/>
                  </a:srgbClr>
                </a:solidFill>
                <a:ea typeface="Helvetica Neue Light"/>
                <a:cs typeface="Helvetica Neue Light"/>
                <a:sym typeface="PT Sans"/>
              </a:rPr>
              <a:t>Рамка квалификаций для специалистов финансового рынка</a:t>
            </a:r>
          </a:p>
        </p:txBody>
      </p:sp>
      <p:sp>
        <p:nvSpPr>
          <p:cNvPr id="16" name="Shape 56"/>
          <p:cNvSpPr/>
          <p:nvPr/>
        </p:nvSpPr>
        <p:spPr>
          <a:xfrm>
            <a:off x="8913303" y="2466411"/>
            <a:ext cx="3161465" cy="5890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marL="171450" indent="-171450" defTabSz="412750" hangingPunct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sym typeface="PT Sans"/>
              </a:rPr>
              <a:t>Обеспечить соответствие функциональному назначению </a:t>
            </a:r>
            <a:endParaRPr sz="1200" kern="0" dirty="0">
              <a:solidFill>
                <a:srgbClr val="53585F">
                  <a:lumMod val="50000"/>
                </a:srgbClr>
              </a:solidFill>
              <a:sym typeface="PT Sans"/>
            </a:endParaRPr>
          </a:p>
        </p:txBody>
      </p:sp>
      <p:sp>
        <p:nvSpPr>
          <p:cNvPr id="17" name="Shape 57"/>
          <p:cNvSpPr/>
          <p:nvPr/>
        </p:nvSpPr>
        <p:spPr>
          <a:xfrm>
            <a:off x="3562238" y="2466411"/>
            <a:ext cx="5054225" cy="761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4D4D4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marL="171450" indent="-171450" hangingPunc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kern="0" dirty="0">
                <a:solidFill>
                  <a:srgbClr val="53585F">
                    <a:lumMod val="50000"/>
                  </a:srgbClr>
                </a:solidFill>
                <a:latin typeface="Arial" panose="020B0604020202020204"/>
              </a:rPr>
              <a:t>Наглядная «навигация» по траекториям повышения квалификаций и профессионального развития</a:t>
            </a:r>
            <a:endParaRPr sz="1200" kern="0" dirty="0">
              <a:solidFill>
                <a:srgbClr val="53585F">
                  <a:lumMod val="50000"/>
                </a:srgbClr>
              </a:solidFill>
              <a:latin typeface="Arial" panose="020B0604020202020204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04091" y="3026230"/>
            <a:ext cx="11506675" cy="8454"/>
          </a:xfrm>
          <a:prstGeom prst="line">
            <a:avLst/>
          </a:prstGeom>
          <a:noFill/>
          <a:ln w="19050" cap="flat">
            <a:solidFill>
              <a:srgbClr val="769BCA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4092" y="3960435"/>
            <a:ext cx="11444067" cy="27354"/>
          </a:xfrm>
          <a:prstGeom prst="line">
            <a:avLst/>
          </a:prstGeom>
          <a:noFill/>
          <a:ln w="19050" cap="flat">
            <a:solidFill>
              <a:srgbClr val="769BCA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04092" y="4687913"/>
            <a:ext cx="11687908" cy="0"/>
          </a:xfrm>
          <a:prstGeom prst="line">
            <a:avLst/>
          </a:prstGeom>
          <a:noFill/>
          <a:ln w="19050" cap="flat">
            <a:solidFill>
              <a:srgbClr val="769BCA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Shape 32"/>
          <p:cNvSpPr/>
          <p:nvPr/>
        </p:nvSpPr>
        <p:spPr>
          <a:xfrm>
            <a:off x="504092" y="1226964"/>
            <a:ext cx="2856953" cy="561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/>
          <a:p>
            <a:pPr defTabSz="292100" hangingPunct="0"/>
            <a:r>
              <a:rPr lang="ru-RU" kern="0" dirty="0">
                <a:solidFill>
                  <a:srgbClr val="0070C0"/>
                </a:solidFill>
                <a:ea typeface="Helvetica Neue Light"/>
                <a:cs typeface="Helvetica Neue Light"/>
                <a:sym typeface="PT Sans"/>
              </a:rPr>
              <a:t>Стратегическое развитие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3079" y="1888374"/>
            <a:ext cx="3816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DCDEE0">
                    <a:lumMod val="50000"/>
                  </a:srgbClr>
                </a:solidFill>
                <a:sym typeface="PT Sans"/>
              </a:rPr>
              <a:t>Компонент системы НОК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62238" y="1876651"/>
            <a:ext cx="38165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DCDEE0">
                    <a:lumMod val="50000"/>
                  </a:srgbClr>
                </a:solidFill>
                <a:sym typeface="PT Sans"/>
              </a:rPr>
              <a:t>Ожидаемый результат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913304" y="1876692"/>
            <a:ext cx="2024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97845">
              <a:spcBef>
                <a:spcPts val="300"/>
              </a:spcBef>
              <a:spcAft>
                <a:spcPts val="300"/>
              </a:spcAft>
            </a:pPr>
            <a:r>
              <a:rPr lang="ru-RU" sz="1400" b="1" i="1" dirty="0">
                <a:solidFill>
                  <a:srgbClr val="DCDEE0">
                    <a:lumMod val="50000"/>
                  </a:srgbClr>
                </a:solidFill>
                <a:sym typeface="PT Sans"/>
              </a:rPr>
              <a:t>План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02800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0F4469E-4D3F-4101-8022-429D032BBE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Контактный </a:t>
            </a:r>
            <a:r>
              <a:rPr lang="ru-RU" dirty="0"/>
              <a:t>центр: 8 800 250-40-72, +7 495 771-91-00</a:t>
            </a:r>
          </a:p>
          <a:p>
            <a:r>
              <a:rPr lang="ru-RU" dirty="0"/>
              <a:t>Факс: +7 495 621-64-65, +7 495 621-62-88</a:t>
            </a:r>
          </a:p>
          <a:p>
            <a:r>
              <a:rPr lang="ru-RU" dirty="0"/>
              <a:t>Сайт: </a:t>
            </a:r>
            <a:r>
              <a:rPr lang="ru-RU" u="sng" dirty="0" smtClean="0">
                <a:solidFill>
                  <a:schemeClr val="bg1"/>
                </a:solidFill>
              </a:rPr>
              <a:t>www.cbr.ru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7420411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13-00 - 13-30 Особенности перехода к НОК_ТГ[2019022809243678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23B325-0B0D-4C05-9884-135B958DE8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2F2C4B-7588-4E2D-BE12-CB9236ACE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E9CCFE2-ACFF-4CFC-AF6B-08A6EBE99996}">
  <ds:schemaRefs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4930</TotalTime>
  <Words>883</Words>
  <Application>Microsoft Office PowerPoint</Application>
  <PresentationFormat>Широкоэкранный</PresentationFormat>
  <Paragraphs>147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 Light</vt:lpstr>
      <vt:lpstr>Helvetica Neue Light</vt:lpstr>
      <vt:lpstr>Montserrat-SemiBold</vt:lpstr>
      <vt:lpstr>PT Sans</vt:lpstr>
      <vt:lpstr>Тема Office</vt:lpstr>
      <vt:lpstr>Презентация PowerPoint</vt:lpstr>
      <vt:lpstr>Презентация PowerPoint</vt:lpstr>
      <vt:lpstr>Профессиональные участники рынка ценных бумаг и инфраструктуры финансового и товарного рынков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DF</cp:lastModifiedBy>
  <cp:revision>77</cp:revision>
  <cp:lastPrinted>2019-02-26T10:31:41Z</cp:lastPrinted>
  <dcterms:created xsi:type="dcterms:W3CDTF">2018-11-05T17:34:13Z</dcterms:created>
  <dcterms:modified xsi:type="dcterms:W3CDTF">2019-02-28T06:24:45Z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