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83" r:id="rId2"/>
    <p:sldId id="813" r:id="rId3"/>
    <p:sldId id="860" r:id="rId4"/>
    <p:sldId id="871" r:id="rId5"/>
    <p:sldId id="869" r:id="rId6"/>
    <p:sldId id="863" r:id="rId7"/>
    <p:sldId id="862" r:id="rId8"/>
    <p:sldId id="872" r:id="rId9"/>
    <p:sldId id="870" r:id="rId10"/>
    <p:sldId id="858" r:id="rId11"/>
    <p:sldId id="787" r:id="rId12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009999"/>
    <a:srgbClr val="A87EC2"/>
    <a:srgbClr val="F78609"/>
    <a:srgbClr val="FFC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163" autoAdjust="0"/>
  </p:normalViewPr>
  <p:slideViewPr>
    <p:cSldViewPr snapToGrid="0">
      <p:cViewPr varScale="1">
        <p:scale>
          <a:sx n="75" d="100"/>
          <a:sy n="75" d="100"/>
        </p:scale>
        <p:origin x="48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64E128-99EC-4924-90A7-10B64CFE2997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5FD6E6-F10B-4962-A919-8FB1F79B4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44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B18C506-40C0-4286-AB4D-930A93A9FB2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0F8E1BD-9A65-4B9A-B480-5B55C8B06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4786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B45FC-1DD1-44CE-A9F4-D590E617A740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67738-370E-4F22-B5FB-94D307155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484D7-516E-4137-BC44-F95E101C88F8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3DF66-556B-4626-9361-6C2B158D5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C74DA-0F08-40A4-BC02-2A2964646A60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7BC5-35C2-4898-B4A8-366D45627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6F520-C73B-4883-9FD9-31D1D9187A26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C4738-CA11-490F-9300-AB1E7E43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87740-3A89-44A4-8336-3D6EAF17316E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B9DAC-73C9-42D2-8574-0201F23F9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DCEE-C9D0-45B8-8EB4-00A17174E8FC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0388-CDC7-4DD5-80C3-D44F3307C4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BE53-6C72-4484-AE4F-66EEF3173711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3309A-47A1-46FC-A9D8-311AAB2D5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5AA1-A18A-4B10-B166-E450EB16E3F3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9CC3-1ADB-4A6C-BD8F-E249CFEF1F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B265-70DE-4CE7-89FA-D53A0121B1C0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AC624-16D2-4128-B166-382811E57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F7CEB-6C09-4729-B41A-9D733AB249C7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A1D3D-2BA4-4258-8C83-C5B3EF7C9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8E07-DC91-4751-8BDC-62B6019B103B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BFF9-C4C5-434A-B9DC-75DFCD93E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F721E2C-CFDC-4947-9A6E-281748F70C2F}" type="datetimeFigureOut">
              <a:rPr lang="ru-RU"/>
              <a:pPr>
                <a:defRPr/>
              </a:pPr>
              <a:t>25.02.2019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89DAE7B-A70D-4BBE-A669-2D0284CD8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5.jpeg"/><Relationship Id="rId3" Type="http://schemas.openxmlformats.org/officeDocument/2006/relationships/image" Target="../media/image20.jpeg"/><Relationship Id="rId21" Type="http://schemas.openxmlformats.org/officeDocument/2006/relationships/hyperlink" Target="http://spknano.ru/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34.png"/><Relationship Id="rId2" Type="http://schemas.openxmlformats.org/officeDocument/2006/relationships/image" Target="../media/image19.jpeg"/><Relationship Id="rId16" Type="http://schemas.openxmlformats.org/officeDocument/2006/relationships/image" Target="../media/image33.jpe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24" Type="http://schemas.openxmlformats.org/officeDocument/2006/relationships/hyperlink" Target="http://www.rusnano.com/" TargetMode="External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23" Type="http://schemas.openxmlformats.org/officeDocument/2006/relationships/hyperlink" Target="mailto:Angelina.Volkova@rusnano.com" TargetMode="External"/><Relationship Id="rId10" Type="http://schemas.openxmlformats.org/officeDocument/2006/relationships/image" Target="../media/image27.jpeg"/><Relationship Id="rId19" Type="http://schemas.openxmlformats.org/officeDocument/2006/relationships/image" Target="../media/image36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hyperlink" Target="https://www.facebook.com/spknano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2"/>
          <p:cNvPicPr>
            <a:picLocks noChangeAspect="1"/>
          </p:cNvPicPr>
          <p:nvPr/>
        </p:nvPicPr>
        <p:blipFill>
          <a:blip r:embed="rId2"/>
          <a:srcRect t="53526" b="8853"/>
          <a:stretch>
            <a:fillRect/>
          </a:stretch>
        </p:blipFill>
        <p:spPr bwMode="auto">
          <a:xfrm>
            <a:off x="49213" y="2100263"/>
            <a:ext cx="120935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138" y="1254126"/>
            <a:ext cx="11329987" cy="663574"/>
          </a:xfrm>
          <a:ln w="76200"/>
        </p:spPr>
        <p:txBody>
          <a:bodyPr rtlCol="0" anchor="ctr">
            <a:noAutofit/>
          </a:bodyPr>
          <a:lstStyle/>
          <a:p>
            <a:pPr defTabSz="488950" fontAlgn="auto">
              <a:spcAft>
                <a:spcPct val="35000"/>
              </a:spcAft>
              <a:defRPr/>
            </a:pPr>
            <a:r>
              <a:rPr lang="ru-RU" sz="2000" b="1" dirty="0">
                <a:latin typeface="Arial Black" panose="020B0A04020102020204" pitchFamily="34" charset="0"/>
              </a:rPr>
              <a:t>УПРАВЛЕНИЕ В ФОКУСЕ ГОСУДАРСТВЕННОГО И КОРПОРАТИВНОГО ИНТЕРЕСА. КАДРЫ ДЛЯ ИННОВАЦИЙ</a:t>
            </a:r>
            <a:endParaRPr lang="ru-RU" sz="2000" b="1" cap="all" dirty="0">
              <a:latin typeface="Arial Black" panose="020B0A04020102020204" pitchFamily="34" charset="0"/>
            </a:endParaRPr>
          </a:p>
        </p:txBody>
      </p:sp>
      <p:pic>
        <p:nvPicPr>
          <p:cNvPr id="1945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200025"/>
            <a:ext cx="2847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Заголовок 1"/>
          <p:cNvSpPr txBox="1">
            <a:spLocks/>
          </p:cNvSpPr>
          <p:nvPr/>
        </p:nvSpPr>
        <p:spPr bwMode="auto">
          <a:xfrm>
            <a:off x="211138" y="3370263"/>
            <a:ext cx="2116137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endParaRPr lang="ru-RU" sz="900" b="1" i="1" dirty="0">
              <a:solidFill>
                <a:srgbClr val="FFC000"/>
              </a:solidFill>
              <a:latin typeface="Calibri Light"/>
            </a:endParaRP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92338"/>
            <a:ext cx="10931525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1899" y="139778"/>
            <a:ext cx="275113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0979" y="6459718"/>
            <a:ext cx="4072760" cy="398281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3B3838"/>
                </a:solidFill>
              </a:rPr>
              <a:t>01 марта 2019 года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EB387-B229-4146-8D4A-9DA66AD3D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943" y="5066634"/>
            <a:ext cx="3111223" cy="13930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5D7C4-8C63-4521-A5EC-7D14A022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8" y="65313"/>
            <a:ext cx="6410131" cy="494523"/>
          </a:xfrm>
        </p:spPr>
        <p:txBody>
          <a:bodyPr/>
          <a:lstStyle/>
          <a:p>
            <a:r>
              <a:rPr lang="ru-RU" sz="2400" b="1" dirty="0">
                <a:latin typeface="Arial Black" panose="020B0A04020102020204" pitchFamily="34" charset="0"/>
                <a:ea typeface="+mn-ea"/>
                <a:cs typeface="+mn-cs"/>
              </a:rPr>
              <a:t>Модель кадрового обеспечения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030FF23-8204-472C-8E2D-A6221F0F2AA4}"/>
              </a:ext>
            </a:extLst>
          </p:cNvPr>
          <p:cNvSpPr/>
          <p:nvPr/>
        </p:nvSpPr>
        <p:spPr>
          <a:xfrm>
            <a:off x="239563" y="914994"/>
            <a:ext cx="10901187" cy="107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8000"/>
              </a:lnSpc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Система выявления, фиксации, систематизации, хранения и актуализации информации о квалификациях и ключевых компетенциях, и механизмы согласования (протоколы обмена данными) между различными стейкхолдерами с функцией комплаенса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7DAD76-B69B-4FC8-817E-972F92121774}"/>
              </a:ext>
            </a:extLst>
          </p:cNvPr>
          <p:cNvSpPr/>
          <p:nvPr/>
        </p:nvSpPr>
        <p:spPr>
          <a:xfrm>
            <a:off x="6207876" y="2743200"/>
            <a:ext cx="5744560" cy="3554964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lvl="1">
              <a:spcAft>
                <a:spcPts val="1200"/>
              </a:spcAft>
            </a:pPr>
            <a:r>
              <a:rPr lang="ru-RU" sz="1600" b="1" dirty="0">
                <a:solidFill>
                  <a:schemeClr val="tx1"/>
                </a:solidFill>
                <a:latin typeface="Arial Black" panose="020B0A04020102020204" pitchFamily="34" charset="0"/>
              </a:rPr>
              <a:t>НОВАЯ ПРОИЗВОДСТВЕННАЯ АРХИТЕКТУРА, НОВАЯ ПРОИЗВОДСТВЕННАЯ КУЛЬТУРА</a:t>
            </a:r>
            <a:r>
              <a:rPr lang="ru-RU" sz="1600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– </a:t>
            </a:r>
          </a:p>
          <a:p>
            <a:pPr marL="0" lvl="1" algn="just">
              <a:lnSpc>
                <a:spcPct val="108000"/>
              </a:lnSpc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lvl="1" algn="just">
              <a:lnSpc>
                <a:spcPct val="108000"/>
              </a:lnSpc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Построение новых подходов к организации производственных процессов на повсеместном применении </a:t>
            </a:r>
            <a:r>
              <a:rPr lang="ru-RU" sz="2000" dirty="0" err="1">
                <a:solidFill>
                  <a:schemeClr val="tx1"/>
                </a:solidFill>
                <a:cs typeface="Arial" panose="020B0604020202020204" pitchFamily="34" charset="0"/>
              </a:rPr>
              <a:t>киберфизических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систем, по сути самоорганизующейся технический комплекс, который сам анализирует собственную работу и вносит в нее изменения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F405EC-3EE6-470B-BFA1-7EC418BEE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3" y="2127380"/>
            <a:ext cx="5744560" cy="408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91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C:\Users\Angelina.Volkova\Desktop\Фото\Конференция 13.05.16\IMG_61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275" y="2533650"/>
            <a:ext cx="1573213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5" descr="C:\Users\Angelina.Volkova\Desktop\Фото\Конференция 13.05.16\IMG_67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1125" y="2530475"/>
            <a:ext cx="150495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 descr="C:\Users\Angelina.Volkova\Desktop\Фото\Конференция 13.05.16\IMG_68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75" y="1300163"/>
            <a:ext cx="1574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C:\Users\Angelina.Volkova\Desktop\Фото\Конференция 13.05.16\IMG_69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7638" y="3862388"/>
            <a:ext cx="1574800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9" descr="C:\Users\Angelina.Volkova\Desktop\Фото\Конференция 13.05.16\IMG_696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4150" y="225425"/>
            <a:ext cx="2033588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10" descr="C:\Users\Angelina.Volkova\Desktop\Фото\Конференция 13.05.16\IMG_699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163" y="4167188"/>
            <a:ext cx="1574800" cy="109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13" descr="C:\Users\Angelina.Volkova\Desktop\Фото\Конференция 13.05.16\IMG_668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7013" y="1695450"/>
            <a:ext cx="1689100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14" descr="C:\Users\Angelina.Volkova\Desktop\Фото\Конференция 13.05.16\IMG_67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0988" y="2932113"/>
            <a:ext cx="16891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4" descr="C:\Users\Angelina.Volkova\Desktop\Фото\2017\Иннофорум 21-22.09.2017\фото\FB_IMG_1506019377827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431088" y="255588"/>
            <a:ext cx="43291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6" descr="C:\Users\ANGELI~1.VOL\AppData\Local\Temp\7zO08F4B724\20170920_10174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9029700" y="3300413"/>
            <a:ext cx="290988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6" descr="Фото Анжелики Волковой.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2200" y="1263650"/>
            <a:ext cx="2033588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4" descr="Фото Анжелики Волковой.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632450" y="2400300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2" descr="Фото Анжелики Волковой.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014538" y="3679825"/>
            <a:ext cx="16891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Объект 3"/>
          <p:cNvPicPr>
            <a:picLocks noGrp="1" noChangeAspect="1"/>
          </p:cNvPicPr>
          <p:nvPr>
            <p:ph idx="1"/>
          </p:nvPr>
        </p:nvPicPr>
        <p:blipFill>
          <a:blip r:embed="rId15"/>
          <a:srcRect/>
          <a:stretch>
            <a:fillRect/>
          </a:stretch>
        </p:blipFill>
        <p:spPr>
          <a:xfrm>
            <a:off x="9693275" y="6024563"/>
            <a:ext cx="230188" cy="152400"/>
          </a:xfrm>
        </p:spPr>
      </p:pic>
      <p:pic>
        <p:nvPicPr>
          <p:cNvPr id="45072" name="Picture 2" descr="C:\Users\Angelina.Volkova\Desktop\Фото\2017\СПК 14.06.2017\DSC_0014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180513" y="5578475"/>
            <a:ext cx="1885950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3" name="Picture 11"/>
          <p:cNvPicPr>
            <a:picLocks noChangeAspect="1" noChangeArrowheads="1"/>
          </p:cNvPicPr>
          <p:nvPr/>
        </p:nvPicPr>
        <p:blipFill>
          <a:blip r:embed="rId17"/>
          <a:srcRect t="25000" b="4688"/>
          <a:stretch>
            <a:fillRect/>
          </a:stretch>
        </p:blipFill>
        <p:spPr bwMode="auto">
          <a:xfrm>
            <a:off x="3154363" y="5038725"/>
            <a:ext cx="33512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Рисунок 4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715125" y="5340350"/>
            <a:ext cx="2106613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Рисунок 22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410325" y="3878263"/>
            <a:ext cx="2411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Рисунок 23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503238" y="5370513"/>
            <a:ext cx="2335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5DD92BE-8DA0-47B7-BEFA-4632D0C61F1F}"/>
              </a:ext>
            </a:extLst>
          </p:cNvPr>
          <p:cNvSpPr/>
          <p:nvPr/>
        </p:nvSpPr>
        <p:spPr>
          <a:xfrm>
            <a:off x="1125538" y="858415"/>
            <a:ext cx="10043206" cy="5774159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  <a:r>
              <a:rPr kumimoji="1"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СЫЛКИ НА МАТЕРИАЛЫ</a:t>
            </a:r>
          </a:p>
          <a:p>
            <a:r>
              <a:rPr lang="en-US" sz="2000" dirty="0">
                <a:latin typeface="Arial Black" panose="020B0A04020102020204" pitchFamily="34" charset="0"/>
                <a:hlinkClick r:id="rId21"/>
              </a:rPr>
              <a:t>https://www.fiop.site/</a:t>
            </a:r>
            <a:endParaRPr lang="ru-RU" sz="2000" dirty="0">
              <a:latin typeface="Arial Black" panose="020B0A04020102020204" pitchFamily="34" charset="0"/>
              <a:hlinkClick r:id="rId21"/>
            </a:endParaRPr>
          </a:p>
          <a:p>
            <a:r>
              <a:rPr lang="en-US" sz="2000" dirty="0">
                <a:latin typeface="Arial Black" panose="020B0A04020102020204" pitchFamily="34" charset="0"/>
                <a:hlinkClick r:id="rId21"/>
              </a:rPr>
              <a:t>http://spknano.ru/</a:t>
            </a:r>
            <a:endParaRPr lang="ru-RU" sz="2000" dirty="0">
              <a:latin typeface="Arial Black" panose="020B0A04020102020204" pitchFamily="34" charset="0"/>
            </a:endParaRPr>
          </a:p>
          <a:p>
            <a:r>
              <a:rPr lang="en-US" sz="2000" dirty="0">
                <a:solidFill>
                  <a:srgbClr val="0070C0"/>
                </a:solidFill>
                <a:latin typeface="Arial Black" panose="020B0A04020102020204" pitchFamily="34" charset="0"/>
                <a:hlinkClick r:id="rId22"/>
              </a:rPr>
              <a:t>https://www.facebook.com/spknano/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b="1" i="1" dirty="0">
              <a:solidFill>
                <a:schemeClr val="tx1"/>
              </a:solidFill>
            </a:endParaRPr>
          </a:p>
          <a:p>
            <a:r>
              <a:rPr lang="ru-RU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 </a:t>
            </a:r>
            <a:r>
              <a:rPr lang="ru-RU" alt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ВОЛКОВА АНГЕЛИНА ВЛАДИМИРОВНА </a:t>
            </a:r>
          </a:p>
          <a:p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направления по развитию профессиональных квалификаций</a:t>
            </a:r>
          </a:p>
          <a:p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инфраструктурных и образовательных программ (группа РОСНАНО)</a:t>
            </a:r>
          </a:p>
          <a:p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Ответственный секретарь Рабочей группы Национального совета при Президенте РФ по профессиональным квалификациям по развитию системы оценки квалификаций  </a:t>
            </a:r>
          </a:p>
          <a:p>
            <a:r>
              <a:rPr lang="ru-RU" alt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секретарь Совета по профессиональным квалификациям в наноиндустрии</a:t>
            </a:r>
          </a:p>
          <a:p>
            <a:endParaRPr lang="ru-RU" altLang="ru-RU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117036, Москва, пр-т 60-летия Октября, д.10А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Т.: +7 495 988-53-88 (доб.1311)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Ф.: +7 495 988-56-53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Моб. +7 916 972 62 60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u="sng" dirty="0">
                <a:hlinkClick r:id="rId23"/>
              </a:rPr>
              <a:t>Angelina</a:t>
            </a:r>
            <a:r>
              <a:rPr lang="ru-RU" u="sng" dirty="0">
                <a:hlinkClick r:id="rId23"/>
              </a:rPr>
              <a:t>.</a:t>
            </a:r>
            <a:r>
              <a:rPr lang="en-US" u="sng" dirty="0" err="1">
                <a:hlinkClick r:id="rId23"/>
              </a:rPr>
              <a:t>Volkova</a:t>
            </a:r>
            <a:r>
              <a:rPr lang="ru-RU" u="sng" dirty="0">
                <a:hlinkClick r:id="rId23"/>
              </a:rPr>
              <a:t>@</a:t>
            </a:r>
            <a:r>
              <a:rPr lang="en-US" u="sng" dirty="0" err="1">
                <a:hlinkClick r:id="rId23"/>
              </a:rPr>
              <a:t>rusnano</a:t>
            </a:r>
            <a:r>
              <a:rPr lang="ru-RU" u="sng" dirty="0">
                <a:hlinkClick r:id="rId23"/>
              </a:rPr>
              <a:t>.</a:t>
            </a:r>
            <a:r>
              <a:rPr lang="en-US" u="sng" dirty="0">
                <a:hlinkClick r:id="rId23"/>
              </a:rPr>
              <a:t>com</a:t>
            </a:r>
            <a:endParaRPr lang="ru-RU" dirty="0"/>
          </a:p>
          <a:p>
            <a:r>
              <a:rPr lang="en-US" dirty="0">
                <a:solidFill>
                  <a:srgbClr val="0070C0"/>
                </a:solidFill>
              </a:rPr>
              <a:t> </a:t>
            </a:r>
            <a:r>
              <a:rPr lang="en-US" u="sng" dirty="0">
                <a:solidFill>
                  <a:srgbClr val="0070C0"/>
                </a:solidFill>
                <a:hlinkClick r:id="rId24"/>
              </a:rPr>
              <a:t>www.rusnano.com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0808" y="466934"/>
            <a:ext cx="8910735" cy="3668189"/>
          </a:xfrm>
          <a:prstGeom prst="rect">
            <a:avLst/>
          </a:prstGeom>
          <a:noFill/>
        </p:spPr>
        <p:txBody>
          <a:bodyPr wrap="square" lIns="94302" tIns="47151" rIns="94302" bIns="47151" rtlCol="0">
            <a:spAutoFit/>
          </a:bodyPr>
          <a:lstStyle/>
          <a:p>
            <a:pPr algn="just"/>
            <a:r>
              <a:rPr lang="ru-RU" sz="2000" b="1" dirty="0"/>
              <a:t>Какие технологии и методы управления кадрами </a:t>
            </a:r>
            <a:r>
              <a:rPr lang="ru-RU" sz="2000" dirty="0"/>
              <a:t>необходимы на стыке смены технологических укладов, глобальных трансформаций в обществе?</a:t>
            </a:r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Может ли государство, реальный сектор экономики ответить на вопрос: </a:t>
            </a:r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Кого необходимо</a:t>
            </a:r>
            <a:r>
              <a:rPr lang="en-US" sz="2000" b="1" dirty="0"/>
              <a:t>?</a:t>
            </a:r>
            <a:r>
              <a:rPr lang="ru-RU" sz="2000" b="1" dirty="0"/>
              <a:t> Где они могут работать? </a:t>
            </a:r>
          </a:p>
          <a:p>
            <a:pPr algn="just"/>
            <a:r>
              <a:rPr lang="ru-RU" sz="2000" b="1" dirty="0"/>
              <a:t>Какими качествами будут обладать</a:t>
            </a:r>
            <a:r>
              <a:rPr lang="en-US" sz="2000" b="1" dirty="0"/>
              <a:t>?</a:t>
            </a:r>
            <a:endParaRPr lang="ru-RU" sz="2000" b="1" dirty="0"/>
          </a:p>
          <a:p>
            <a:pPr algn="just"/>
            <a:endParaRPr lang="ru-RU" sz="2000" b="1" dirty="0"/>
          </a:p>
          <a:p>
            <a:pPr algn="just"/>
            <a:r>
              <a:rPr lang="ru-RU" sz="2000" b="1" dirty="0"/>
              <a:t>Чему их учить</a:t>
            </a:r>
            <a:r>
              <a:rPr lang="en-US" sz="2000" b="1" dirty="0"/>
              <a:t>?</a:t>
            </a:r>
            <a:r>
              <a:rPr lang="ru-RU" sz="2000" b="1" dirty="0"/>
              <a:t> Кто будет</a:t>
            </a:r>
            <a:r>
              <a:rPr lang="en-US" sz="2000" b="1" dirty="0"/>
              <a:t> </a:t>
            </a:r>
            <a:r>
              <a:rPr lang="ru-RU" sz="2000" b="1" dirty="0"/>
              <a:t>учить</a:t>
            </a:r>
            <a:r>
              <a:rPr lang="en-US" sz="2000" b="1" dirty="0"/>
              <a:t>?</a:t>
            </a:r>
          </a:p>
          <a:p>
            <a:pPr algn="just"/>
            <a:endParaRPr lang="ru-RU" sz="2000" b="1" dirty="0"/>
          </a:p>
          <a:p>
            <a:pPr algn="just"/>
            <a:endParaRPr lang="ru-RU" sz="1218" dirty="0">
              <a:solidFill>
                <a:srgbClr val="77217C"/>
              </a:solidFill>
              <a:ea typeface="InterFace Cyr Lt" charset="0"/>
              <a:cs typeface="InterFace Cyr Lt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379"/>
            <a:ext cx="5280212" cy="464555"/>
          </a:xfrm>
          <a:prstGeom prst="rect">
            <a:avLst/>
          </a:prstGeom>
          <a:noFill/>
        </p:spPr>
        <p:txBody>
          <a:bodyPr wrap="square" lIns="94302" tIns="47151" rIns="94302" bIns="47151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ПРОБЛЕМАТИЗАЦИЯ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8685" y="4460032"/>
            <a:ext cx="9523446" cy="1817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/>
              <a:t>«</a:t>
            </a:r>
            <a:r>
              <a:rPr lang="ru-RU" sz="2000" b="1" i="1" dirty="0"/>
              <a:t>РУССКАЯ МОДЕЛЬ УПРАВЛЕНИЯ</a:t>
            </a:r>
            <a:r>
              <a:rPr lang="ru-RU" sz="2000" i="1" dirty="0"/>
              <a:t>» – не имеет четких алгоритмов, находится в зоне поиска оптимального дизайна, имеет значительный творческий и/или поисковый элемент.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/>
              <a:t>Российский рынок труда абсолютно непохож на рынок труда, на нашем рынке не работает ни одна из общепризнанных норм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79388" y="3312741"/>
            <a:ext cx="1921400" cy="6250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13" descr="http://xallyava.ru/images/Sowetskaya_epoha_1/Plakati_3/c7edb82e7aa204071648047d8614072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545" y="234656"/>
            <a:ext cx="2549027" cy="2599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3890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BB60E-51C3-4EFC-A69D-37DC1C37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6" y="102637"/>
            <a:ext cx="9022703" cy="756282"/>
          </a:xfrm>
        </p:spPr>
        <p:txBody>
          <a:bodyPr/>
          <a:lstStyle/>
          <a:p>
            <a:r>
              <a:rPr lang="ru-RU" sz="2400" b="1" dirty="0">
                <a:latin typeface="Arial Black" panose="020B0A04020102020204" pitchFamily="34" charset="0"/>
                <a:ea typeface="+mn-ea"/>
                <a:cs typeface="+mn-cs"/>
              </a:rPr>
              <a:t>ЧТО ДЕЛАТЬ В УСЛОВИЯХ МНОГОПОЛЯРНОСТИ</a:t>
            </a:r>
            <a:r>
              <a:rPr lang="en-US" sz="2400" b="1" dirty="0">
                <a:latin typeface="Arial Black" panose="020B0A04020102020204" pitchFamily="34" charset="0"/>
                <a:ea typeface="+mn-ea"/>
                <a:cs typeface="+mn-cs"/>
              </a:rPr>
              <a:t>?</a:t>
            </a:r>
            <a:endParaRPr lang="ru-RU" sz="2400" b="1" dirty="0"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5E48A-D566-49E5-9C6B-36079CC026A2}"/>
              </a:ext>
            </a:extLst>
          </p:cNvPr>
          <p:cNvSpPr/>
          <p:nvPr/>
        </p:nvSpPr>
        <p:spPr>
          <a:xfrm>
            <a:off x="251927" y="858919"/>
            <a:ext cx="7147249" cy="318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ЦЕЛЕПОЛАГАНИЕ: ИНТЕРЕСЫ ОБЩЕСТВА И/ИЛИ ЧЕЛОВЕКА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РАЗНООБРАЗИЕ ПРАКТИК, РАЗНЫХ КОНЦЕПТУАЛЬНЫХ ПОДХОДОВ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СОЗДАНЫ СИСТЕМЫ ПОДГОТОВКИ КАДРОВ. ИХ ЭФФЕКТЫ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КАКАЯ ДОЛЖНА БЫТЬ КОНФИГУРАЦИЯ ИНТЕРФЕЙСА</a:t>
            </a:r>
            <a:r>
              <a:rPr lang="en-US" dirty="0">
                <a:latin typeface="+mn-lt"/>
              </a:rPr>
              <a:t>?</a:t>
            </a:r>
            <a:endParaRPr lang="ru-RU" dirty="0">
              <a:latin typeface="+mn-lt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КТО ЛИДЕР:  ВУЗ? НАУКА? ИНСТИТУТЫ РАЗВИТИЯ? БИЗНЕС?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КАКИЕ ИНСТРУМЕНТЫ И МЕХАНИЗМЫ ВЫЯВЛЕНИЯ: КТО? ЧЕМУ? КОГО? КАК?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+mn-lt"/>
              </a:rPr>
              <a:t>КАКИЕ РЕШЕНИЯ</a:t>
            </a:r>
            <a:r>
              <a:rPr lang="en-US" dirty="0">
                <a:latin typeface="+mn-lt"/>
              </a:rPr>
              <a:t>?</a:t>
            </a:r>
            <a:endParaRPr lang="ru-RU" dirty="0">
              <a:latin typeface="+mn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C476F9B-193F-41C0-BA3D-C89A62878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8" y="4393146"/>
            <a:ext cx="3704253" cy="2302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B296B-3344-468E-ADCB-1DCBC0010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705" y="4261264"/>
            <a:ext cx="4341460" cy="24339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5E0416-437A-471C-8D76-690C15985B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642" y="4393305"/>
            <a:ext cx="3859978" cy="21698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C29E72-8FDF-406C-9432-6984B0BB3B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009" y="858918"/>
            <a:ext cx="4831893" cy="271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37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BDE5B-CB5C-46B6-A368-81DAFDAA1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37" y="139961"/>
            <a:ext cx="5993363" cy="382553"/>
          </a:xfrm>
        </p:spPr>
        <p:txBody>
          <a:bodyPr/>
          <a:lstStyle/>
          <a:p>
            <a:r>
              <a:rPr lang="ru-RU" sz="2400" b="1" dirty="0">
                <a:latin typeface="Arial Black" panose="020B0A04020102020204" pitchFamily="34" charset="0"/>
                <a:ea typeface="+mn-ea"/>
                <a:cs typeface="+mn-cs"/>
              </a:rPr>
              <a:t>ИНТЕРЕСЫ ГОСУДАРСТВА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FF3D3F-82D9-4945-9CA6-C8CF21F63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6" y="908417"/>
            <a:ext cx="7780737" cy="547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DEAA12-8B3F-4612-8ECA-A1C8987A6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1" y="1134245"/>
            <a:ext cx="5908104" cy="41513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6972A9-F7B7-4D4F-B352-52236F462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735" y="2361002"/>
            <a:ext cx="6106784" cy="429093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571F0D-F292-4C6F-B4C4-A7E03F40042F}"/>
              </a:ext>
            </a:extLst>
          </p:cNvPr>
          <p:cNvSpPr/>
          <p:nvPr/>
        </p:nvSpPr>
        <p:spPr>
          <a:xfrm>
            <a:off x="259431" y="12003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Arial Black" panose="020B0A04020102020204" pitchFamily="34" charset="0"/>
              </a:rPr>
              <a:t>ИНТЕРЕСЫ РЕГИОНОВ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984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903AE-FFA3-431A-B881-A1E71299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89" y="113199"/>
            <a:ext cx="7698454" cy="483960"/>
          </a:xfrm>
        </p:spPr>
        <p:txBody>
          <a:bodyPr/>
          <a:lstStyle/>
          <a:p>
            <a:r>
              <a:rPr lang="ru-RU" sz="2400" b="1" dirty="0">
                <a:latin typeface="Arial Black" panose="020B0A04020102020204" pitchFamily="34" charset="0"/>
                <a:ea typeface="+mn-ea"/>
                <a:cs typeface="+mn-cs"/>
              </a:rPr>
              <a:t>ИНТЕРЕСЫ КОРПОРАЦИЙ, ПРЕДПРИЯТИЙ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36416EC-C442-4EDA-8F02-323CEA9CC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979" y="978997"/>
            <a:ext cx="8490857" cy="583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D433E-84BE-4ED6-B65B-E872044BF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449077" cy="429209"/>
          </a:xfrm>
        </p:spPr>
        <p:txBody>
          <a:bodyPr/>
          <a:lstStyle/>
          <a:p>
            <a:br>
              <a:rPr lang="en-US" sz="2400" b="1" dirty="0"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ru-RU" sz="2400" b="1" dirty="0">
                <a:latin typeface="Arial Black" panose="020B0A04020102020204" pitchFamily="34" charset="0"/>
                <a:ea typeface="+mn-ea"/>
                <a:cs typeface="+mn-cs"/>
              </a:rPr>
              <a:t>ИНТЕРЕСЫ ЧЕЛОВЕКА ТРУДА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9DC58EC-CEE9-4C7A-B0C4-01251DDC8F10}"/>
              </a:ext>
            </a:extLst>
          </p:cNvPr>
          <p:cNvSpPr/>
          <p:nvPr/>
        </p:nvSpPr>
        <p:spPr>
          <a:xfrm>
            <a:off x="6326155" y="1455575"/>
            <a:ext cx="5113174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dirty="0">
                <a:latin typeface="+mn-lt"/>
                <a:cs typeface="Arial" panose="020B0604020202020204" pitchFamily="34" charset="0"/>
              </a:rPr>
              <a:t>ФОРМИРОВАНИЕ ОБРАЗОВАТЕЛЬНЫХ ТРАЕКТОРИЙ ПОД КОНКРЕТНЫЕ ЗАДАЧИ ПОЗВОЛЯЕТ СИСТЕМАТИЗИРОВАТЬ ПРЕДСТАВЛЕНИЕ О СОДЕРЖАНИИ ПРОФЕССИОНАЛЬНОЙ ДЕЯТЕЛЬНОСТИ, НАБОРОМ ОБЩИХ КОМПЕТЕНЦИЙ С ОПОРОЙ НА ОСНОВНЫЕ БИЗНЕС-ПРОЦЕСС</a:t>
            </a:r>
            <a:endParaRPr lang="ru-RU" sz="2000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D42B819-CA93-4319-A1E9-E7AA708C0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43" y="1156996"/>
            <a:ext cx="5874344" cy="41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0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C8932-8472-4A54-AB5F-8EAA9FB7C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51305" y="2668554"/>
            <a:ext cx="4963888" cy="402026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949F2D-9C55-4A28-89C5-A66278BD925B}"/>
              </a:ext>
            </a:extLst>
          </p:cNvPr>
          <p:cNvSpPr/>
          <p:nvPr/>
        </p:nvSpPr>
        <p:spPr>
          <a:xfrm>
            <a:off x="102637" y="65315"/>
            <a:ext cx="6621625" cy="4735285"/>
          </a:xfrm>
          <a:prstGeom prst="rect">
            <a:avLst/>
          </a:prstGeom>
          <a:solidFill>
            <a:srgbClr val="FFFFFF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ЦИФРОВИЗАЦИЯ КВАЛИФИКАЦИЙ</a:t>
            </a:r>
          </a:p>
          <a:p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СОЗДАНИЕ СИМУЛЯТОРОВ ТЕХНОЛОГИЙ И ОБОРУДОВАНИЯ, ВСТРАИВАНИЕ СРЕДСТВ КОНТРОЛЯ КАЧЕСТВА В ТЕХНОЛОГИЧЕСКОЕ ОБОРУДОВАНИЕ, С УЧЕТОМ ОПИСАНИЙ КВАЛИФИКАЦИЙ И ТРЕБОВАНИЙ К НИМ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ИНТЕГРАЦИЯ МЕЖДУ ПРОИЗВОДСТВЕННЫМИ СИСТЕМАМИ И КВАЛИФИКАЦИОННЫМ РЕЕСТРОМ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chemeClr val="tx1"/>
                </a:solidFill>
                <a:cs typeface="Arial" panose="020B0604020202020204" pitchFamily="34" charset="0"/>
              </a:rPr>
              <a:t>ИНТЕГРАЦИЯ 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И ОПЕРАТИВНЫЙ ОБМЕН ДАННЫМИ МЕЖДУ СВЕДЕНИЯМИ О РАБОЧЕЙ СИЛЕ И ИНЖЕНЕРНЫМИ СИСТЕМАМИ</a:t>
            </a:r>
          </a:p>
        </p:txBody>
      </p:sp>
    </p:spTree>
    <p:extLst>
      <p:ext uri="{BB962C8B-B14F-4D97-AF65-F5344CB8AC3E}">
        <p14:creationId xmlns:p14="http://schemas.microsoft.com/office/powerpoint/2010/main" val="397886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495885A2-2338-43EC-840B-72B1CE5598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" r="4500" b="2679"/>
          <a:stretch/>
        </p:blipFill>
        <p:spPr>
          <a:xfrm>
            <a:off x="8686802" y="3153747"/>
            <a:ext cx="3215972" cy="333781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DDCD881-81FD-4321-A241-CF5841511E3F}"/>
              </a:ext>
            </a:extLst>
          </p:cNvPr>
          <p:cNvSpPr/>
          <p:nvPr/>
        </p:nvSpPr>
        <p:spPr>
          <a:xfrm>
            <a:off x="111967" y="130629"/>
            <a:ext cx="8574835" cy="5717125"/>
          </a:xfrm>
          <a:prstGeom prst="rect">
            <a:avLst/>
          </a:prstGeom>
          <a:solidFill>
            <a:schemeClr val="bg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endParaRPr lang="ru-RU" sz="19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9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900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2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8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8000"/>
              </a:lnSpc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РЕШЕНИЯ:</a:t>
            </a:r>
          </a:p>
          <a:p>
            <a:pPr lvl="0" algn="just">
              <a:lnSpc>
                <a:spcPct val="108000"/>
              </a:lnSpc>
            </a:pP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ИНТЕГРАТОР РЕШЕНИЙ С УДОБНЫМ ИНТЕРФЕЙСОМ</a:t>
            </a:r>
          </a:p>
          <a:p>
            <a:pPr marL="342900" lvl="0" indent="-34290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АПГРЕЙД МОДЕЛИ КАДРОВОГО ОБЕСПЕЧЕНИЯ С ПРИМЕНЕНИЕМ НОВЫХ ИНСТРУМЕНТОВ</a:t>
            </a:r>
          </a:p>
          <a:p>
            <a:pPr marL="342900" lvl="0" indent="-34290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СОЗДАНИЕ ЭКСПЕРТНОЙ СЕТИ, В ТОМ ЧИСЛЕ СОЗДАННОЙ НА ОСНОВЕ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SOCIAL NETWORK ANALISIS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SNA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), ЧТО ОПТИМАЛЬНО СОЧЕТАЕТСЯ С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IT</a:t>
            </a:r>
            <a:r>
              <a:rPr 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СИСТЕМАМИ И МЕТОДОВ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BIG DATE </a:t>
            </a:r>
            <a:endParaRPr 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8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ОТКРЫТАЯ ПОЗИЦИЯ ЭКСПЕРТОВ. ВЫСОКАЯ СКОРОСТЬ ОБРАТНОЙ СВЯЗИ</a:t>
            </a:r>
          </a:p>
          <a:p>
            <a:pPr marL="342900" lvl="2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ОФОРМЛЕНИЕ ПРЕДПРИНИМАТЕЛЬСКИХ ПРАКТИК И ТРУДОВЫХ ПРАКТИК В ПРЕДПРИНИМАТЕЛЬСТВЕ В ОТДЕЛЬНЫЙ ПОДХОД </a:t>
            </a:r>
          </a:p>
          <a:p>
            <a:pPr marL="342900" lvl="2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КРУПНАЯ/СРЕДНЯЯ КОМПАНИЯ ИНИЦИИРУЕТ ДЛЯ ПРОЕКТНОЙ ДЕЯТЕЛЬНОСТИ МОЛОДЫЕ КОМАНДЫ</a:t>
            </a:r>
          </a:p>
          <a:p>
            <a:pPr marL="342900" lvl="2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ФОРМИРОВАНИЕ СРЕДЫ РАЗВИТИЯ КВАЛИФИЦИРОВАННЫХ КАДРОВ И ТАЛАНТОВ ДЛЯ НОВЫХ ПРОЕКТОВ</a:t>
            </a:r>
          </a:p>
          <a:p>
            <a:pPr marL="342900" lvl="2" indent="-34290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08000"/>
              </a:lnSpc>
            </a:pPr>
            <a:r>
              <a:rPr lang="ru-RU" sz="2000" dirty="0">
                <a:solidFill>
                  <a:schemeClr val="tx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2">
              <a:lnSpc>
                <a:spcPct val="108000"/>
              </a:lnSpc>
            </a:pPr>
            <a:endParaRPr lang="ru-RU" sz="20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2">
              <a:lnSpc>
                <a:spcPct val="114000"/>
              </a:lnSpc>
            </a:pPr>
            <a:endParaRPr lang="ru-RU" sz="19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dirty="0">
              <a:solidFill>
                <a:schemeClr val="tx1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</a:pPr>
            <a:endParaRPr lang="ru-RU" sz="1600" b="1" dirty="0">
              <a:solidFill>
                <a:schemeClr val="bg2">
                  <a:lumMod val="2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195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6834</TotalTime>
  <Words>506</Words>
  <Application>Microsoft Office PowerPoint</Application>
  <PresentationFormat>Широкоэкранный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Тема Office</vt:lpstr>
      <vt:lpstr>УПРАВЛЕНИЕ В ФОКУСЕ ГОСУДАРСТВЕННОГО И КОРПОРАТИВНОГО ИНТЕРЕСА. КАДРЫ ДЛЯ ИННОВАЦИЙ</vt:lpstr>
      <vt:lpstr>Презентация PowerPoint</vt:lpstr>
      <vt:lpstr>ЧТО ДЕЛАТЬ В УСЛОВИЯХ МНОГОПОЛЯРНОСТИ?</vt:lpstr>
      <vt:lpstr>ИНТЕРЕСЫ ГОСУДАРСТВА</vt:lpstr>
      <vt:lpstr>Презентация PowerPoint</vt:lpstr>
      <vt:lpstr>ИНТЕРЕСЫ КОРПОРАЦИЙ, ПРЕДПРИЯТИЙ</vt:lpstr>
      <vt:lpstr> ИНТЕРЕСЫ ЧЕЛОВЕКА ТРУДА</vt:lpstr>
      <vt:lpstr>Презентация PowerPoint</vt:lpstr>
      <vt:lpstr>Презентация PowerPoint</vt:lpstr>
      <vt:lpstr>Модель кадрового обеспечения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Функциональная модель ЦОК</dc:title>
  <dc:creator>Lukoyanov Alexander</dc:creator>
  <cp:lastModifiedBy>ADMIN</cp:lastModifiedBy>
  <cp:revision>288</cp:revision>
  <cp:lastPrinted>2018-03-22T17:40:52Z</cp:lastPrinted>
  <dcterms:created xsi:type="dcterms:W3CDTF">2017-11-02T13:43:24Z</dcterms:created>
  <dcterms:modified xsi:type="dcterms:W3CDTF">2019-02-24T21:59:27Z</dcterms:modified>
</cp:coreProperties>
</file>