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5" r:id="rId2"/>
    <p:sldMasterId id="2147483762" r:id="rId3"/>
    <p:sldMasterId id="2147483779" r:id="rId4"/>
    <p:sldMasterId id="2147483796" r:id="rId5"/>
  </p:sldMasterIdLst>
  <p:notesMasterIdLst>
    <p:notesMasterId r:id="rId41"/>
  </p:notesMasterIdLst>
  <p:sldIdLst>
    <p:sldId id="482" r:id="rId6"/>
    <p:sldId id="494" r:id="rId7"/>
    <p:sldId id="520" r:id="rId8"/>
    <p:sldId id="519" r:id="rId9"/>
    <p:sldId id="450" r:id="rId10"/>
    <p:sldId id="480" r:id="rId11"/>
    <p:sldId id="429" r:id="rId12"/>
    <p:sldId id="287" r:id="rId13"/>
    <p:sldId id="328" r:id="rId14"/>
    <p:sldId id="329" r:id="rId15"/>
    <p:sldId id="362" r:id="rId16"/>
    <p:sldId id="454" r:id="rId17"/>
    <p:sldId id="483" r:id="rId18"/>
    <p:sldId id="487" r:id="rId19"/>
    <p:sldId id="489" r:id="rId20"/>
    <p:sldId id="490" r:id="rId21"/>
    <p:sldId id="491" r:id="rId22"/>
    <p:sldId id="492" r:id="rId23"/>
    <p:sldId id="493" r:id="rId24"/>
    <p:sldId id="509" r:id="rId25"/>
    <p:sldId id="296" r:id="rId26"/>
    <p:sldId id="265" r:id="rId27"/>
    <p:sldId id="368" r:id="rId28"/>
    <p:sldId id="409" r:id="rId29"/>
    <p:sldId id="297" r:id="rId30"/>
    <p:sldId id="272" r:id="rId31"/>
    <p:sldId id="273" r:id="rId32"/>
    <p:sldId id="274" r:id="rId33"/>
    <p:sldId id="410" r:id="rId34"/>
    <p:sldId id="363" r:id="rId35"/>
    <p:sldId id="510" r:id="rId36"/>
    <p:sldId id="518" r:id="rId37"/>
    <p:sldId id="499" r:id="rId38"/>
    <p:sldId id="488" r:id="rId39"/>
    <p:sldId id="282" r:id="rId40"/>
  </p:sldIdLst>
  <p:sldSz cx="9144000" cy="6858000" type="screen4x3"/>
  <p:notesSz cx="6858000" cy="9144000"/>
  <p:defaultTextStyle>
    <a:defPPr>
      <a:defRPr lang="ru-RU"/>
    </a:defPPr>
    <a:lvl1pPr marL="0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54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526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800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061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320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595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856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0120" algn="l" defTabSz="91252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7BA1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921" autoAdjust="0"/>
    <p:restoredTop sz="94637" autoAdjust="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0001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E68AB-5AEB-46AC-A0C9-41BEE3D6EEF0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51A84236-6097-4D76-9A67-8F7F01F0D864}">
      <dgm:prSet phldrT="[Текст]"/>
      <dgm:spPr/>
      <dgm:t>
        <a:bodyPr/>
        <a:lstStyle/>
        <a:p>
          <a:r>
            <a:rPr lang="ru-RU" b="1" dirty="0" smtClean="0"/>
            <a:t>Управление изменениями</a:t>
          </a:r>
          <a:endParaRPr lang="ru-RU" b="1" dirty="0"/>
        </a:p>
      </dgm:t>
    </dgm:pt>
    <dgm:pt modelId="{163D4233-8203-4919-A6E5-7CAED3D55A4B}" type="parTrans" cxnId="{58B6ECC0-B4B8-4E3C-B005-CC875E7A184B}">
      <dgm:prSet/>
      <dgm:spPr/>
      <dgm:t>
        <a:bodyPr/>
        <a:lstStyle/>
        <a:p>
          <a:endParaRPr lang="ru-RU"/>
        </a:p>
      </dgm:t>
    </dgm:pt>
    <dgm:pt modelId="{8B7CC879-2965-4DA1-AA70-B38AFBD4ED18}" type="sibTrans" cxnId="{58B6ECC0-B4B8-4E3C-B005-CC875E7A184B}">
      <dgm:prSet/>
      <dgm:spPr/>
      <dgm:t>
        <a:bodyPr/>
        <a:lstStyle/>
        <a:p>
          <a:endParaRPr lang="ru-RU"/>
        </a:p>
      </dgm:t>
    </dgm:pt>
    <dgm:pt modelId="{33AF1CBF-C4FD-4FD2-9F96-C6101302E0E1}">
      <dgm:prSet phldrT="[Текст]" custT="1"/>
      <dgm:spPr/>
      <dgm:t>
        <a:bodyPr/>
        <a:lstStyle/>
        <a:p>
          <a:r>
            <a:rPr lang="ru-RU" sz="2400" b="1" dirty="0" smtClean="0"/>
            <a:t>Управление другими </a:t>
          </a:r>
          <a:r>
            <a:rPr lang="ru-RU" sz="2400" dirty="0" smtClean="0"/>
            <a:t>-</a:t>
          </a:r>
          <a:r>
            <a:rPr lang="ru-RU" sz="2400" dirty="0" err="1" smtClean="0"/>
            <a:t>сыгрывание</a:t>
          </a:r>
          <a:r>
            <a:rPr lang="ru-RU" sz="2400" dirty="0" smtClean="0"/>
            <a:t> </a:t>
          </a:r>
          <a:r>
            <a:rPr lang="ru-RU" sz="2400" dirty="0" smtClean="0"/>
            <a:t>всех со </a:t>
          </a:r>
          <a:r>
            <a:rPr lang="ru-RU" sz="2400" dirty="0" smtClean="0"/>
            <a:t>всеми</a:t>
          </a:r>
          <a:endParaRPr lang="ru-RU" sz="2400" dirty="0"/>
        </a:p>
      </dgm:t>
    </dgm:pt>
    <dgm:pt modelId="{79ACD680-C141-4663-8B4B-9BD15288958F}" type="parTrans" cxnId="{531469EB-164D-4198-AE9B-3A5621BEE93E}">
      <dgm:prSet/>
      <dgm:spPr/>
      <dgm:t>
        <a:bodyPr/>
        <a:lstStyle/>
        <a:p>
          <a:endParaRPr lang="ru-RU"/>
        </a:p>
      </dgm:t>
    </dgm:pt>
    <dgm:pt modelId="{EBFDB846-7021-48D3-B357-E0E606E4417E}" type="sibTrans" cxnId="{531469EB-164D-4198-AE9B-3A5621BEE93E}">
      <dgm:prSet/>
      <dgm:spPr/>
      <dgm:t>
        <a:bodyPr/>
        <a:lstStyle/>
        <a:p>
          <a:endParaRPr lang="ru-RU"/>
        </a:p>
      </dgm:t>
    </dgm:pt>
    <dgm:pt modelId="{F0A20856-194D-4AB0-B404-B3D8D7583F18}">
      <dgm:prSet phldrT="[Текст]" custT="1"/>
      <dgm:spPr/>
      <dgm:t>
        <a:bodyPr/>
        <a:lstStyle/>
        <a:p>
          <a:r>
            <a:rPr lang="ru-RU" sz="2400" b="1" dirty="0" smtClean="0"/>
            <a:t>Управление собой </a:t>
          </a:r>
          <a:r>
            <a:rPr lang="ru-RU" sz="2400" dirty="0" smtClean="0"/>
            <a:t>- саморазвитие </a:t>
          </a:r>
          <a:r>
            <a:rPr lang="en-US" sz="2400" dirty="0" smtClean="0"/>
            <a:t>LLL</a:t>
          </a:r>
          <a:r>
            <a:rPr lang="ru-RU" sz="2400" dirty="0" smtClean="0"/>
            <a:t> </a:t>
          </a:r>
          <a:endParaRPr lang="en-US" sz="2400" dirty="0" smtClean="0"/>
        </a:p>
        <a:p>
          <a:r>
            <a:rPr lang="ru-RU" sz="2400" dirty="0" smtClean="0"/>
            <a:t>(</a:t>
          </a:r>
          <a:r>
            <a:rPr lang="en-US" sz="2400" dirty="0" smtClean="0"/>
            <a:t>long life learning)</a:t>
          </a:r>
          <a:endParaRPr lang="ru-RU" sz="2400" dirty="0"/>
        </a:p>
      </dgm:t>
    </dgm:pt>
    <dgm:pt modelId="{F17A28FB-9E71-46BD-B0B9-95F9F6CC6A5B}" type="parTrans" cxnId="{C1F6FA96-185C-4C50-8DAD-C2CD773EEB9A}">
      <dgm:prSet/>
      <dgm:spPr/>
      <dgm:t>
        <a:bodyPr/>
        <a:lstStyle/>
        <a:p>
          <a:endParaRPr lang="ru-RU"/>
        </a:p>
      </dgm:t>
    </dgm:pt>
    <dgm:pt modelId="{6EAA9625-23F7-4D45-96C7-9669F17015A5}" type="sibTrans" cxnId="{C1F6FA96-185C-4C50-8DAD-C2CD773EEB9A}">
      <dgm:prSet/>
      <dgm:spPr/>
      <dgm:t>
        <a:bodyPr/>
        <a:lstStyle/>
        <a:p>
          <a:endParaRPr lang="ru-RU"/>
        </a:p>
      </dgm:t>
    </dgm:pt>
    <dgm:pt modelId="{0DB93BD5-B139-4F07-B3B9-E3059EEA685B}" type="pres">
      <dgm:prSet presAssocID="{C2BE68AB-5AEB-46AC-A0C9-41BEE3D6EEF0}" presName="compositeShape" presStyleCnt="0">
        <dgm:presLayoutVars>
          <dgm:dir/>
          <dgm:resizeHandles/>
        </dgm:presLayoutVars>
      </dgm:prSet>
      <dgm:spPr/>
    </dgm:pt>
    <dgm:pt modelId="{F087DB98-20BE-4A06-AD6C-F07323A4F992}" type="pres">
      <dgm:prSet presAssocID="{C2BE68AB-5AEB-46AC-A0C9-41BEE3D6EEF0}" presName="pyramid" presStyleLbl="node1" presStyleIdx="0" presStyleCnt="1"/>
      <dgm:spPr/>
    </dgm:pt>
    <dgm:pt modelId="{88ABA182-422E-4240-86C0-1079E6F608EF}" type="pres">
      <dgm:prSet presAssocID="{C2BE68AB-5AEB-46AC-A0C9-41BEE3D6EEF0}" presName="theList" presStyleCnt="0"/>
      <dgm:spPr/>
    </dgm:pt>
    <dgm:pt modelId="{5EABA185-7882-4F02-B53E-4EA383AE071D}" type="pres">
      <dgm:prSet presAssocID="{51A84236-6097-4D76-9A67-8F7F01F0D864}" presName="aNode" presStyleLbl="fgAcc1" presStyleIdx="0" presStyleCnt="3" custScaleX="1532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BFF51E-1C72-40F1-8693-D1C5CDF4D13D}" type="pres">
      <dgm:prSet presAssocID="{51A84236-6097-4D76-9A67-8F7F01F0D864}" presName="aSpace" presStyleCnt="0"/>
      <dgm:spPr/>
    </dgm:pt>
    <dgm:pt modelId="{5B29F24D-237A-4DF3-B5B8-7B4022002176}" type="pres">
      <dgm:prSet presAssocID="{33AF1CBF-C4FD-4FD2-9F96-C6101302E0E1}" presName="aNode" presStyleLbl="fgAcc1" presStyleIdx="1" presStyleCnt="3" custScaleX="15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4FDA8E-ED9D-431E-B52A-67DEACE99108}" type="pres">
      <dgm:prSet presAssocID="{33AF1CBF-C4FD-4FD2-9F96-C6101302E0E1}" presName="aSpace" presStyleCnt="0"/>
      <dgm:spPr/>
    </dgm:pt>
    <dgm:pt modelId="{696EBC46-E749-45F8-B8BF-76FAB5A0618C}" type="pres">
      <dgm:prSet presAssocID="{F0A20856-194D-4AB0-B404-B3D8D7583F18}" presName="aNode" presStyleLbl="fgAcc1" presStyleIdx="2" presStyleCnt="3" custScaleX="153566" custScaleY="1617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7504FA-601E-4E74-9429-266947821D56}" type="pres">
      <dgm:prSet presAssocID="{F0A20856-194D-4AB0-B404-B3D8D7583F18}" presName="aSpace" presStyleCnt="0"/>
      <dgm:spPr/>
    </dgm:pt>
  </dgm:ptLst>
  <dgm:cxnLst>
    <dgm:cxn modelId="{DF6B6E21-4F59-4EE5-AE50-CA6D0B6717C5}" type="presOf" srcId="{33AF1CBF-C4FD-4FD2-9F96-C6101302E0E1}" destId="{5B29F24D-237A-4DF3-B5B8-7B4022002176}" srcOrd="0" destOrd="0" presId="urn:microsoft.com/office/officeart/2005/8/layout/pyramid2"/>
    <dgm:cxn modelId="{C1F6FA96-185C-4C50-8DAD-C2CD773EEB9A}" srcId="{C2BE68AB-5AEB-46AC-A0C9-41BEE3D6EEF0}" destId="{F0A20856-194D-4AB0-B404-B3D8D7583F18}" srcOrd="2" destOrd="0" parTransId="{F17A28FB-9E71-46BD-B0B9-95F9F6CC6A5B}" sibTransId="{6EAA9625-23F7-4D45-96C7-9669F17015A5}"/>
    <dgm:cxn modelId="{51D0EFB8-0BBB-4222-A083-2697133EB462}" type="presOf" srcId="{51A84236-6097-4D76-9A67-8F7F01F0D864}" destId="{5EABA185-7882-4F02-B53E-4EA383AE071D}" srcOrd="0" destOrd="0" presId="urn:microsoft.com/office/officeart/2005/8/layout/pyramid2"/>
    <dgm:cxn modelId="{531469EB-164D-4198-AE9B-3A5621BEE93E}" srcId="{C2BE68AB-5AEB-46AC-A0C9-41BEE3D6EEF0}" destId="{33AF1CBF-C4FD-4FD2-9F96-C6101302E0E1}" srcOrd="1" destOrd="0" parTransId="{79ACD680-C141-4663-8B4B-9BD15288958F}" sibTransId="{EBFDB846-7021-48D3-B357-E0E606E4417E}"/>
    <dgm:cxn modelId="{ED90537A-4688-43FD-88A4-22B0D747683C}" type="presOf" srcId="{C2BE68AB-5AEB-46AC-A0C9-41BEE3D6EEF0}" destId="{0DB93BD5-B139-4F07-B3B9-E3059EEA685B}" srcOrd="0" destOrd="0" presId="urn:microsoft.com/office/officeart/2005/8/layout/pyramid2"/>
    <dgm:cxn modelId="{58B6ECC0-B4B8-4E3C-B005-CC875E7A184B}" srcId="{C2BE68AB-5AEB-46AC-A0C9-41BEE3D6EEF0}" destId="{51A84236-6097-4D76-9A67-8F7F01F0D864}" srcOrd="0" destOrd="0" parTransId="{163D4233-8203-4919-A6E5-7CAED3D55A4B}" sibTransId="{8B7CC879-2965-4DA1-AA70-B38AFBD4ED18}"/>
    <dgm:cxn modelId="{4397B8E9-F170-4D16-AA98-5B4F414EBEC4}" type="presOf" srcId="{F0A20856-194D-4AB0-B404-B3D8D7583F18}" destId="{696EBC46-E749-45F8-B8BF-76FAB5A0618C}" srcOrd="0" destOrd="0" presId="urn:microsoft.com/office/officeart/2005/8/layout/pyramid2"/>
    <dgm:cxn modelId="{C845F483-0761-40B3-91E2-B83370AD37C6}" type="presParOf" srcId="{0DB93BD5-B139-4F07-B3B9-E3059EEA685B}" destId="{F087DB98-20BE-4A06-AD6C-F07323A4F992}" srcOrd="0" destOrd="0" presId="urn:microsoft.com/office/officeart/2005/8/layout/pyramid2"/>
    <dgm:cxn modelId="{401CECD3-C402-48E6-94A9-5835F67D0252}" type="presParOf" srcId="{0DB93BD5-B139-4F07-B3B9-E3059EEA685B}" destId="{88ABA182-422E-4240-86C0-1079E6F608EF}" srcOrd="1" destOrd="0" presId="urn:microsoft.com/office/officeart/2005/8/layout/pyramid2"/>
    <dgm:cxn modelId="{B7783E68-D66E-4C58-8424-98D7B0D50925}" type="presParOf" srcId="{88ABA182-422E-4240-86C0-1079E6F608EF}" destId="{5EABA185-7882-4F02-B53E-4EA383AE071D}" srcOrd="0" destOrd="0" presId="urn:microsoft.com/office/officeart/2005/8/layout/pyramid2"/>
    <dgm:cxn modelId="{9D998C05-8B54-433B-8F08-73237352732D}" type="presParOf" srcId="{88ABA182-422E-4240-86C0-1079E6F608EF}" destId="{2EBFF51E-1C72-40F1-8693-D1C5CDF4D13D}" srcOrd="1" destOrd="0" presId="urn:microsoft.com/office/officeart/2005/8/layout/pyramid2"/>
    <dgm:cxn modelId="{B2D5C9B8-4286-460C-98D8-7FA443A58F24}" type="presParOf" srcId="{88ABA182-422E-4240-86C0-1079E6F608EF}" destId="{5B29F24D-237A-4DF3-B5B8-7B4022002176}" srcOrd="2" destOrd="0" presId="urn:microsoft.com/office/officeart/2005/8/layout/pyramid2"/>
    <dgm:cxn modelId="{C1EE0DD7-6CE2-49C3-9585-7C1E081B6E8A}" type="presParOf" srcId="{88ABA182-422E-4240-86C0-1079E6F608EF}" destId="{F84FDA8E-ED9D-431E-B52A-67DEACE99108}" srcOrd="3" destOrd="0" presId="urn:microsoft.com/office/officeart/2005/8/layout/pyramid2"/>
    <dgm:cxn modelId="{4E410157-0EEA-4F4B-84DD-66B69BEC7817}" type="presParOf" srcId="{88ABA182-422E-4240-86C0-1079E6F608EF}" destId="{696EBC46-E749-45F8-B8BF-76FAB5A0618C}" srcOrd="4" destOrd="0" presId="urn:microsoft.com/office/officeart/2005/8/layout/pyramid2"/>
    <dgm:cxn modelId="{67F143DA-067C-4471-8E97-B4F8BE9A4456}" type="presParOf" srcId="{88ABA182-422E-4240-86C0-1079E6F608EF}" destId="{077504FA-601E-4E74-9429-266947821D56}" srcOrd="5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87DB98-20BE-4A06-AD6C-F07323A4F992}">
      <dsp:nvSpPr>
        <dsp:cNvPr id="0" name=""/>
        <dsp:cNvSpPr/>
      </dsp:nvSpPr>
      <dsp:spPr>
        <a:xfrm>
          <a:off x="355350" y="0"/>
          <a:ext cx="4063999" cy="4063999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ABA185-7882-4F02-B53E-4EA383AE071D}">
      <dsp:nvSpPr>
        <dsp:cNvPr id="0" name=""/>
        <dsp:cNvSpPr/>
      </dsp:nvSpPr>
      <dsp:spPr>
        <a:xfrm>
          <a:off x="1684037" y="409439"/>
          <a:ext cx="4048225" cy="812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b="1" kern="1200" dirty="0" smtClean="0"/>
            <a:t>Управление изменениями</a:t>
          </a:r>
          <a:endParaRPr lang="ru-RU" sz="2500" b="1" kern="1200" dirty="0"/>
        </a:p>
      </dsp:txBody>
      <dsp:txXfrm>
        <a:off x="1723715" y="449117"/>
        <a:ext cx="3968869" cy="733443"/>
      </dsp:txXfrm>
    </dsp:sp>
    <dsp:sp modelId="{5B29F24D-237A-4DF3-B5B8-7B4022002176}">
      <dsp:nvSpPr>
        <dsp:cNvPr id="0" name=""/>
        <dsp:cNvSpPr/>
      </dsp:nvSpPr>
      <dsp:spPr>
        <a:xfrm>
          <a:off x="1675650" y="1323839"/>
          <a:ext cx="4064999" cy="81279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Управление другими </a:t>
          </a:r>
          <a:r>
            <a:rPr lang="ru-RU" sz="2400" kern="1200" dirty="0" smtClean="0"/>
            <a:t>-</a:t>
          </a:r>
          <a:r>
            <a:rPr lang="ru-RU" sz="2400" kern="1200" dirty="0" err="1" smtClean="0"/>
            <a:t>сыгрывание</a:t>
          </a:r>
          <a:r>
            <a:rPr lang="ru-RU" sz="2400" kern="1200" dirty="0" smtClean="0"/>
            <a:t> </a:t>
          </a:r>
          <a:r>
            <a:rPr lang="ru-RU" sz="2400" kern="1200" dirty="0" smtClean="0"/>
            <a:t>всех со </a:t>
          </a:r>
          <a:r>
            <a:rPr lang="ru-RU" sz="2400" kern="1200" dirty="0" smtClean="0"/>
            <a:t>всеми</a:t>
          </a:r>
          <a:endParaRPr lang="ru-RU" sz="2400" kern="1200" dirty="0"/>
        </a:p>
      </dsp:txBody>
      <dsp:txXfrm>
        <a:off x="1715328" y="1363517"/>
        <a:ext cx="3985643" cy="733443"/>
      </dsp:txXfrm>
    </dsp:sp>
    <dsp:sp modelId="{696EBC46-E749-45F8-B8BF-76FAB5A0618C}">
      <dsp:nvSpPr>
        <dsp:cNvPr id="0" name=""/>
        <dsp:cNvSpPr/>
      </dsp:nvSpPr>
      <dsp:spPr>
        <a:xfrm>
          <a:off x="1679850" y="2238239"/>
          <a:ext cx="4056599" cy="1314720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Управление собой </a:t>
          </a:r>
          <a:r>
            <a:rPr lang="ru-RU" sz="2400" kern="1200" dirty="0" smtClean="0"/>
            <a:t>- саморазвитие </a:t>
          </a:r>
          <a:r>
            <a:rPr lang="en-US" sz="2400" kern="1200" dirty="0" smtClean="0"/>
            <a:t>LLL</a:t>
          </a:r>
          <a:r>
            <a:rPr lang="ru-RU" sz="2400" kern="1200" dirty="0" smtClean="0"/>
            <a:t> 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(</a:t>
          </a:r>
          <a:r>
            <a:rPr lang="en-US" sz="2400" kern="1200" dirty="0" smtClean="0"/>
            <a:t>long life learning)</a:t>
          </a:r>
          <a:endParaRPr lang="ru-RU" sz="2400" kern="1200" dirty="0"/>
        </a:p>
      </dsp:txBody>
      <dsp:txXfrm>
        <a:off x="1744029" y="2302418"/>
        <a:ext cx="3928241" cy="11863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4B11A-932F-4AFA-B0B4-2F96A3F7ABE1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B6ED7F-4548-4598-AC68-88FEF93026C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437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254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526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8800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061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1320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7595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3856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0120" algn="l" defTabSz="91252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B6ED7F-4548-4598-AC68-88FEF93026CA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6142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0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5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1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946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4291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7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7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6173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 — по центр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Номер слайда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87325423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0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902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913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62479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04126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747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5771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930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22983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8681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60699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4289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06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548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3777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21322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592166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64787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0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958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4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5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2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0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59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8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01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0130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7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3956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025310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92187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10656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0679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1255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726132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96899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59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4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991940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15209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076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42726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429639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375742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0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664217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18773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92927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2629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73596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4" indent="0">
              <a:buNone/>
              <a:defRPr sz="2000" b="1"/>
            </a:lvl2pPr>
            <a:lvl3pPr marL="912526" indent="0">
              <a:buNone/>
              <a:defRPr sz="1800" b="1"/>
            </a:lvl3pPr>
            <a:lvl4pPr marL="1368800" indent="0">
              <a:buNone/>
              <a:defRPr sz="1600" b="1"/>
            </a:lvl4pPr>
            <a:lvl5pPr marL="1825061" indent="0">
              <a:buNone/>
              <a:defRPr sz="1600" b="1"/>
            </a:lvl5pPr>
            <a:lvl6pPr marL="2281320" indent="0">
              <a:buNone/>
              <a:defRPr sz="1600" b="1"/>
            </a:lvl6pPr>
            <a:lvl7pPr marL="2737595" indent="0">
              <a:buNone/>
              <a:defRPr sz="1600" b="1"/>
            </a:lvl7pPr>
            <a:lvl8pPr marL="3193856" indent="0">
              <a:buNone/>
              <a:defRPr sz="1600" b="1"/>
            </a:lvl8pPr>
            <a:lvl9pPr marL="36501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254" indent="0">
              <a:buNone/>
              <a:defRPr sz="2000" b="1"/>
            </a:lvl2pPr>
            <a:lvl3pPr marL="912526" indent="0">
              <a:buNone/>
              <a:defRPr sz="1800" b="1"/>
            </a:lvl3pPr>
            <a:lvl4pPr marL="1368800" indent="0">
              <a:buNone/>
              <a:defRPr sz="1600" b="1"/>
            </a:lvl4pPr>
            <a:lvl5pPr marL="1825061" indent="0">
              <a:buNone/>
              <a:defRPr sz="1600" b="1"/>
            </a:lvl5pPr>
            <a:lvl6pPr marL="2281320" indent="0">
              <a:buNone/>
              <a:defRPr sz="1600" b="1"/>
            </a:lvl6pPr>
            <a:lvl7pPr marL="2737595" indent="0">
              <a:buNone/>
              <a:defRPr sz="1600" b="1"/>
            </a:lvl7pPr>
            <a:lvl8pPr marL="3193856" indent="0">
              <a:buNone/>
              <a:defRPr sz="1600" b="1"/>
            </a:lvl8pPr>
            <a:lvl9pPr marL="365012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473315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24948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92987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338797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05472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191359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9951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471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6989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7108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62082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628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114491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/>
          <p:cNvSpPr>
            <a:spLocks noChangeAspect="1"/>
          </p:cNvSpPr>
          <p:nvPr/>
        </p:nvSpPr>
        <p:spPr>
          <a:xfrm>
            <a:off x="1932781" y="777240"/>
            <a:ext cx="6755607" cy="3400425"/>
          </a:xfrm>
          <a:custGeom>
            <a:avLst/>
            <a:gdLst>
              <a:gd name="connsiteX0" fmla="*/ 0 w 6753225"/>
              <a:gd name="connsiteY0" fmla="*/ 0 h 3400425"/>
              <a:gd name="connsiteX1" fmla="*/ 6753225 w 6753225"/>
              <a:gd name="connsiteY1" fmla="*/ 0 h 3400425"/>
              <a:gd name="connsiteX2" fmla="*/ 6753225 w 6753225"/>
              <a:gd name="connsiteY2" fmla="*/ 3400425 h 3400425"/>
              <a:gd name="connsiteX3" fmla="*/ 0 w 6753225"/>
              <a:gd name="connsiteY3" fmla="*/ 3400425 h 3400425"/>
              <a:gd name="connsiteX4" fmla="*/ 0 w 6753225"/>
              <a:gd name="connsiteY4" fmla="*/ 0 h 3400425"/>
              <a:gd name="connsiteX0" fmla="*/ 0 w 6755607"/>
              <a:gd name="connsiteY0" fmla="*/ 1197768 h 3400425"/>
              <a:gd name="connsiteX1" fmla="*/ 6755607 w 6755607"/>
              <a:gd name="connsiteY1" fmla="*/ 0 h 3400425"/>
              <a:gd name="connsiteX2" fmla="*/ 6755607 w 6755607"/>
              <a:gd name="connsiteY2" fmla="*/ 3400425 h 3400425"/>
              <a:gd name="connsiteX3" fmla="*/ 2382 w 6755607"/>
              <a:gd name="connsiteY3" fmla="*/ 3400425 h 3400425"/>
              <a:gd name="connsiteX4" fmla="*/ 0 w 6755607"/>
              <a:gd name="connsiteY4" fmla="*/ 1197768 h 34004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755607" h="3400425">
                <a:moveTo>
                  <a:pt x="0" y="1197768"/>
                </a:moveTo>
                <a:lnTo>
                  <a:pt x="6755607" y="0"/>
                </a:lnTo>
                <a:lnTo>
                  <a:pt x="6755607" y="3400425"/>
                </a:lnTo>
                <a:lnTo>
                  <a:pt x="2382" y="3400425"/>
                </a:lnTo>
                <a:lnTo>
                  <a:pt x="0" y="119776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 defTabSz="914400"/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ctrTitle"/>
          </p:nvPr>
        </p:nvSpPr>
        <p:spPr>
          <a:xfrm>
            <a:off x="2212847" y="2240280"/>
            <a:ext cx="6217920" cy="860400"/>
          </a:xfrm>
        </p:spPr>
        <p:txBody>
          <a:bodyPr/>
          <a:lstStyle>
            <a:lvl1pPr>
              <a:defRPr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2212848" y="3220754"/>
            <a:ext cx="6217920" cy="645742"/>
          </a:xfrm>
        </p:spPr>
        <p:txBody>
          <a:bodyPr/>
          <a:lstStyle>
            <a:lvl1pPr marL="0" indent="0" algn="l">
              <a:buNone/>
              <a:defRPr sz="2000">
                <a:solidFill>
                  <a:srgbClr val="404040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rgbClr val="404040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630" y="5340096"/>
            <a:ext cx="1515758" cy="115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83185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with beam (legac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-6532" y="2405084"/>
            <a:ext cx="9150532" cy="3349170"/>
            <a:chOff x="-6532" y="2405084"/>
            <a:chExt cx="9150532" cy="3349170"/>
          </a:xfrm>
        </p:grpSpPr>
        <p:sp>
          <p:nvSpPr>
            <p:cNvPr id="1032" name="Freeform 8"/>
            <p:cNvSpPr>
              <a:spLocks/>
            </p:cNvSpPr>
            <p:nvPr userDrawn="1"/>
          </p:nvSpPr>
          <p:spPr bwMode="gray">
            <a:xfrm>
              <a:off x="2273222" y="2405084"/>
              <a:ext cx="6870778" cy="2495225"/>
            </a:xfrm>
            <a:custGeom>
              <a:avLst/>
              <a:gdLst/>
              <a:ahLst/>
              <a:cxnLst>
                <a:cxn ang="0">
                  <a:pos x="0" y="1852"/>
                </a:cxn>
                <a:cxn ang="0">
                  <a:pos x="5081" y="0"/>
                </a:cxn>
                <a:cxn ang="0">
                  <a:pos x="5081" y="968"/>
                </a:cxn>
                <a:cxn ang="0">
                  <a:pos x="0" y="1852"/>
                </a:cxn>
              </a:cxnLst>
              <a:rect l="0" t="0" r="r" b="b"/>
              <a:pathLst>
                <a:path w="5081" h="1852">
                  <a:moveTo>
                    <a:pt x="0" y="1852"/>
                  </a:moveTo>
                  <a:lnTo>
                    <a:pt x="5081" y="0"/>
                  </a:lnTo>
                  <a:lnTo>
                    <a:pt x="5081" y="968"/>
                  </a:lnTo>
                  <a:lnTo>
                    <a:pt x="0" y="1852"/>
                  </a:lnTo>
                  <a:close/>
                </a:path>
              </a:pathLst>
            </a:cu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914400"/>
              <a:endParaRPr lang="en-GB">
                <a:solidFill>
                  <a:srgbClr val="646464"/>
                </a:solidFill>
                <a:cs typeface="Arial" pitchFamily="34" charset="0"/>
              </a:endParaRPr>
            </a:p>
          </p:txBody>
        </p:sp>
        <p:pic>
          <p:nvPicPr>
            <p:cNvPr id="8" name="Picture 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-6532" y="4411503"/>
              <a:ext cx="2289891" cy="13427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7712" y="777600"/>
            <a:ext cx="5524328" cy="86040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7712" y="1753200"/>
            <a:ext cx="5524328" cy="968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 algn="l">
              <a:buNone/>
              <a:defRPr sz="1600">
                <a:solidFill>
                  <a:schemeClr val="bg1"/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subtitle style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3359" y="5754254"/>
            <a:ext cx="1520178" cy="749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108765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082019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2755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slide_no_first_level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5598"/>
            <a:ext cx="8229600" cy="469897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 marL="356616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 marL="713232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 marL="1069848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 marL="1426464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811688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57515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, no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058449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s, no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26464"/>
            <a:ext cx="4038600" cy="4698111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  <a:lvl2pPr>
              <a:defRPr sz="2400">
                <a:solidFill>
                  <a:schemeClr val="bg1"/>
                </a:solidFill>
                <a:latin typeface="+mn-lt"/>
                <a:cs typeface="Arial" pitchFamily="34" charset="0"/>
              </a:defRPr>
            </a:lvl2pPr>
            <a:lvl3pPr>
              <a:defRPr sz="2000">
                <a:solidFill>
                  <a:schemeClr val="bg1"/>
                </a:solidFill>
                <a:latin typeface="+mn-lt"/>
                <a:cs typeface="Arial" pitchFamily="34" charset="0"/>
              </a:defRPr>
            </a:lvl3pPr>
            <a:lvl4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4pPr>
            <a:lvl5pPr>
              <a:defRPr sz="1800">
                <a:solidFill>
                  <a:schemeClr val="bg1"/>
                </a:solidFill>
                <a:latin typeface="+mn-lt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2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54512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s with heading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>
            <a:off x="457200" y="1044000"/>
            <a:ext cx="8229600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9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4651200" y="2121113"/>
            <a:ext cx="4042800" cy="3994963"/>
          </a:xfrm>
          <a:prstGeom prst="rect">
            <a:avLst/>
          </a:prstGeom>
        </p:spPr>
        <p:txBody>
          <a:bodyPr/>
          <a:lstStyle>
            <a:lvl1pPr>
              <a:defRPr sz="2400">
                <a:solidFill>
                  <a:schemeClr val="bg1"/>
                </a:solidFill>
              </a:defRPr>
            </a:lvl1pPr>
            <a:lvl2pPr>
              <a:defRPr sz="2400">
                <a:solidFill>
                  <a:schemeClr val="bg1"/>
                </a:solidFill>
              </a:defRPr>
            </a:lvl2pPr>
            <a:lvl3pPr>
              <a:defRPr sz="2000">
                <a:solidFill>
                  <a:schemeClr val="bg1"/>
                </a:solidFill>
              </a:defRPr>
            </a:lvl3pPr>
            <a:lvl4pPr>
              <a:defRPr sz="1800">
                <a:solidFill>
                  <a:schemeClr val="bg1"/>
                </a:solidFill>
              </a:defRPr>
            </a:lvl4pPr>
            <a:lvl5pPr>
              <a:defRPr sz="1800">
                <a:solidFill>
                  <a:schemeClr val="bg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457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651200" y="1426464"/>
            <a:ext cx="4042800" cy="640800"/>
          </a:xfrm>
          <a:prstGeom prst="rect">
            <a:avLst/>
          </a:prstGeom>
        </p:spPr>
        <p:txBody>
          <a:bodyPr anchor="t" anchorCtr="0"/>
          <a:lstStyle>
            <a:lvl1pPr>
              <a:buNone/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42606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35096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5614" y="1024128"/>
            <a:ext cx="8229600" cy="1643063"/>
          </a:xfrm>
          <a:prstGeom prst="rect">
            <a:avLst/>
          </a:prstGeom>
        </p:spPr>
        <p:txBody>
          <a:bodyPr/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5000" b="1">
                <a:solidFill>
                  <a:schemeClr val="bg2"/>
                </a:solidFill>
                <a:latin typeface="+mn-lt"/>
                <a:cs typeface="Arial" pitchFamily="34" charset="0"/>
              </a:defRPr>
            </a:lvl1pPr>
            <a:lvl2pPr marL="0" indent="0">
              <a:buNone/>
              <a:defRPr/>
            </a:lvl2pPr>
            <a:lvl3pPr marL="0" indent="0">
              <a:buNone/>
              <a:defRPr/>
            </a:lvl3pPr>
            <a:lvl4pPr marL="0" indent="0">
              <a:buNone/>
              <a:defRPr/>
            </a:lvl4pPr>
            <a:lvl5pPr marL="0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Line 11"/>
          <p:cNvSpPr>
            <a:spLocks noChangeShapeType="1"/>
          </p:cNvSpPr>
          <p:nvPr/>
        </p:nvSpPr>
        <p:spPr bwMode="auto">
          <a:xfrm>
            <a:off x="457200" y="6242400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77431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077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88034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2416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9075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201168"/>
            <a:ext cx="8229600" cy="804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 algn="l" fontAlgn="base">
              <a:lnSpc>
                <a:spcPct val="85000"/>
              </a:lnSpc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101" name="Freeform 5"/>
          <p:cNvSpPr>
            <a:spLocks/>
          </p:cNvSpPr>
          <p:nvPr/>
        </p:nvSpPr>
        <p:spPr bwMode="gray">
          <a:xfrm>
            <a:off x="457200" y="1040400"/>
            <a:ext cx="8229600" cy="51847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3266"/>
              </a:cxn>
              <a:cxn ang="0">
                <a:pos x="5184" y="2352"/>
              </a:cxn>
              <a:cxn ang="0">
                <a:pos x="5184" y="0"/>
              </a:cxn>
              <a:cxn ang="0">
                <a:pos x="0" y="0"/>
              </a:cxn>
            </a:cxnLst>
            <a:rect l="0" t="0" r="r" b="b"/>
            <a:pathLst>
              <a:path w="5184" h="3266">
                <a:moveTo>
                  <a:pt x="0" y="0"/>
                </a:moveTo>
                <a:lnTo>
                  <a:pt x="0" y="3266"/>
                </a:lnTo>
                <a:lnTo>
                  <a:pt x="5184" y="2352"/>
                </a:lnTo>
                <a:lnTo>
                  <a:pt x="5184" y="0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 cstate="print"/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400"/>
            <a:endParaRPr lang="en-GB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601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1"/>
          <p:cNvSpPr>
            <a:spLocks noChangeShapeType="1"/>
          </p:cNvSpPr>
          <p:nvPr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defTabSz="914400"/>
            <a:endParaRPr lang="en-US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9632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inal leg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5612" y="719139"/>
            <a:ext cx="3506400" cy="5210062"/>
          </a:xfrm>
          <a:prstGeom prst="rect">
            <a:avLst/>
          </a:prstGeom>
        </p:spPr>
        <p:txBody>
          <a:bodyPr/>
          <a:lstStyle>
            <a:lvl1pPr marL="0" indent="0" algn="l" defTabSz="995363" rtl="0" fontAlgn="base">
              <a:lnSpc>
                <a:spcPct val="100000"/>
              </a:lnSpc>
              <a:spcBef>
                <a:spcPct val="70000"/>
              </a:spcBef>
              <a:spcAft>
                <a:spcPct val="0"/>
              </a:spcAft>
              <a:buSzPct val="100000"/>
              <a:buNone/>
              <a:defRPr lang="en-US" sz="12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2pPr>
            <a:lvl3pPr marL="176213" indent="-1762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900" b="1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SzPct val="100000"/>
              <a:buNone/>
              <a:defRPr lang="en-US" sz="800" kern="1200" noProof="0" dirty="0" smtClean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4pPr>
            <a:lvl5pPr marL="188913" indent="-188913" algn="l" defTabSz="995363" rtl="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Arial" pitchFamily="34" charset="0"/>
              <a:buChar char="►"/>
              <a:defRPr lang="en-US" sz="800" kern="1200" noProof="0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defRPr>
            </a:lvl5pPr>
          </a:lstStyle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902103868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6507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9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254" indent="0">
              <a:buNone/>
              <a:defRPr sz="1200"/>
            </a:lvl2pPr>
            <a:lvl3pPr marL="912526" indent="0">
              <a:buNone/>
              <a:defRPr sz="1000"/>
            </a:lvl3pPr>
            <a:lvl4pPr marL="1368800" indent="0">
              <a:buNone/>
              <a:defRPr sz="900"/>
            </a:lvl4pPr>
            <a:lvl5pPr marL="1825061" indent="0">
              <a:buNone/>
              <a:defRPr sz="900"/>
            </a:lvl5pPr>
            <a:lvl6pPr marL="2281320" indent="0">
              <a:buNone/>
              <a:defRPr sz="900"/>
            </a:lvl6pPr>
            <a:lvl7pPr marL="2737595" indent="0">
              <a:buNone/>
              <a:defRPr sz="900"/>
            </a:lvl7pPr>
            <a:lvl8pPr marL="3193856" indent="0">
              <a:buNone/>
              <a:defRPr sz="900"/>
            </a:lvl8pPr>
            <a:lvl9pPr marL="36501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30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254" indent="0">
              <a:buNone/>
              <a:defRPr sz="2800"/>
            </a:lvl2pPr>
            <a:lvl3pPr marL="912526" indent="0">
              <a:buNone/>
              <a:defRPr sz="2400"/>
            </a:lvl3pPr>
            <a:lvl4pPr marL="1368800" indent="0">
              <a:buNone/>
              <a:defRPr sz="2000"/>
            </a:lvl4pPr>
            <a:lvl5pPr marL="1825061" indent="0">
              <a:buNone/>
              <a:defRPr sz="2000"/>
            </a:lvl5pPr>
            <a:lvl6pPr marL="2281320" indent="0">
              <a:buNone/>
              <a:defRPr sz="2000"/>
            </a:lvl6pPr>
            <a:lvl7pPr marL="2737595" indent="0">
              <a:buNone/>
              <a:defRPr sz="2000"/>
            </a:lvl7pPr>
            <a:lvl8pPr marL="3193856" indent="0">
              <a:buNone/>
              <a:defRPr sz="2000"/>
            </a:lvl8pPr>
            <a:lvl9pPr marL="365012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254" indent="0">
              <a:buNone/>
              <a:defRPr sz="1200"/>
            </a:lvl2pPr>
            <a:lvl3pPr marL="912526" indent="0">
              <a:buNone/>
              <a:defRPr sz="1000"/>
            </a:lvl3pPr>
            <a:lvl4pPr marL="1368800" indent="0">
              <a:buNone/>
              <a:defRPr sz="900"/>
            </a:lvl4pPr>
            <a:lvl5pPr marL="1825061" indent="0">
              <a:buNone/>
              <a:defRPr sz="900"/>
            </a:lvl5pPr>
            <a:lvl6pPr marL="2281320" indent="0">
              <a:buNone/>
              <a:defRPr sz="900"/>
            </a:lvl6pPr>
            <a:lvl7pPr marL="2737595" indent="0">
              <a:buNone/>
              <a:defRPr sz="900"/>
            </a:lvl7pPr>
            <a:lvl8pPr marL="3193856" indent="0">
              <a:buNone/>
              <a:defRPr sz="900"/>
            </a:lvl8pPr>
            <a:lvl9pPr marL="365012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9829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slideLayout" Target="../slideLayouts/slideLayout57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slideLayout" Target="../slideLayouts/slideLayout56.xml"/><Relationship Id="rId17" Type="http://schemas.openxmlformats.org/officeDocument/2006/relationships/theme" Target="../theme/theme4.xml"/><Relationship Id="rId2" Type="http://schemas.openxmlformats.org/officeDocument/2006/relationships/slideLayout" Target="../slideLayouts/slideLayout46.xml"/><Relationship Id="rId16" Type="http://schemas.openxmlformats.org/officeDocument/2006/relationships/slideLayout" Target="../slideLayouts/slideLayout60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slideLayout" Target="../slideLayouts/slideLayout5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slideLayout" Target="../slideLayouts/slideLayout73.xml"/><Relationship Id="rId18" Type="http://schemas.openxmlformats.org/officeDocument/2006/relationships/image" Target="../media/image1.wmf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17" Type="http://schemas.openxmlformats.org/officeDocument/2006/relationships/theme" Target="../theme/theme5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250" tIns="45626" rIns="91250" bIns="45626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40"/>
            <a:ext cx="8229600" cy="4525963"/>
          </a:xfrm>
          <a:prstGeom prst="rect">
            <a:avLst/>
          </a:prstGeom>
        </p:spPr>
        <p:txBody>
          <a:bodyPr vert="horz" lIns="91250" tIns="45626" rIns="91250" bIns="45626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90"/>
            <a:ext cx="2133600" cy="365125"/>
          </a:xfrm>
          <a:prstGeom prst="rect">
            <a:avLst/>
          </a:prstGeom>
        </p:spPr>
        <p:txBody>
          <a:bodyPr vert="horz" lIns="91250" tIns="45626" rIns="91250" bIns="4562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7D0B1-EC6B-4599-90C7-7A50E1E3407E}" type="datetimeFigureOut">
              <a:rPr lang="ru-RU" smtClean="0"/>
              <a:pPr/>
              <a:t>27.02.2019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1" y="6356390"/>
            <a:ext cx="2895600" cy="365125"/>
          </a:xfrm>
          <a:prstGeom prst="rect">
            <a:avLst/>
          </a:prstGeom>
        </p:spPr>
        <p:txBody>
          <a:bodyPr vert="horz" lIns="91250" tIns="45626" rIns="91250" bIns="4562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90"/>
            <a:ext cx="2133600" cy="365125"/>
          </a:xfrm>
          <a:prstGeom prst="rect">
            <a:avLst/>
          </a:prstGeom>
        </p:spPr>
        <p:txBody>
          <a:bodyPr vert="horz" lIns="91250" tIns="45626" rIns="91250" bIns="4562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B2E0EA-F37C-4F76-8D5E-6D0903A723B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299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252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07" indent="-342207" algn="l" defTabSz="912526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430" indent="-285177" algn="l" defTabSz="912526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660" indent="-228126" algn="l" defTabSz="912526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922" indent="-228126" algn="l" defTabSz="91252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200" indent="-228126" algn="l" defTabSz="912526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462" indent="-228126" algn="l" defTabSz="9125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722" indent="-228126" algn="l" defTabSz="9125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992" indent="-228126" algn="l" defTabSz="9125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8243" indent="-228126" algn="l" defTabSz="91252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54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26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0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061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32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595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856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120" algn="l" defTabSz="91252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 defTabSz="914400"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999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  <p:sldLayoutId id="2147483757" r:id="rId12"/>
    <p:sldLayoutId id="2147483758" r:id="rId13"/>
    <p:sldLayoutId id="2147483759" r:id="rId14"/>
    <p:sldLayoutId id="2147483760" r:id="rId15"/>
    <p:sldLayoutId id="2147483761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 defTabSz="914400"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6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 defTabSz="914400"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175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457200" y="201600"/>
            <a:ext cx="8232775" cy="860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5600"/>
            <a:ext cx="8229600" cy="4698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8400" y="6496184"/>
            <a:ext cx="3434400" cy="2011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GB" smtClean="0">
                <a:solidFill>
                  <a:srgbClr val="646464"/>
                </a:solidFill>
              </a:rPr>
              <a:t>Presentation title</a:t>
            </a:r>
            <a:endParaRPr lang="en-GB" dirty="0">
              <a:solidFill>
                <a:srgbClr val="646464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" y="6496184"/>
            <a:ext cx="722376" cy="201168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pPr defTabSz="914400"/>
            <a:r>
              <a:rPr lang="en-GB" sz="1100" dirty="0" smtClean="0">
                <a:solidFill>
                  <a:srgbClr val="646464"/>
                </a:solidFill>
                <a:cs typeface="Arial" pitchFamily="34" charset="0"/>
              </a:rPr>
              <a:t>Page </a:t>
            </a:r>
            <a:fld id="{9AE4D82F-B047-469B-AC52-A46321747EAF}" type="slidenum">
              <a:rPr lang="en-GB" sz="1100" smtClean="0">
                <a:solidFill>
                  <a:srgbClr val="646464"/>
                </a:solidFill>
                <a:cs typeface="Arial" pitchFamily="34" charset="0"/>
              </a:rPr>
              <a:pPr defTabSz="914400"/>
              <a:t>‹#›</a:t>
            </a:fld>
            <a:endParaRPr lang="en-GB" sz="1100" dirty="0">
              <a:solidFill>
                <a:srgbClr val="646464"/>
              </a:solidFill>
              <a:cs typeface="Arial" pitchFamily="34" charset="0"/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1217792" y="6496184"/>
            <a:ext cx="1188720" cy="201168"/>
          </a:xfrm>
          <a:prstGeom prst="rect">
            <a:avLst/>
          </a:prstGeom>
        </p:spPr>
        <p:txBody>
          <a:bodyPr vert="horz" wrap="none" lIns="0" tIns="0" rIns="0" bIns="0" rtlCol="0" anchor="t" anchorCtr="0">
            <a:noAutofit/>
          </a:bodyPr>
          <a:lstStyle>
            <a:lvl1pPr algn="l">
              <a:defRPr sz="110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defTabSz="914400"/>
            <a:r>
              <a:rPr lang="en-US" dirty="0" smtClean="0">
                <a:solidFill>
                  <a:srgbClr val="646464"/>
                </a:solidFill>
              </a:rPr>
              <a:t>1 January 2014</a:t>
            </a:r>
            <a:endParaRPr lang="en-US" dirty="0">
              <a:solidFill>
                <a:srgbClr val="646464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4464" y="6327648"/>
            <a:ext cx="399919" cy="408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448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hf sldNum="0" hdr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000" b="1" kern="1200">
          <a:solidFill>
            <a:schemeClr val="bg1"/>
          </a:solidFill>
          <a:latin typeface="+mn-lt"/>
          <a:ea typeface="+mj-ea"/>
          <a:cs typeface="Arial" pitchFamily="34" charset="0"/>
        </a:defRPr>
      </a:lvl1pPr>
    </p:titleStyle>
    <p:bodyStyle>
      <a:lvl1pPr marL="356616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400" kern="1200">
          <a:solidFill>
            <a:schemeClr val="bg1"/>
          </a:solidFill>
          <a:latin typeface="+mn-lt"/>
          <a:ea typeface="+mn-ea"/>
          <a:cs typeface="Arial" pitchFamily="34" charset="0"/>
        </a:defRPr>
      </a:lvl1pPr>
      <a:lvl2pPr marL="713232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2000" kern="1200">
          <a:solidFill>
            <a:schemeClr val="bg1"/>
          </a:solidFill>
          <a:latin typeface="+mn-lt"/>
          <a:ea typeface="+mn-ea"/>
          <a:cs typeface="Arial" pitchFamily="34" charset="0"/>
        </a:defRPr>
      </a:lvl2pPr>
      <a:lvl3pPr marL="1069848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800" kern="1200">
          <a:solidFill>
            <a:schemeClr val="bg1"/>
          </a:solidFill>
          <a:latin typeface="+mn-lt"/>
          <a:ea typeface="+mn-ea"/>
          <a:cs typeface="Arial" pitchFamily="34" charset="0"/>
        </a:defRPr>
      </a:lvl3pPr>
      <a:lvl4pPr marL="1426464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4pPr>
      <a:lvl5pPr marL="1783080" indent="-356616" algn="l" defTabSz="914400" rtl="0" eaLnBrk="1" latinLnBrk="0" hangingPunct="1">
        <a:spcBef>
          <a:spcPct val="20000"/>
        </a:spcBef>
        <a:buClr>
          <a:schemeClr val="accent2"/>
        </a:buClr>
        <a:buSzPct val="70000"/>
        <a:buFont typeface="Arial" pitchFamily="34" charset="0"/>
        <a:buChar char="►"/>
        <a:defRPr sz="1600" kern="1200">
          <a:solidFill>
            <a:schemeClr val="bg1"/>
          </a:solidFill>
          <a:latin typeface="+mn-lt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8029604" cy="316835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defTabSz="912573"/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en-US" sz="6000" b="1" dirty="0" smtClean="0">
                <a:solidFill>
                  <a:schemeClr val="tx2"/>
                </a:solidFill>
              </a:rPr>
              <a:t>PR</a:t>
            </a:r>
            <a:r>
              <a:rPr lang="ru-RU" sz="6000" b="1" dirty="0" err="1" smtClean="0">
                <a:solidFill>
                  <a:schemeClr val="tx2"/>
                </a:solidFill>
              </a:rPr>
              <a:t>Ол</a:t>
            </a:r>
            <a:r>
              <a:rPr lang="ru-RU" sz="6000" b="1" dirty="0" err="1" smtClean="0">
                <a:solidFill>
                  <a:schemeClr val="tx2"/>
                </a:solidFill>
              </a:rPr>
              <a:t>идерство</a:t>
            </a:r>
            <a:r>
              <a:rPr lang="ru-RU" sz="6000" b="1" dirty="0" smtClean="0">
                <a:solidFill>
                  <a:schemeClr val="tx2"/>
                </a:solidFill>
              </a:rPr>
              <a:t> в эпоху турбулентности</a:t>
            </a:r>
            <a:r>
              <a:rPr lang="ru-RU" sz="6000" b="1" dirty="0" smtClean="0">
                <a:solidFill>
                  <a:schemeClr val="tx2"/>
                </a:solidFill>
              </a:rPr>
              <a:t>:</a:t>
            </a:r>
            <a:r>
              <a:rPr lang="ru-RU" sz="6000" b="1" dirty="0" smtClean="0">
                <a:solidFill>
                  <a:schemeClr val="tx2"/>
                </a:solidFill>
              </a:rPr>
              <a:t/>
            </a:r>
            <a:br>
              <a:rPr lang="ru-RU" sz="6000" b="1" dirty="0" smtClean="0">
                <a:solidFill>
                  <a:schemeClr val="tx2"/>
                </a:solidFill>
              </a:rPr>
            </a:br>
            <a:r>
              <a:rPr lang="ru-RU" sz="4900" b="1" dirty="0" smtClean="0">
                <a:solidFill>
                  <a:srgbClr val="C00000"/>
                </a:solidFill>
              </a:rPr>
              <a:t>новые компетенции выбора «сдаться нельзя устоять»</a:t>
            </a:r>
            <a:r>
              <a:rPr lang="ru-RU" sz="5300" b="1" dirty="0" smtClean="0">
                <a:solidFill>
                  <a:srgbClr val="C00000"/>
                </a:solidFill>
              </a:rPr>
              <a:t/>
            </a:r>
            <a:br>
              <a:rPr lang="ru-RU" sz="5300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endParaRPr lang="ru-RU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3563888" y="4857760"/>
            <a:ext cx="5256584" cy="1357322"/>
          </a:xfrm>
        </p:spPr>
        <p:txBody>
          <a:bodyPr>
            <a:normAutofit fontScale="92500"/>
          </a:bodyPr>
          <a:lstStyle/>
          <a:p>
            <a:pPr algn="r" defTabSz="912573">
              <a:spcBef>
                <a:spcPct val="0"/>
              </a:spcBef>
              <a:defRPr/>
            </a:pPr>
            <a:r>
              <a:rPr lang="ru-RU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Оксана </a:t>
            </a:r>
            <a:r>
              <a:rPr lang="ru-RU" b="1" dirty="0" err="1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Пикулёва</a:t>
            </a:r>
            <a:r>
              <a:rPr lang="ru-RU" b="1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, </a:t>
            </a:r>
          </a:p>
          <a:p>
            <a:pPr algn="r" defTabSz="912573">
              <a:spcBef>
                <a:spcPct val="0"/>
              </a:spcBef>
              <a:defRPr/>
            </a:pPr>
            <a:r>
              <a:rPr lang="ru-RU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доктор </a:t>
            </a:r>
            <a:r>
              <a:rPr lang="ru-RU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психологических </a:t>
            </a:r>
            <a:r>
              <a:rPr lang="ru-RU" dirty="0" smtClean="0">
                <a:solidFill>
                  <a:srgbClr val="002060"/>
                </a:solidFill>
                <a:latin typeface="Roboto" pitchFamily="2" charset="0"/>
                <a:ea typeface="Roboto" pitchFamily="2" charset="0"/>
              </a:rPr>
              <a:t>наук</a:t>
            </a:r>
          </a:p>
          <a:p>
            <a:endParaRPr lang="ru-RU" dirty="0"/>
          </a:p>
        </p:txBody>
      </p:sp>
      <p:pic>
        <p:nvPicPr>
          <p:cNvPr id="6" name="Picture 2" descr="https://avatars.mds.yandex.net/get-pdb/874283/3c95cff7-0424-46eb-bb33-b75d6acbb03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933056"/>
            <a:ext cx="2920978" cy="26392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>
                <a:solidFill>
                  <a:srgbClr val="C00000"/>
                </a:solidFill>
              </a:rPr>
              <a:t>…в 1976 г. «Кодак» запатентовала первый цифровой фотоаппарат…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214282" y="1600200"/>
            <a:ext cx="3714776" cy="490063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800" dirty="0"/>
              <a:t>В 2006 году компания прекратила самостоятельное производство цифровых фотоаппаратов — производство передано компании </a:t>
            </a:r>
            <a:r>
              <a:rPr lang="ru-RU" sz="2800" dirty="0" err="1"/>
              <a:t>Flextronics</a:t>
            </a:r>
            <a:r>
              <a:rPr lang="ru-RU" sz="2800" dirty="0"/>
              <a:t> (Сингапур).</a:t>
            </a:r>
          </a:p>
        </p:txBody>
      </p:sp>
      <p:sp>
        <p:nvSpPr>
          <p:cNvPr id="83970" name="AutoShape 2" descr="Картинки по запросу кодак бренд фото"/>
          <p:cNvSpPr>
            <a:spLocks noChangeAspect="1" noChangeArrowheads="1"/>
          </p:cNvSpPr>
          <p:nvPr/>
        </p:nvSpPr>
        <p:spPr bwMode="auto">
          <a:xfrm>
            <a:off x="155575" y="-144436"/>
            <a:ext cx="304800" cy="304801"/>
          </a:xfrm>
          <a:prstGeom prst="rect">
            <a:avLst/>
          </a:prstGeom>
          <a:noFill/>
        </p:spPr>
        <p:txBody>
          <a:bodyPr vert="horz" wrap="square" lIns="91250" tIns="45626" rIns="91250" bIns="45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3972" name="AutoShape 4" descr="Картинки по запросу кодак бренд фото"/>
          <p:cNvSpPr>
            <a:spLocks noChangeAspect="1" noChangeArrowheads="1"/>
          </p:cNvSpPr>
          <p:nvPr/>
        </p:nvSpPr>
        <p:spPr bwMode="auto">
          <a:xfrm>
            <a:off x="155575" y="-144436"/>
            <a:ext cx="304800" cy="304801"/>
          </a:xfrm>
          <a:prstGeom prst="rect">
            <a:avLst/>
          </a:prstGeom>
          <a:noFill/>
        </p:spPr>
        <p:txBody>
          <a:bodyPr vert="horz" wrap="square" lIns="91250" tIns="45626" rIns="91250" bIns="45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3974" name="Picture 6" descr="Картинки по запросу кодак бренд фото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1500" y="1857364"/>
            <a:ext cx="476250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274638"/>
            <a:ext cx="71438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Digital leadership </a:t>
            </a:r>
            <a:r>
              <a:rPr lang="ru-RU" sz="2400" dirty="0" smtClean="0">
                <a:solidFill>
                  <a:srgbClr val="C00000"/>
                </a:solidFill>
              </a:rPr>
              <a:t> - «</a:t>
            </a:r>
            <a:r>
              <a:rPr lang="ru-RU" sz="2400" dirty="0" err="1" smtClean="0">
                <a:solidFill>
                  <a:srgbClr val="C00000"/>
                </a:solidFill>
              </a:rPr>
              <a:t>хайповая</a:t>
            </a:r>
            <a:r>
              <a:rPr lang="ru-RU" sz="2400" dirty="0" smtClean="0">
                <a:solidFill>
                  <a:srgbClr val="C00000"/>
                </a:solidFill>
              </a:rPr>
              <a:t>» тема </a:t>
            </a:r>
            <a:br>
              <a:rPr lang="ru-RU" sz="2400" dirty="0" smtClean="0">
                <a:solidFill>
                  <a:srgbClr val="C00000"/>
                </a:solidFill>
              </a:rPr>
            </a:br>
            <a:r>
              <a:rPr lang="ru-RU" sz="2400" dirty="0" smtClean="0">
                <a:solidFill>
                  <a:srgbClr val="C00000"/>
                </a:solidFill>
              </a:rPr>
              <a:t>в англоязычных публикациях  с 2017 года</a:t>
            </a:r>
            <a:endParaRPr lang="ru-RU" sz="24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714487"/>
            <a:ext cx="8715436" cy="485778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sz="41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Цифровое лидерство - 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 парадигма  лидерства, основанная на трансляции вдохновляющего видения цифрового будущего компании и вовлечение 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своей команды  </a:t>
            </a:r>
            <a:r>
              <a:rPr lang="ru-RU" sz="41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создание трансформационной стратегии и участие во внедрении цифровых инноваций </a:t>
            </a:r>
            <a:r>
              <a:rPr lang="en-US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[</a:t>
            </a:r>
            <a:r>
              <a:rPr lang="ru-RU" sz="3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Пикулёва</a:t>
            </a: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, 2018</a:t>
            </a:r>
            <a:r>
              <a:rPr lang="en-US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]</a:t>
            </a:r>
            <a:r>
              <a:rPr lang="ru-RU" sz="3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Лидер как «</a:t>
            </a:r>
            <a:r>
              <a:rPr lang="ru-RU" sz="3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архитектор смыслов» и «парадокс-навигатор».</a:t>
            </a:r>
          </a:p>
          <a:p>
            <a:pPr>
              <a:buNone/>
            </a:pPr>
            <a:endParaRPr lang="ru-RU" sz="34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Предполагает  непрерывную работу лидера над собой для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обновления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своих навыков и компетенций, готовность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желание меняться в 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быстро меняющейся среде</a:t>
            </a:r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3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4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6C6C6C"/>
              </a:solidFill>
              <a:latin typeface="NeueHaasGroteskText W01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837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 вектора лидера</a:t>
            </a: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02565119"/>
              </p:ext>
            </p:extLst>
          </p:nvPr>
        </p:nvGraphicFramePr>
        <p:xfrm>
          <a:off x="1524000" y="1397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1188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ESIGN_ADDS\Photography\workstation-405747_192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29982" cy="728665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0" y="1500174"/>
            <a:ext cx="8252990" cy="5715016"/>
          </a:xfrm>
          <a:prstGeom prst="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lIns="91255" tIns="45628" rIns="91255" bIns="45628" rtlCol="0" anchor="ctr"/>
          <a:lstStyle/>
          <a:p>
            <a:pPr algn="ctr" defTabSz="912573"/>
            <a:r>
              <a:rPr lang="en-US" sz="4400" b="1" dirty="0" smtClean="0">
                <a:solidFill>
                  <a:srgbClr val="C00000"/>
                </a:solidFill>
              </a:rPr>
              <a:t># </a:t>
            </a:r>
            <a:r>
              <a:rPr lang="ru-RU" sz="4400" b="1" dirty="0" smtClean="0">
                <a:solidFill>
                  <a:srgbClr val="C00000"/>
                </a:solidFill>
              </a:rPr>
              <a:t>УПРАВЛЕНИЕ СОБОЙ</a:t>
            </a:r>
            <a:endParaRPr lang="ru-RU" sz="4400" b="1" dirty="0" smtClean="0">
              <a:solidFill>
                <a:srgbClr val="C00000"/>
              </a:solidFill>
            </a:endParaRPr>
          </a:p>
          <a:p>
            <a:pPr algn="r" defTabSz="912573"/>
            <a:r>
              <a:rPr lang="ru-RU" sz="4400" b="1" dirty="0" smtClean="0">
                <a:solidFill>
                  <a:schemeClr val="tx1">
                    <a:lumMod val="50000"/>
                  </a:schemeClr>
                </a:solidFill>
              </a:rPr>
              <a:t>   </a:t>
            </a:r>
            <a:endParaRPr lang="en-US" sz="4400" b="1" dirty="0" smtClean="0">
              <a:solidFill>
                <a:schemeClr val="tx1">
                  <a:lumMod val="50000"/>
                </a:schemeClr>
              </a:solidFill>
            </a:endParaRPr>
          </a:p>
          <a:p>
            <a:pPr algn="r" defTabSz="912573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Что 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сегодня </a:t>
            </a:r>
          </a:p>
          <a:p>
            <a:pPr algn="r" defTabSz="912573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руководителю нужно </a:t>
            </a:r>
          </a:p>
          <a:p>
            <a:pPr algn="r" defTabSz="912573"/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изменить в себе, чтобы </a:t>
            </a:r>
          </a:p>
          <a:p>
            <a:pPr algn="r" defTabSz="912573"/>
            <a:r>
              <a:rPr lang="ru-RU" sz="3200" b="1" dirty="0" smtClean="0">
                <a:solidFill>
                  <a:schemeClr val="tx1"/>
                </a:solidFill>
              </a:rPr>
              <a:t>обрести личную устойчивость</a:t>
            </a:r>
            <a:r>
              <a:rPr lang="ru-RU" sz="3200" b="1" dirty="0" smtClean="0">
                <a:solidFill>
                  <a:schemeClr val="tx1">
                    <a:lumMod val="50000"/>
                  </a:schemeClr>
                </a:solidFill>
              </a:rPr>
              <a:t>?</a:t>
            </a:r>
            <a:r>
              <a:rPr lang="ru-RU" sz="4400" dirty="0" smtClean="0">
                <a:solidFill>
                  <a:schemeClr val="tx1">
                    <a:lumMod val="50000"/>
                  </a:schemeClr>
                </a:solidFill>
              </a:rPr>
              <a:t> </a:t>
            </a:r>
          </a:p>
          <a:p>
            <a:pPr algn="r" defTabSz="912573"/>
            <a:endParaRPr lang="ru-RU" sz="4400" dirty="0">
              <a:solidFill>
                <a:srgbClr val="C00000"/>
              </a:solidFill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142976" y="1500174"/>
            <a:ext cx="7486648" cy="2428892"/>
          </a:xfrm>
          <a:prstGeom prst="rect">
            <a:avLst/>
          </a:prstGeom>
        </p:spPr>
        <p:txBody>
          <a:bodyPr vert="horz" lIns="91255" tIns="45628" rIns="91255" bIns="45628" rtlCol="0" anchor="ctr">
            <a:noAutofit/>
          </a:bodyPr>
          <a:lstStyle/>
          <a:p>
            <a:pPr defTabSz="912573">
              <a:lnSpc>
                <a:spcPct val="80000"/>
              </a:lnSpc>
              <a:spcBef>
                <a:spcPct val="0"/>
              </a:spcBef>
              <a:defRPr/>
            </a:pPr>
            <a:endParaRPr lang="ru-RU" sz="5400" b="1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251520" y="4941168"/>
            <a:ext cx="5760640" cy="1916832"/>
          </a:xfrm>
          <a:prstGeom prst="rect">
            <a:avLst/>
          </a:prstGeom>
        </p:spPr>
        <p:txBody>
          <a:bodyPr vert="horz" lIns="91255" tIns="45628" rIns="91255" bIns="45628" rtlCol="0" anchor="ctr">
            <a:normAutofit/>
          </a:bodyPr>
          <a:lstStyle/>
          <a:p>
            <a:pPr defTabSz="912573">
              <a:spcBef>
                <a:spcPct val="0"/>
              </a:spcBef>
              <a:defRPr/>
            </a:pPr>
            <a:endParaRPr lang="ru-RU" sz="3200" dirty="0">
              <a:solidFill>
                <a:srgbClr val="002060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6357950" y="716963"/>
            <a:ext cx="1857388" cy="571504"/>
          </a:xfrm>
          <a:prstGeom prst="rect">
            <a:avLst/>
          </a:prstGeom>
        </p:spPr>
        <p:txBody>
          <a:bodyPr vert="horz" lIns="91255" tIns="45628" rIns="91255" bIns="45628" rtlCol="0" anchor="ctr">
            <a:normAutofit/>
          </a:bodyPr>
          <a:lstStyle/>
          <a:p>
            <a:pPr defTabSz="912573">
              <a:spcBef>
                <a:spcPct val="0"/>
              </a:spcBef>
              <a:defRPr/>
            </a:pPr>
            <a:endParaRPr lang="ru-RU" sz="2000" b="1" dirty="0">
              <a:solidFill>
                <a:prstClr val="white"/>
              </a:solidFill>
              <a:latin typeface="Roboto" pitchFamily="2" charset="0"/>
              <a:ea typeface="Robot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871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sz="4000" b="1" dirty="0" smtClean="0"/>
              <a:t>Модель личной устойчивости лидера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en-US" sz="3600" dirty="0" smtClean="0"/>
              <a:t>[</a:t>
            </a:r>
            <a:r>
              <a:rPr lang="ru-RU" sz="3600" dirty="0" err="1" smtClean="0"/>
              <a:t>О.Пикулёва</a:t>
            </a:r>
            <a:r>
              <a:rPr lang="ru-RU" sz="3600" dirty="0" smtClean="0"/>
              <a:t>, 2017</a:t>
            </a:r>
            <a:r>
              <a:rPr lang="en-US" sz="3600" dirty="0" smtClean="0"/>
              <a:t>]</a:t>
            </a:r>
            <a:endParaRPr lang="ru-RU" sz="36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11560" y="1628800"/>
            <a:ext cx="5616624" cy="4525963"/>
          </a:xfrm>
        </p:spPr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pPr marL="0" indent="0">
              <a:buNone/>
            </a:pPr>
            <a:r>
              <a:rPr lang="ru-RU" sz="2000" b="1" dirty="0" smtClean="0"/>
              <a:t>                            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Персональный бренд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                                      эксперта</a:t>
            </a:r>
            <a:endParaRPr lang="ru-RU" sz="2000" b="1" dirty="0"/>
          </a:p>
          <a:p>
            <a:endParaRPr lang="ru-RU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   Анти-хрупкость</a:t>
            </a:r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             Эмоциональный </a:t>
            </a:r>
          </a:p>
          <a:p>
            <a:pPr marL="0" indent="0">
              <a:buNone/>
            </a:pPr>
            <a:r>
              <a:rPr lang="ru-RU" sz="2000" b="1" dirty="0" smtClean="0"/>
              <a:t>                  интеллект</a:t>
            </a:r>
            <a:endParaRPr lang="ru-RU" sz="2000" b="1" dirty="0"/>
          </a:p>
          <a:p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Нестандартное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           мышление</a:t>
            </a:r>
          </a:p>
          <a:p>
            <a:endParaRPr lang="ru-RU" sz="2000" b="1" dirty="0"/>
          </a:p>
          <a:p>
            <a:endParaRPr lang="ru-RU" sz="2000" b="1" dirty="0" smtClean="0"/>
          </a:p>
          <a:p>
            <a:endParaRPr lang="ru-RU" sz="2000" b="1" dirty="0"/>
          </a:p>
          <a:p>
            <a:pPr marL="0" indent="0">
              <a:buNone/>
            </a:pP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</a:t>
            </a:r>
          </a:p>
          <a:p>
            <a:pPr marL="0" indent="0">
              <a:buNone/>
            </a:pPr>
            <a:r>
              <a:rPr lang="ru-RU" sz="2000" b="1" dirty="0" smtClean="0"/>
              <a:t>               </a:t>
            </a:r>
          </a:p>
          <a:p>
            <a:pPr marL="0" indent="0">
              <a:buNone/>
            </a:pPr>
            <a:r>
              <a:rPr lang="ru-RU" sz="2000" b="1" dirty="0"/>
              <a:t> </a:t>
            </a:r>
            <a:r>
              <a:rPr lang="ru-RU" sz="2000" b="1" dirty="0" smtClean="0"/>
              <a:t>                Социальные связи            </a:t>
            </a:r>
            <a:endParaRPr lang="ru-RU" sz="2000" b="1" dirty="0"/>
          </a:p>
        </p:txBody>
      </p:sp>
      <p:pic>
        <p:nvPicPr>
          <p:cNvPr id="2050" name="Picture 2" descr="https://avatars.mds.yandex.net/get-pdb/874283/3c95cff7-0424-46eb-bb33-b75d6acbb038/s1200?webp=fals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808" y="3068960"/>
            <a:ext cx="3096344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(АХ) </a:t>
            </a:r>
            <a:br>
              <a:rPr lang="ru-RU" b="1" dirty="0" smtClean="0"/>
            </a:br>
            <a:r>
              <a:rPr lang="ru-RU" b="1" dirty="0" err="1" smtClean="0"/>
              <a:t>Анти-хрупкость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57364"/>
            <a:ext cx="8229600" cy="4643470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3600" dirty="0" err="1" smtClean="0"/>
              <a:t>Стрессоустойчивость</a:t>
            </a:r>
            <a:r>
              <a:rPr lang="ru-RU" sz="3600" dirty="0" smtClean="0"/>
              <a:t> к нагрузкам и неприятностям</a:t>
            </a:r>
          </a:p>
          <a:p>
            <a:r>
              <a:rPr lang="ru-RU" sz="3600" dirty="0" smtClean="0"/>
              <a:t>Толерантность к неопределенности и риску</a:t>
            </a:r>
          </a:p>
          <a:p>
            <a:r>
              <a:rPr lang="ru-RU" sz="3600" dirty="0" err="1" smtClean="0"/>
              <a:t>Гипер-осведомленность</a:t>
            </a:r>
            <a:endParaRPr lang="ru-RU" sz="3600" dirty="0" smtClean="0"/>
          </a:p>
          <a:p>
            <a:r>
              <a:rPr lang="ru-RU" sz="3600" dirty="0" err="1"/>
              <a:t>С</a:t>
            </a:r>
            <a:r>
              <a:rPr lang="ru-RU" sz="3600" dirty="0" err="1" smtClean="0"/>
              <a:t>амоироничное</a:t>
            </a:r>
            <a:r>
              <a:rPr lang="ru-RU" sz="3600" dirty="0" smtClean="0"/>
              <a:t>, «легкое» отношение к ошибкам и неудачам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(НМ) </a:t>
            </a:r>
            <a:br>
              <a:rPr lang="ru-RU" b="1" dirty="0" smtClean="0"/>
            </a:br>
            <a:r>
              <a:rPr lang="ru-RU" b="1" dirty="0" smtClean="0"/>
              <a:t>Нестандартное мышление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3116"/>
            <a:ext cx="8229600" cy="39830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4000" dirty="0" smtClean="0"/>
              <a:t>Визионерское мышление</a:t>
            </a:r>
          </a:p>
          <a:p>
            <a:r>
              <a:rPr lang="ru-RU" sz="4000" dirty="0" smtClean="0"/>
              <a:t>Системное мышление</a:t>
            </a:r>
          </a:p>
          <a:p>
            <a:r>
              <a:rPr lang="ru-RU" sz="4000" dirty="0" err="1" smtClean="0"/>
              <a:t>Креативность</a:t>
            </a:r>
            <a:endParaRPr lang="ru-RU" sz="4000" dirty="0" smtClean="0"/>
          </a:p>
          <a:p>
            <a:r>
              <a:rPr lang="ru-RU" sz="4000" dirty="0" smtClean="0"/>
              <a:t>Управление полярностями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/>
              <a:t>(ЭИ)</a:t>
            </a:r>
            <a:br>
              <a:rPr lang="ru-RU" b="1" dirty="0" smtClean="0"/>
            </a:br>
            <a:r>
              <a:rPr lang="ru-RU" b="1" dirty="0" smtClean="0"/>
              <a:t>Эмоциональный интеллект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3"/>
            <a:ext cx="8229600" cy="4071966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Умение взаимодействовать с разными людьми и «</a:t>
            </a:r>
            <a:r>
              <a:rPr lang="ru-RU" sz="3600" dirty="0" err="1" smtClean="0"/>
              <a:t>сыгрывать</a:t>
            </a:r>
            <a:r>
              <a:rPr lang="ru-RU" sz="3600" dirty="0" smtClean="0"/>
              <a:t>» всех со всеми</a:t>
            </a:r>
          </a:p>
          <a:p>
            <a:r>
              <a:rPr lang="ru-RU" sz="3600" dirty="0" err="1" smtClean="0"/>
              <a:t>Самомониторинг</a:t>
            </a:r>
            <a:r>
              <a:rPr lang="ru-RU" sz="3600" dirty="0" smtClean="0"/>
              <a:t> и </a:t>
            </a:r>
            <a:r>
              <a:rPr lang="ru-RU" sz="3600" dirty="0" err="1" smtClean="0"/>
              <a:t>самоменеджмент</a:t>
            </a:r>
            <a:endParaRPr lang="ru-RU" sz="3600" dirty="0" smtClean="0"/>
          </a:p>
          <a:p>
            <a:r>
              <a:rPr lang="ru-RU" sz="3600" dirty="0" smtClean="0"/>
              <a:t>Фокус на команды и людей </a:t>
            </a:r>
            <a:r>
              <a:rPr lang="ru-RU" dirty="0" smtClean="0"/>
              <a:t>(</a:t>
            </a:r>
            <a:r>
              <a:rPr lang="ru-RU" dirty="0" err="1" smtClean="0"/>
              <a:t>альтроцентричность</a:t>
            </a:r>
            <a:r>
              <a:rPr lang="ru-RU" dirty="0" smtClean="0"/>
              <a:t> </a:t>
            </a:r>
            <a:r>
              <a:rPr lang="en-US" dirty="0" smtClean="0"/>
              <a:t>VS </a:t>
            </a:r>
            <a:r>
              <a:rPr lang="ru-RU" dirty="0" err="1" smtClean="0"/>
              <a:t>эгоцентричность</a:t>
            </a:r>
            <a:r>
              <a:rPr lang="ru-RU" dirty="0" smtClean="0"/>
              <a:t>)</a:t>
            </a:r>
          </a:p>
          <a:p>
            <a:r>
              <a:rPr lang="ru-RU" sz="3600" dirty="0" smtClean="0"/>
              <a:t>Умение вдохновлять и вести за собой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/>
              <a:t>(СС)</a:t>
            </a:r>
            <a:br>
              <a:rPr lang="ru-RU" b="1" dirty="0" smtClean="0"/>
            </a:br>
            <a:r>
              <a:rPr lang="ru-RU" b="1" dirty="0" smtClean="0"/>
              <a:t>Социальные связи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525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smtClean="0"/>
              <a:t>Новый ракурс на людей и время (не патроны, полезность/</a:t>
            </a:r>
            <a:r>
              <a:rPr lang="ru-RU" dirty="0" err="1" smtClean="0"/>
              <a:t>неполезность</a:t>
            </a:r>
            <a:r>
              <a:rPr lang="ru-RU" dirty="0" smtClean="0"/>
              <a:t> – это близорукость)</a:t>
            </a:r>
          </a:p>
          <a:p>
            <a:r>
              <a:rPr lang="ru-RU" dirty="0" smtClean="0"/>
              <a:t>Горизонтальные связи удерживают сильнее, чем вертикальные</a:t>
            </a:r>
          </a:p>
          <a:p>
            <a:r>
              <a:rPr lang="ru-RU" dirty="0" smtClean="0"/>
              <a:t>Сила слабых связей как мощный ресурс</a:t>
            </a:r>
          </a:p>
          <a:p>
            <a:r>
              <a:rPr lang="ru-RU" dirty="0" err="1" smtClean="0"/>
              <a:t>Нетворкинг</a:t>
            </a:r>
            <a:r>
              <a:rPr lang="ru-RU" dirty="0" smtClean="0"/>
              <a:t> как системный навык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(ПБ)</a:t>
            </a:r>
            <a:br>
              <a:rPr lang="ru-RU" b="1" dirty="0" smtClean="0"/>
            </a:br>
            <a:r>
              <a:rPr lang="ru-RU" b="1" dirty="0" smtClean="0"/>
              <a:t>Персональный </a:t>
            </a:r>
            <a:r>
              <a:rPr lang="ru-RU" b="1" dirty="0" smtClean="0"/>
              <a:t>бренд</a:t>
            </a:r>
            <a:r>
              <a:rPr lang="en-US" b="1" dirty="0"/>
              <a:t> </a:t>
            </a:r>
            <a:r>
              <a:rPr lang="ru-RU" b="1" dirty="0" smtClean="0"/>
              <a:t>эксперта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28802"/>
            <a:ext cx="8229600" cy="4197401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3600" dirty="0" smtClean="0"/>
              <a:t>Управление своим </a:t>
            </a:r>
            <a:r>
              <a:rPr lang="ru-RU" sz="3600" dirty="0" err="1" smtClean="0"/>
              <a:t>репутационным</a:t>
            </a:r>
            <a:r>
              <a:rPr lang="ru-RU" sz="3600" dirty="0" smtClean="0"/>
              <a:t> капиталом</a:t>
            </a:r>
          </a:p>
          <a:p>
            <a:r>
              <a:rPr lang="ru-RU" sz="3600" dirty="0" smtClean="0"/>
              <a:t>Повышение своей экспертной ценности и лояльности клиентов</a:t>
            </a:r>
          </a:p>
          <a:p>
            <a:r>
              <a:rPr lang="ru-RU" sz="3600" dirty="0" smtClean="0"/>
              <a:t>Эффективность внешних коммуникаций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857488" y="428604"/>
            <a:ext cx="6072230" cy="6215106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11200" b="1" dirty="0" err="1" smtClean="0"/>
              <a:t>Пикулёва</a:t>
            </a:r>
            <a:r>
              <a:rPr lang="ru-RU" sz="11200" b="1" dirty="0" smtClean="0"/>
              <a:t> Оксана Анатольевна</a:t>
            </a:r>
          </a:p>
          <a:p>
            <a:pPr>
              <a:buNone/>
            </a:pPr>
            <a:endParaRPr lang="ru-RU" sz="5000" b="1" dirty="0" smtClean="0"/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Доктор психологических наук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Директор Учебного центра подготовки руководителей НИУ «Высшая школа экономики»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Эксперт по лидерству с 24-летним опытом работы в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топ-менеджменте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крупных организаций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Имеет три высших гуманитарных образования, окончила докторантуру СПбГУ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С 2003 г. изучает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самопрезентационное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поведение руководителей, автор монографии «Психология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самопрезентации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личности»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 2012 года — преподаватель-практик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Еxecutive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МВА в Высшей школе менеджмента СПбГУ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В 2017 году основала сообщество «Клуб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Digital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Leader</a:t>
            </a: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4.0: новое мышление, новые компетенции»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Автор курсов для топ-менеджеров «Цифровое лидерство», «Персональный бренд руководителя», «Управление командами», «Эмоциональный интеллект в управлении», «Креативное мышление в бизнесе»</a:t>
            </a:r>
          </a:p>
          <a:p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 Эксперт журнала </a:t>
            </a:r>
            <a:r>
              <a:rPr lang="ru-RU" sz="8000" dirty="0" err="1" smtClean="0">
                <a:latin typeface="Times New Roman" pitchFamily="18" charset="0"/>
                <a:cs typeface="Times New Roman" pitchFamily="18" charset="0"/>
              </a:rPr>
              <a:t>Forbes.ru</a:t>
            </a:r>
            <a:endParaRPr lang="ru-RU" sz="8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7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²Ð°ÑÐµ ÑÐ¾ÑÐ¾ Ð¿ÑÐ¾ÑÐ¸Ð»Ñ, ÐÐ° Ð´Ð°Ð½Ð½Ð¾Ð¼ Ð¸Ð·Ð¾Ð±ÑÐ°Ð¶ÐµÐ½Ð¸Ð¸ Ð¼Ð¾Ð¶ÐµÑ Ð½Ð°ÑÐ¾Ð´Ð¸ÑÑÑÑ: Oxana Pikuleva, ÑÐ»ÑÐ±Ð°ÐµÑÑÑ, Ð½Ð° ÑÐ»Ð¸ÑÐµ Ð¸ ÑÐ°ÑÑÑ ÑÐµÐ»Ð° ÐºÑÑÐ¿Ð½ÑÐ¼ Ð¿Ð»Ð°Ð½Ð¾Ð¼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2428892" cy="2500330"/>
          </a:xfrm>
          <a:prstGeom prst="rect">
            <a:avLst/>
          </a:prstGeom>
          <a:noFill/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Концепция</a:t>
            </a:r>
            <a:r>
              <a:rPr lang="en-US" sz="7200" dirty="0" smtClean="0">
                <a:solidFill>
                  <a:srgbClr val="C00000"/>
                </a:solidFill>
              </a:rPr>
              <a:t> </a:t>
            </a:r>
            <a:r>
              <a:rPr lang="ru-RU" sz="7200" dirty="0" smtClean="0">
                <a:solidFill>
                  <a:srgbClr val="C00000"/>
                </a:solidFill>
              </a:rPr>
              <a:t>3</a:t>
            </a:r>
            <a:r>
              <a:rPr lang="en-US" sz="7200" dirty="0" smtClean="0">
                <a:solidFill>
                  <a:srgbClr val="C00000"/>
                </a:solidFill>
              </a:rPr>
              <a:t> L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8000" dirty="0" smtClean="0"/>
              <a:t>  Long</a:t>
            </a:r>
          </a:p>
          <a:p>
            <a:pPr>
              <a:buNone/>
            </a:pPr>
            <a:r>
              <a:rPr lang="en-US" sz="8000" dirty="0" smtClean="0"/>
              <a:t>  Life</a:t>
            </a:r>
          </a:p>
          <a:p>
            <a:pPr>
              <a:buNone/>
            </a:pPr>
            <a:r>
              <a:rPr lang="en-US" sz="8000" dirty="0" smtClean="0"/>
              <a:t>  Learning</a:t>
            </a:r>
            <a:endParaRPr lang="ru-RU" sz="8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Особенности российского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b="1" dirty="0" smtClean="0">
                <a:solidFill>
                  <a:schemeClr val="tx2"/>
                </a:solidFill>
              </a:rPr>
              <a:t> </a:t>
            </a:r>
            <a:r>
              <a:rPr lang="ru-RU" b="1" dirty="0" err="1" smtClean="0">
                <a:solidFill>
                  <a:schemeClr val="tx2"/>
                </a:solidFill>
              </a:rPr>
              <a:t>топ-менеджмента</a:t>
            </a:r>
            <a:r>
              <a:rPr lang="ru-RU" b="1" dirty="0" smtClean="0">
                <a:solidFill>
                  <a:schemeClr val="tx2"/>
                </a:solidFill>
              </a:rPr>
              <a:t> </a:t>
            </a:r>
            <a:br>
              <a:rPr lang="ru-RU" b="1" dirty="0" smtClean="0">
                <a:solidFill>
                  <a:schemeClr val="tx2"/>
                </a:solidFill>
              </a:rPr>
            </a:br>
            <a:r>
              <a:rPr lang="ru-RU" sz="2700" b="1" dirty="0" smtClean="0">
                <a:solidFill>
                  <a:schemeClr val="tx2"/>
                </a:solidFill>
              </a:rPr>
              <a:t>(исследование </a:t>
            </a:r>
            <a:r>
              <a:rPr lang="ru-RU" sz="2700" b="1" dirty="0" err="1" smtClean="0">
                <a:solidFill>
                  <a:schemeClr val="tx2"/>
                </a:solidFill>
              </a:rPr>
              <a:t>Пикулёвой</a:t>
            </a:r>
            <a:r>
              <a:rPr lang="ru-RU" sz="2700" b="1" dirty="0" smtClean="0">
                <a:solidFill>
                  <a:schemeClr val="tx2"/>
                </a:solidFill>
              </a:rPr>
              <a:t> О.А.) </a:t>
            </a:r>
            <a:endParaRPr lang="ru-RU" sz="2700" b="1" dirty="0">
              <a:solidFill>
                <a:schemeClr val="tx2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</a:rPr>
              <a:t>Какие </a:t>
            </a:r>
          </a:p>
          <a:p>
            <a:pPr marL="0" indent="0">
              <a:buNone/>
            </a:pPr>
            <a:r>
              <a:rPr lang="ru-RU" sz="4800" b="1" dirty="0">
                <a:solidFill>
                  <a:srgbClr val="C00000"/>
                </a:solidFill>
              </a:rPr>
              <a:t>мы </a:t>
            </a:r>
          </a:p>
          <a:p>
            <a:pPr marL="0" indent="0">
              <a:buNone/>
            </a:pPr>
            <a:r>
              <a:rPr lang="ru-RU" sz="4800" dirty="0">
                <a:solidFill>
                  <a:srgbClr val="C00000"/>
                </a:solidFill>
              </a:rPr>
              <a:t>в реальной жизни?</a:t>
            </a:r>
          </a:p>
        </p:txBody>
      </p:sp>
    </p:spTree>
    <p:extLst>
      <p:ext uri="{BB962C8B-B14F-4D97-AF65-F5344CB8AC3E}">
        <p14:creationId xmlns:p14="http://schemas.microsoft.com/office/powerpoint/2010/main" val="1771760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Картинки по запросу цифровое лидерство и женщины-руководители"/>
          <p:cNvSpPr>
            <a:spLocks noChangeAspect="1" noChangeArrowheads="1"/>
          </p:cNvSpPr>
          <p:nvPr/>
        </p:nvSpPr>
        <p:spPr bwMode="auto">
          <a:xfrm>
            <a:off x="155575" y="-144436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50" tIns="45626" rIns="91250" bIns="45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4" descr="Картинки по запросу цифровое лидерство и женщины-руководители"/>
          <p:cNvSpPr>
            <a:spLocks noChangeAspect="1" noChangeArrowheads="1"/>
          </p:cNvSpPr>
          <p:nvPr/>
        </p:nvSpPr>
        <p:spPr bwMode="auto">
          <a:xfrm>
            <a:off x="307975" y="797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250" tIns="45626" rIns="91250" bIns="45626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418" y="-15668"/>
            <a:ext cx="438158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://www.st-dialog.ru/wp-content/uploads/sovetskie-plakaty/8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225" y="7937"/>
            <a:ext cx="4499992" cy="6834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751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 [</a:t>
            </a:r>
            <a:r>
              <a:rPr lang="ru-RU" dirty="0" smtClean="0">
                <a:solidFill>
                  <a:schemeClr val="tx2"/>
                </a:solidFill>
              </a:rPr>
              <a:t>ПИКУЛЁВА, 2013-201</a:t>
            </a:r>
            <a:r>
              <a:rPr lang="en-US" dirty="0" smtClean="0">
                <a:solidFill>
                  <a:schemeClr val="tx2"/>
                </a:solidFill>
              </a:rPr>
              <a:t>7]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3621147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Исследование </a:t>
            </a:r>
          </a:p>
          <a:p>
            <a:pPr algn="ctr"/>
            <a:r>
              <a:rPr lang="ru-RU" sz="4000" b="1" dirty="0" smtClean="0">
                <a:solidFill>
                  <a:srgbClr val="C00000"/>
                </a:solidFill>
              </a:rPr>
              <a:t>«Факторы влияния на </a:t>
            </a:r>
            <a:r>
              <a:rPr lang="ru-RU" sz="4000" b="1" dirty="0" err="1" smtClean="0">
                <a:solidFill>
                  <a:srgbClr val="C00000"/>
                </a:solidFill>
              </a:rPr>
              <a:t>самопрезентационное</a:t>
            </a:r>
            <a:r>
              <a:rPr lang="ru-RU" sz="4000" b="1" dirty="0" smtClean="0">
                <a:solidFill>
                  <a:srgbClr val="C00000"/>
                </a:solidFill>
              </a:rPr>
              <a:t> поведение руководителей»</a:t>
            </a:r>
          </a:p>
          <a:p>
            <a:pPr algn="ctr"/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Главный вопрос исследования – </a:t>
            </a:r>
            <a:r>
              <a:rPr lang="ru-RU" sz="4000" dirty="0" smtClean="0">
                <a:solidFill>
                  <a:srgbClr val="C00000"/>
                </a:solidFill>
              </a:rPr>
              <a:t>почему российские менеджеры зачастую ведут себя так, будто сотрудники «одноразовые»?</a:t>
            </a:r>
            <a:endParaRPr lang="ru-RU" sz="40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b="1" dirty="0">
                <a:solidFill>
                  <a:prstClr val="black"/>
                </a:solidFill>
              </a:rPr>
              <a:t>Исследование</a:t>
            </a:r>
            <a:r>
              <a:rPr lang="ru-RU" sz="2000" b="1" dirty="0">
                <a:solidFill>
                  <a:srgbClr val="C00000"/>
                </a:solidFill>
              </a:rPr>
              <a:t/>
            </a:r>
            <a:br>
              <a:rPr lang="ru-RU" sz="2000" b="1" dirty="0">
                <a:solidFill>
                  <a:srgbClr val="C00000"/>
                </a:solidFill>
              </a:rPr>
            </a:br>
            <a:r>
              <a:rPr lang="ru-RU" sz="2700" b="1" dirty="0">
                <a:solidFill>
                  <a:srgbClr val="C00000"/>
                </a:solidFill>
              </a:rPr>
              <a:t>«Факторы влияния на </a:t>
            </a:r>
            <a:r>
              <a:rPr lang="ru-RU" sz="2700" b="1" dirty="0" err="1">
                <a:solidFill>
                  <a:srgbClr val="C00000"/>
                </a:solidFill>
              </a:rPr>
              <a:t>самопрезентационное</a:t>
            </a:r>
            <a:r>
              <a:rPr lang="ru-RU" sz="2700" b="1" dirty="0">
                <a:solidFill>
                  <a:srgbClr val="C00000"/>
                </a:solidFill>
              </a:rPr>
              <a:t> поведение руководителей»</a:t>
            </a:r>
            <a:r>
              <a:rPr lang="en-US" sz="2700" b="1" dirty="0">
                <a:solidFill>
                  <a:srgbClr val="C00000"/>
                </a:solidFill>
              </a:rPr>
              <a:t> [</a:t>
            </a:r>
            <a:r>
              <a:rPr lang="ru-RU" sz="2700" b="1" dirty="0">
                <a:solidFill>
                  <a:srgbClr val="C00000"/>
                </a:solidFill>
              </a:rPr>
              <a:t>Пикулёва, </a:t>
            </a:r>
            <a:r>
              <a:rPr lang="ru-RU" sz="2700" b="1" dirty="0" smtClean="0">
                <a:solidFill>
                  <a:srgbClr val="C00000"/>
                </a:solidFill>
              </a:rPr>
              <a:t>2013-201</a:t>
            </a:r>
            <a:r>
              <a:rPr lang="en-US" sz="2700" b="1" dirty="0">
                <a:solidFill>
                  <a:srgbClr val="C00000"/>
                </a:solidFill>
              </a:rPr>
              <a:t>7</a:t>
            </a:r>
            <a:r>
              <a:rPr lang="en-US" sz="2700" b="1" dirty="0" smtClean="0">
                <a:solidFill>
                  <a:srgbClr val="C00000"/>
                </a:solidFill>
              </a:rPr>
              <a:t>]</a:t>
            </a:r>
            <a:endParaRPr lang="ru-RU" sz="270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sz="2600" dirty="0">
                <a:solidFill>
                  <a:prstClr val="black"/>
                </a:solidFill>
              </a:rPr>
              <a:t>Участниками исследования явились топ-менеджеры</a:t>
            </a:r>
            <a:r>
              <a:rPr lang="en-US" sz="2600" dirty="0">
                <a:solidFill>
                  <a:prstClr val="black"/>
                </a:solidFill>
              </a:rPr>
              <a:t> (</a:t>
            </a:r>
            <a:r>
              <a:rPr lang="ru-RU" sz="2600" dirty="0">
                <a:solidFill>
                  <a:prstClr val="black"/>
                </a:solidFill>
              </a:rPr>
              <a:t>мужчины и женщины) крупных </a:t>
            </a:r>
            <a:r>
              <a:rPr lang="ru-RU" sz="2600" dirty="0" smtClean="0">
                <a:solidFill>
                  <a:prstClr val="black"/>
                </a:solidFill>
              </a:rPr>
              <a:t>компаний (численность </a:t>
            </a:r>
            <a:r>
              <a:rPr lang="ru-RU" sz="2600" dirty="0">
                <a:solidFill>
                  <a:prstClr val="black"/>
                </a:solidFill>
              </a:rPr>
              <a:t>персонала организации от 300 человек), имеющие стаж управленческой деятельности свыше </a:t>
            </a:r>
            <a:r>
              <a:rPr lang="ru-RU" sz="2600" dirty="0" smtClean="0">
                <a:solidFill>
                  <a:prstClr val="black"/>
                </a:solidFill>
              </a:rPr>
              <a:t>7 </a:t>
            </a:r>
            <a:r>
              <a:rPr lang="ru-RU" sz="2600" dirty="0">
                <a:solidFill>
                  <a:prstClr val="black"/>
                </a:solidFill>
              </a:rPr>
              <a:t>лет</a:t>
            </a:r>
            <a:r>
              <a:rPr lang="ru-RU" sz="2600" dirty="0" smtClean="0">
                <a:solidFill>
                  <a:prstClr val="black"/>
                </a:solidFill>
              </a:rPr>
              <a:t>.</a:t>
            </a:r>
          </a:p>
          <a:p>
            <a:pPr>
              <a:buNone/>
            </a:pPr>
            <a:endParaRPr lang="ru-RU" sz="2600" dirty="0">
              <a:solidFill>
                <a:prstClr val="black"/>
              </a:solidFill>
            </a:endParaRPr>
          </a:p>
          <a:p>
            <a:r>
              <a:rPr lang="ru-RU" sz="2600" dirty="0">
                <a:solidFill>
                  <a:prstClr val="black"/>
                </a:solidFill>
              </a:rPr>
              <a:t>Средний возраст - 41 год, средний управленческий стаж (для обеих групп) составил  </a:t>
            </a:r>
            <a:r>
              <a:rPr lang="ru-RU" sz="2600" dirty="0" smtClean="0">
                <a:solidFill>
                  <a:prstClr val="black"/>
                </a:solidFill>
              </a:rPr>
              <a:t>13 </a:t>
            </a:r>
            <a:r>
              <a:rPr lang="ru-RU" sz="2600" dirty="0">
                <a:solidFill>
                  <a:prstClr val="black"/>
                </a:solidFill>
              </a:rPr>
              <a:t>лет.</a:t>
            </a:r>
          </a:p>
          <a:p>
            <a:endParaRPr lang="ru-RU" sz="2000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ru-RU" b="1" dirty="0" smtClean="0">
                <a:solidFill>
                  <a:schemeClr val="tx2"/>
                </a:solidFill>
              </a:rPr>
              <a:t>Фокус внимания:</a:t>
            </a:r>
          </a:p>
          <a:p>
            <a:pPr>
              <a:buFontTx/>
              <a:buChar char="-"/>
            </a:pPr>
            <a:r>
              <a:rPr lang="ru-RU" dirty="0" err="1" smtClean="0"/>
              <a:t>Перфекционизм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Агрессивность;</a:t>
            </a:r>
          </a:p>
          <a:p>
            <a:pPr>
              <a:buFontTx/>
              <a:buChar char="-"/>
            </a:pPr>
            <a:r>
              <a:rPr lang="ru-RU" dirty="0" smtClean="0"/>
              <a:t>Профессиональное выгорание;</a:t>
            </a:r>
          </a:p>
          <a:p>
            <a:pPr>
              <a:buFontTx/>
              <a:buChar char="-"/>
            </a:pPr>
            <a:r>
              <a:rPr lang="ru-RU" dirty="0" err="1" smtClean="0"/>
              <a:t>Самоэффективность</a:t>
            </a:r>
            <a:r>
              <a:rPr lang="ru-RU" dirty="0" smtClean="0"/>
              <a:t>;</a:t>
            </a:r>
          </a:p>
          <a:p>
            <a:pPr>
              <a:buFontTx/>
              <a:buChar char="-"/>
            </a:pPr>
            <a:r>
              <a:rPr lang="ru-RU" dirty="0" smtClean="0"/>
              <a:t>Эмоциональный интеллект</a:t>
            </a:r>
          </a:p>
          <a:p>
            <a:pPr>
              <a:buFontTx/>
              <a:buChar char="-"/>
            </a:pPr>
            <a:r>
              <a:rPr lang="ru-RU" dirty="0" smtClean="0"/>
              <a:t>Ценностные установки и приоритеты;</a:t>
            </a:r>
          </a:p>
          <a:p>
            <a:pPr>
              <a:buFontTx/>
              <a:buChar char="-"/>
            </a:pPr>
            <a:r>
              <a:rPr lang="ru-RU" dirty="0" smtClean="0"/>
              <a:t>Тактики </a:t>
            </a:r>
            <a:r>
              <a:rPr lang="ru-RU" dirty="0"/>
              <a:t> </a:t>
            </a:r>
            <a:r>
              <a:rPr lang="ru-RU" dirty="0" smtClean="0"/>
              <a:t>и стратегии </a:t>
            </a:r>
            <a:r>
              <a:rPr lang="ru-RU" dirty="0" err="1" smtClean="0"/>
              <a:t>самопрезентации</a:t>
            </a: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2262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79512" y="274638"/>
            <a:ext cx="8640960" cy="1143000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</a:rPr>
              <a:t>Что влияет на </a:t>
            </a:r>
            <a:r>
              <a:rPr lang="ru-RU" sz="3200" b="1" dirty="0" err="1">
                <a:solidFill>
                  <a:srgbClr val="C00000"/>
                </a:solidFill>
              </a:rPr>
              <a:t>самопрезентацию</a:t>
            </a:r>
            <a:r>
              <a:rPr lang="ru-RU" sz="3200" b="1" dirty="0">
                <a:solidFill>
                  <a:srgbClr val="C00000"/>
                </a:solidFill>
              </a:rPr>
              <a:t> руководителей?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07504" y="1700807"/>
            <a:ext cx="4608512" cy="648073"/>
          </a:xfrm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Управленческий стаж свыше 7 лет…</a:t>
            </a:r>
          </a:p>
          <a:p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18308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dirty="0">
                <a:latin typeface="Times New Roman"/>
                <a:ea typeface="Times New Roman"/>
              </a:rPr>
              <a:t>у руководителей нашей выборки отмечается в </a:t>
            </a:r>
            <a:r>
              <a:rPr lang="ru-RU" sz="2000" dirty="0">
                <a:latin typeface="Times New Roman"/>
                <a:ea typeface="Times New Roman"/>
              </a:rPr>
              <a:t>целом </a:t>
            </a:r>
            <a:r>
              <a:rPr lang="ru-RU" sz="2000" b="1" dirty="0">
                <a:latin typeface="Times New Roman"/>
                <a:ea typeface="Times New Roman"/>
              </a:rPr>
              <a:t>высокий уровень профессионального </a:t>
            </a:r>
            <a:r>
              <a:rPr lang="ru-RU" sz="2000" b="1" dirty="0" smtClean="0">
                <a:latin typeface="Times New Roman"/>
                <a:ea typeface="Times New Roman"/>
              </a:rPr>
              <a:t>выгорания</a:t>
            </a:r>
            <a:r>
              <a:rPr lang="ru-RU" sz="2000" dirty="0" smtClean="0">
                <a:latin typeface="Times New Roman"/>
                <a:ea typeface="Times New Roman"/>
              </a:rPr>
              <a:t>. </a:t>
            </a:r>
            <a:endParaRPr lang="ru-RU" sz="2000" dirty="0">
              <a:latin typeface="Times New Roman"/>
              <a:ea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</a:rPr>
              <a:t>у женщин-руководителей выявлен более высокий уровень эмоционального истощения, по сравнению с </a:t>
            </a:r>
            <a:r>
              <a:rPr lang="ru-RU" sz="1800" dirty="0" smtClean="0">
                <a:latin typeface="Times New Roman"/>
                <a:ea typeface="Times New Roman"/>
              </a:rPr>
              <a:t>мужчинами-руководителями.</a:t>
            </a:r>
          </a:p>
          <a:p>
            <a:r>
              <a:rPr lang="ru-RU" sz="1800" dirty="0">
                <a:latin typeface="Times New Roman"/>
                <a:ea typeface="Times New Roman"/>
              </a:rPr>
              <a:t>ж</a:t>
            </a:r>
            <a:r>
              <a:rPr lang="ru-RU" sz="1800" dirty="0" smtClean="0">
                <a:latin typeface="Times New Roman"/>
                <a:ea typeface="Times New Roman"/>
              </a:rPr>
              <a:t>енщины-руководители </a:t>
            </a:r>
            <a:r>
              <a:rPr lang="ru-RU" sz="1800" dirty="0">
                <a:latin typeface="Times New Roman"/>
                <a:ea typeface="Times New Roman"/>
              </a:rPr>
              <a:t>испытывают более выраженное ощущение профессиональной «усталости», чем мужчины-руководители.</a:t>
            </a: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>
                <a:solidFill>
                  <a:schemeClr val="tx2"/>
                </a:solidFill>
              </a:rPr>
              <a:t>Внутренний и внешний </a:t>
            </a:r>
            <a:r>
              <a:rPr lang="ru-RU" dirty="0" err="1" smtClean="0">
                <a:solidFill>
                  <a:schemeClr val="tx2"/>
                </a:solidFill>
              </a:rPr>
              <a:t>перфекционизм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4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/>
              <a:t>Одной из причин профессионального </a:t>
            </a:r>
            <a:r>
              <a:rPr lang="ru-RU" dirty="0"/>
              <a:t>выгорания руководителей является </a:t>
            </a:r>
            <a:r>
              <a:rPr lang="ru-RU" b="1" dirty="0"/>
              <a:t>высокий уровень </a:t>
            </a:r>
            <a:r>
              <a:rPr lang="ru-RU" b="1" dirty="0" err="1"/>
              <a:t>перфекционизма</a:t>
            </a:r>
            <a:r>
              <a:rPr lang="ru-RU" dirty="0"/>
              <a:t>, направленный как на себя, так и на окружающих, </a:t>
            </a:r>
            <a:r>
              <a:rPr lang="ru-RU" dirty="0" smtClean="0"/>
              <a:t>и хроническая многозадачность,   </a:t>
            </a:r>
            <a:r>
              <a:rPr lang="ru-RU" dirty="0"/>
              <a:t>на фоне хронического стресса от деятельности в условиях дефицита временных и кадровых ресурсов, высокой степени ответственности за результаты труда</a:t>
            </a:r>
          </a:p>
        </p:txBody>
      </p:sp>
    </p:spTree>
    <p:extLst>
      <p:ext uri="{BB962C8B-B14F-4D97-AF65-F5344CB8AC3E}">
        <p14:creationId xmlns:p14="http://schemas.microsoft.com/office/powerpoint/2010/main" val="29135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Какие мы в поведении с другими?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96753"/>
            <a:ext cx="4040188" cy="648072"/>
          </a:xfrm>
        </p:spPr>
        <p:txBody>
          <a:bodyPr>
            <a:normAutofit/>
          </a:bodyPr>
          <a:lstStyle/>
          <a:p>
            <a:r>
              <a:rPr lang="ru-RU" dirty="0" smtClean="0"/>
              <a:t>Критичны и негативны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916872"/>
            <a:ext cx="4040188" cy="4608511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Выявлена положительная взаимосвязь </a:t>
            </a:r>
            <a:r>
              <a:rPr lang="ru-RU" dirty="0" err="1">
                <a:latin typeface="Times New Roman"/>
                <a:ea typeface="Times New Roman"/>
              </a:rPr>
              <a:t>самопрезентационной</a:t>
            </a:r>
            <a:r>
              <a:rPr lang="ru-RU" dirty="0">
                <a:latin typeface="Times New Roman"/>
                <a:ea typeface="Times New Roman"/>
              </a:rPr>
              <a:t> тактики </a:t>
            </a:r>
            <a:r>
              <a:rPr lang="ru-RU" b="1" i="1" dirty="0">
                <a:solidFill>
                  <a:srgbClr val="C00000"/>
                </a:solidFill>
                <a:latin typeface="Times New Roman"/>
                <a:ea typeface="Times New Roman"/>
              </a:rPr>
              <a:t>«негативная оценка других» </a:t>
            </a:r>
            <a:r>
              <a:rPr lang="ru-RU" dirty="0">
                <a:latin typeface="Times New Roman"/>
                <a:ea typeface="Times New Roman"/>
              </a:rPr>
              <a:t>со стажем управленческой </a:t>
            </a:r>
            <a:r>
              <a:rPr lang="ru-RU" dirty="0" smtClean="0">
                <a:latin typeface="Times New Roman"/>
                <a:ea typeface="Times New Roman"/>
              </a:rPr>
              <a:t>деятельности. </a:t>
            </a:r>
          </a:p>
          <a:p>
            <a:r>
              <a:rPr lang="ru-RU" dirty="0">
                <a:latin typeface="Times New Roman"/>
                <a:ea typeface="Times New Roman"/>
              </a:rPr>
              <a:t>Ч</a:t>
            </a:r>
            <a:r>
              <a:rPr lang="ru-RU" dirty="0" smtClean="0">
                <a:latin typeface="Times New Roman"/>
                <a:ea typeface="Times New Roman"/>
              </a:rPr>
              <a:t>ем </a:t>
            </a:r>
            <a:r>
              <a:rPr lang="ru-RU" dirty="0">
                <a:latin typeface="Times New Roman"/>
                <a:ea typeface="Times New Roman"/>
              </a:rPr>
              <a:t>дольше человек осуществляет руководство другими людьми, тем чаще в своем коммуникативном поведении он проявляет критические и негативные высказывания в адрес других людей, принижая значение результатов их труда и личностных качеств 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340769"/>
            <a:ext cx="4041775" cy="504055"/>
          </a:xfrm>
        </p:spPr>
        <p:txBody>
          <a:bodyPr/>
          <a:lstStyle/>
          <a:p>
            <a:r>
              <a:rPr lang="ru-RU" dirty="0" smtClean="0"/>
              <a:t>Не нуждаемся в других (?)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928803"/>
            <a:ext cx="4041775" cy="452453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ru-RU" dirty="0">
                <a:latin typeface="Times New Roman"/>
                <a:ea typeface="Times New Roman"/>
              </a:rPr>
              <a:t>многолетний опыт управленческой деятельности оказывает существенное влияние на </a:t>
            </a:r>
            <a:r>
              <a:rPr lang="ru-RU" dirty="0" err="1">
                <a:latin typeface="Times New Roman"/>
                <a:ea typeface="Times New Roman"/>
              </a:rPr>
              <a:t>самопрезентационное</a:t>
            </a:r>
            <a:r>
              <a:rPr lang="ru-RU" dirty="0">
                <a:latin typeface="Times New Roman"/>
                <a:ea typeface="Times New Roman"/>
              </a:rPr>
              <a:t> поведение </a:t>
            </a:r>
            <a:r>
              <a:rPr lang="ru-RU" dirty="0" smtClean="0">
                <a:latin typeface="Times New Roman"/>
                <a:ea typeface="Times New Roman"/>
              </a:rPr>
              <a:t>мужчин и женщин (</a:t>
            </a:r>
            <a:r>
              <a:rPr lang="ru-RU" b="1" dirty="0" smtClean="0">
                <a:latin typeface="Times New Roman"/>
                <a:ea typeface="Times New Roman"/>
              </a:rPr>
              <a:t>авторитарность</a:t>
            </a:r>
            <a:r>
              <a:rPr lang="ru-RU" dirty="0" smtClean="0">
                <a:latin typeface="Times New Roman"/>
                <a:ea typeface="Times New Roman"/>
              </a:rPr>
              <a:t>)  и </a:t>
            </a:r>
            <a:r>
              <a:rPr lang="ru-RU" b="1" dirty="0" smtClean="0">
                <a:latin typeface="Times New Roman"/>
                <a:ea typeface="Times New Roman"/>
              </a:rPr>
              <a:t>избегание  женщинами –руководителями использовать </a:t>
            </a:r>
            <a:r>
              <a:rPr lang="ru-RU" b="1" dirty="0">
                <a:latin typeface="Times New Roman"/>
                <a:ea typeface="Times New Roman"/>
              </a:rPr>
              <a:t>защитные тактики</a:t>
            </a:r>
            <a:r>
              <a:rPr lang="ru-RU" dirty="0">
                <a:latin typeface="Times New Roman"/>
                <a:ea typeface="Times New Roman"/>
              </a:rPr>
              <a:t>, демонстрирующие окружающим идентичность слабости и беспомощности, зависимость от внешних </a:t>
            </a:r>
            <a:r>
              <a:rPr lang="ru-RU" dirty="0" smtClean="0">
                <a:latin typeface="Times New Roman"/>
                <a:ea typeface="Times New Roman"/>
              </a:rPr>
              <a:t>обстоятельств)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4440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>
                <a:solidFill>
                  <a:srgbClr val="C00000"/>
                </a:solidFill>
              </a:rPr>
              <a:t>Какие мы в поведении с другими?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18856" cy="499715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ru-RU" dirty="0" smtClean="0">
                <a:latin typeface="Times New Roman"/>
                <a:ea typeface="Times New Roman"/>
              </a:rPr>
              <a:t>У руководителей выявлена </a:t>
            </a:r>
            <a:r>
              <a:rPr lang="ru-RU" dirty="0">
                <a:latin typeface="Times New Roman"/>
                <a:ea typeface="Times New Roman"/>
              </a:rPr>
              <a:t>позитивная взаимосвязь показателя </a:t>
            </a:r>
            <a:r>
              <a:rPr lang="ru-RU" b="1" dirty="0">
                <a:latin typeface="Times New Roman"/>
                <a:ea typeface="Times New Roman"/>
              </a:rPr>
              <a:t>«вербальная агрессия» с </a:t>
            </a:r>
            <a:r>
              <a:rPr lang="ru-RU" b="1" dirty="0" smtClean="0">
                <a:latin typeface="Times New Roman"/>
                <a:ea typeface="Times New Roman"/>
              </a:rPr>
              <a:t> тактикой «запугивание</a:t>
            </a:r>
            <a:r>
              <a:rPr lang="ru-RU" b="1" dirty="0">
                <a:latin typeface="Times New Roman"/>
                <a:ea typeface="Times New Roman"/>
              </a:rPr>
              <a:t>» и стратегией «</a:t>
            </a:r>
            <a:r>
              <a:rPr lang="ru-RU" b="1" dirty="0" err="1">
                <a:latin typeface="Times New Roman"/>
                <a:ea typeface="Times New Roman"/>
              </a:rPr>
              <a:t>Самовозвышение</a:t>
            </a:r>
            <a:r>
              <a:rPr lang="ru-RU" b="1" dirty="0">
                <a:latin typeface="Times New Roman"/>
                <a:ea typeface="Times New Roman"/>
              </a:rPr>
              <a:t>». </a:t>
            </a:r>
          </a:p>
          <a:p>
            <a:pPr marL="0" indent="0">
              <a:buNone/>
            </a:pPr>
            <a:endParaRPr lang="ru-RU" b="1" dirty="0" smtClean="0">
              <a:latin typeface="Times New Roman"/>
              <a:ea typeface="Times New Roman"/>
            </a:endParaRPr>
          </a:p>
          <a:p>
            <a:r>
              <a:rPr lang="ru-RU" dirty="0" smtClean="0">
                <a:latin typeface="Times New Roman"/>
                <a:ea typeface="Times New Roman"/>
              </a:rPr>
              <a:t>То </a:t>
            </a:r>
            <a:r>
              <a:rPr lang="ru-RU" dirty="0">
                <a:latin typeface="Times New Roman"/>
                <a:ea typeface="Times New Roman"/>
              </a:rPr>
              <a:t>есть, чем </a:t>
            </a:r>
            <a:r>
              <a:rPr lang="ru-RU" dirty="0" smtClean="0">
                <a:latin typeface="Times New Roman"/>
                <a:ea typeface="Times New Roman"/>
              </a:rPr>
              <a:t>чаще </a:t>
            </a:r>
            <a:r>
              <a:rPr lang="ru-RU" dirty="0">
                <a:latin typeface="Times New Roman"/>
                <a:ea typeface="Times New Roman"/>
              </a:rPr>
              <a:t>они стремятся продемонстрировать в коммуникативном поведении высокую самооценку и </a:t>
            </a:r>
            <a:r>
              <a:rPr lang="ru-RU" dirty="0" smtClean="0">
                <a:latin typeface="Times New Roman"/>
                <a:ea typeface="Times New Roman"/>
              </a:rPr>
              <a:t>доминирование, тем более выше </a:t>
            </a:r>
            <a:r>
              <a:rPr lang="ru-RU" dirty="0">
                <a:latin typeface="Times New Roman"/>
                <a:ea typeface="Times New Roman"/>
              </a:rPr>
              <a:t>уровень агрессивности проявляется в вербальном поведении </a:t>
            </a:r>
            <a:r>
              <a:rPr lang="ru-RU" dirty="0" smtClean="0">
                <a:latin typeface="Times New Roman"/>
                <a:ea typeface="Times New Roman"/>
              </a:rPr>
              <a:t>руководителей</a:t>
            </a:r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(в </a:t>
            </a:r>
            <a:r>
              <a:rPr lang="ru-RU" dirty="0">
                <a:latin typeface="Times New Roman"/>
                <a:ea typeface="Times New Roman"/>
              </a:rPr>
              <a:t>виде высказывания угроз в адрес других </a:t>
            </a:r>
            <a:r>
              <a:rPr lang="ru-RU" dirty="0" smtClean="0">
                <a:latin typeface="Times New Roman"/>
                <a:ea typeface="Times New Roman"/>
              </a:rPr>
              <a:t>людей</a:t>
            </a:r>
            <a:r>
              <a:rPr lang="ru-RU" dirty="0">
                <a:latin typeface="Times New Roman"/>
                <a:ea typeface="Times New Roman"/>
              </a:rPr>
              <a:t>)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5148064" y="1600240"/>
            <a:ext cx="3538736" cy="45259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4400" b="1" dirty="0"/>
              <a:t>Агрессивные и доминантные (!)</a:t>
            </a:r>
          </a:p>
        </p:txBody>
      </p:sp>
    </p:spTree>
    <p:extLst>
      <p:ext uri="{BB962C8B-B14F-4D97-AF65-F5344CB8AC3E}">
        <p14:creationId xmlns:p14="http://schemas.microsoft.com/office/powerpoint/2010/main" val="3036430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164307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А как с чувствами?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Где СОЖ?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457200" y="2000240"/>
            <a:ext cx="4038600" cy="41259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76 % руководителей чувствуют симптомы профессионального выгорания </a:t>
            </a:r>
            <a:r>
              <a:rPr lang="ru-RU" dirty="0" smtClean="0"/>
              <a:t>– </a:t>
            </a:r>
          </a:p>
          <a:p>
            <a:r>
              <a:rPr lang="ru-RU" dirty="0" smtClean="0"/>
              <a:t>ярко выраженная усталость и внутренняя безрадостность на фоне постоянной повышенной раздражительности</a:t>
            </a:r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4648200" y="2143116"/>
            <a:ext cx="4038600" cy="398308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Мы </a:t>
            </a:r>
            <a:r>
              <a:rPr lang="ru-RU" sz="3200" b="1" dirty="0" smtClean="0">
                <a:solidFill>
                  <a:srgbClr val="002060"/>
                </a:solidFill>
              </a:rPr>
              <a:t>не очень счастливы </a:t>
            </a:r>
            <a:r>
              <a:rPr lang="ru-RU" sz="3200" dirty="0" smtClean="0">
                <a:solidFill>
                  <a:srgbClr val="002060"/>
                </a:solidFill>
              </a:rPr>
              <a:t>внутри.</a:t>
            </a:r>
          </a:p>
          <a:p>
            <a:r>
              <a:rPr lang="ru-RU" sz="3200" dirty="0" smtClean="0">
                <a:solidFill>
                  <a:srgbClr val="002060"/>
                </a:solidFill>
              </a:rPr>
              <a:t>Чувство счастья (глубокой удовлетворенности собственной жизнью) отмечают лишь 24,5% руководителей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особняк кочубеев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72816"/>
            <a:ext cx="5688632" cy="5085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Учебный центр подготовки руководителей НИУ ВШЭ в Пушкине</a:t>
            </a:r>
            <a:endParaRPr lang="ru-RU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49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 еще один результат исследования…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0" y="1535112"/>
            <a:ext cx="4497388" cy="957783"/>
          </a:xfrm>
        </p:spPr>
        <p:txBody>
          <a:bodyPr>
            <a:normAutofit fontScale="47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7400" dirty="0" smtClean="0">
                <a:solidFill>
                  <a:srgbClr val="C00000"/>
                </a:solidFill>
              </a:rPr>
              <a:t>Руководители мало:</a:t>
            </a:r>
            <a:endParaRPr lang="ru-RU" sz="7400" dirty="0"/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2"/>
          </p:nvPr>
        </p:nvSpPr>
        <p:spPr>
          <a:xfrm>
            <a:off x="457200" y="2492895"/>
            <a:ext cx="4040188" cy="4150815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Читают:</a:t>
            </a:r>
          </a:p>
          <a:p>
            <a:pPr>
              <a:buFontTx/>
              <a:buChar char="-"/>
            </a:pPr>
            <a:r>
              <a:rPr lang="ru-RU" dirty="0" smtClean="0"/>
              <a:t> книг для саморазвития (менее 1 в месяц – 78 % респондентов) </a:t>
            </a:r>
          </a:p>
          <a:p>
            <a:pPr>
              <a:buFontTx/>
              <a:buChar char="-"/>
            </a:pPr>
            <a:r>
              <a:rPr lang="ru-RU" dirty="0"/>
              <a:t>н</a:t>
            </a:r>
            <a:r>
              <a:rPr lang="ru-RU" dirty="0" smtClean="0"/>
              <a:t>аучных публикаций на разные темы</a:t>
            </a:r>
          </a:p>
          <a:p>
            <a:pPr>
              <a:buNone/>
            </a:pPr>
            <a:r>
              <a:rPr lang="ru-RU" dirty="0" smtClean="0">
                <a:solidFill>
                  <a:srgbClr val="C00000"/>
                </a:solidFill>
              </a:rPr>
              <a:t>Занимаются</a:t>
            </a:r>
            <a:r>
              <a:rPr lang="ru-RU" dirty="0" smtClean="0"/>
              <a:t>:</a:t>
            </a:r>
          </a:p>
          <a:p>
            <a:pPr>
              <a:buFontTx/>
              <a:buChar char="-"/>
            </a:pPr>
            <a:r>
              <a:rPr lang="ru-RU" dirty="0" err="1" smtClean="0"/>
              <a:t>нетворкингом</a:t>
            </a:r>
            <a:r>
              <a:rPr lang="ru-RU" dirty="0" smtClean="0"/>
              <a:t>  (86% в социальных сетях имеют только личные отношения)</a:t>
            </a:r>
          </a:p>
          <a:p>
            <a:pPr>
              <a:buFontTx/>
              <a:buChar char="-"/>
            </a:pPr>
            <a:r>
              <a:rPr lang="ru-RU" dirty="0" smtClean="0"/>
              <a:t>взаимодействием с детьми и близкими</a:t>
            </a:r>
          </a:p>
          <a:p>
            <a:pPr>
              <a:buFontTx/>
              <a:buChar char="-"/>
            </a:pPr>
            <a:r>
              <a:rPr lang="ru-RU" dirty="0" smtClean="0"/>
              <a:t>творчеством в широком смысле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2"/>
            <a:ext cx="4041775" cy="813767"/>
          </a:xfrm>
        </p:spPr>
        <p:txBody>
          <a:bodyPr>
            <a:normAutofit fontScale="325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r>
              <a:rPr lang="ru-RU" sz="9800" dirty="0" smtClean="0"/>
              <a:t>Руководители много:</a:t>
            </a:r>
            <a:endParaRPr lang="ru-RU" sz="9800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500305"/>
            <a:ext cx="4041775" cy="4071967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endParaRPr lang="ru-RU" dirty="0" smtClean="0"/>
          </a:p>
          <a:p>
            <a:r>
              <a:rPr lang="ru-RU" dirty="0" smtClean="0"/>
              <a:t>уделяют  времени работе (в среднем 12-14 часов в день)</a:t>
            </a:r>
          </a:p>
          <a:p>
            <a:r>
              <a:rPr lang="ru-RU" dirty="0" smtClean="0"/>
              <a:t>читают электронную почту и рабочие документы</a:t>
            </a:r>
          </a:p>
          <a:p>
            <a:r>
              <a:rPr lang="ru-RU" dirty="0" smtClean="0"/>
              <a:t>общаются напрямую с очень ограниченным кругом сотрудников</a:t>
            </a:r>
          </a:p>
          <a:p>
            <a:pPr>
              <a:buNone/>
            </a:pPr>
            <a:r>
              <a:rPr lang="ru-RU" dirty="0" smtClean="0"/>
              <a:t>     </a:t>
            </a:r>
          </a:p>
          <a:p>
            <a:pPr>
              <a:buNone/>
            </a:pPr>
            <a:r>
              <a:rPr lang="ru-RU" dirty="0" smtClean="0"/>
              <a:t>     Наиболее частый досуг – спортзал и просмотр новостей/развлекательных роликов в интернете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7413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Содержимое 2"/>
          <p:cNvSpPr>
            <a:spLocks noGrp="1"/>
          </p:cNvSpPr>
          <p:nvPr>
            <p:ph idx="4294967295"/>
          </p:nvPr>
        </p:nvSpPr>
        <p:spPr>
          <a:xfrm>
            <a:off x="554400" y="447887"/>
            <a:ext cx="8294400" cy="2073818"/>
          </a:xfrm>
        </p:spPr>
        <p:txBody>
          <a:bodyPr/>
          <a:lstStyle/>
          <a:p>
            <a:pPr>
              <a:buFont typeface="Times New Roman" pitchFamily="18" charset="0"/>
              <a:buNone/>
            </a:pPr>
            <a:r>
              <a:rPr lang="ru-RU" dirty="0" smtClean="0"/>
              <a:t>"Первейшее условие достижения любой цели, включая качество, - </a:t>
            </a:r>
            <a:r>
              <a:rPr lang="ru-RU" b="1" dirty="0" smtClean="0"/>
              <a:t>радость в работе</a:t>
            </a:r>
            <a:r>
              <a:rPr lang="ru-RU" dirty="0" smtClean="0"/>
              <a:t>»</a:t>
            </a:r>
          </a:p>
          <a:p>
            <a:pPr algn="r">
              <a:buFont typeface="Times New Roman" pitchFamily="18" charset="0"/>
              <a:buNone/>
            </a:pPr>
            <a:r>
              <a:rPr lang="ru-RU" dirty="0" smtClean="0"/>
              <a:t>/Эдвард </a:t>
            </a:r>
            <a:r>
              <a:rPr lang="ru-RU" dirty="0" err="1" smtClean="0"/>
              <a:t>Деминг</a:t>
            </a:r>
            <a:r>
              <a:rPr lang="ru-RU" dirty="0" smtClean="0"/>
              <a:t>, 1980/</a:t>
            </a:r>
          </a:p>
        </p:txBody>
      </p:sp>
      <p:pic>
        <p:nvPicPr>
          <p:cNvPr id="3075" name="Picture 2" descr="C:\Users\user\Desktop\работа.jpe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327285"/>
            <a:ext cx="9143999" cy="45307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6000" dirty="0" smtClean="0">
                <a:solidFill>
                  <a:srgbClr val="C00000"/>
                </a:solidFill>
              </a:rPr>
              <a:t>VUCA</a:t>
            </a:r>
            <a:r>
              <a:rPr lang="ru-RU" sz="6000" dirty="0" smtClean="0">
                <a:solidFill>
                  <a:srgbClr val="C00000"/>
                </a:solidFill>
              </a:rPr>
              <a:t>-мир требует </a:t>
            </a:r>
            <a:r>
              <a:rPr lang="ru-RU" sz="6000" dirty="0" smtClean="0">
                <a:solidFill>
                  <a:srgbClr val="C00000"/>
                </a:solidFill>
              </a:rPr>
              <a:t>инноваций и новых </a:t>
            </a:r>
            <a:r>
              <a:rPr lang="ru-RU" sz="6000" dirty="0" smtClean="0">
                <a:solidFill>
                  <a:srgbClr val="C00000"/>
                </a:solidFill>
              </a:rPr>
              <a:t>подходов</a:t>
            </a:r>
          </a:p>
          <a:p>
            <a:r>
              <a:rPr lang="ru-RU" sz="6000" dirty="0" smtClean="0">
                <a:solidFill>
                  <a:srgbClr val="C00000"/>
                </a:solidFill>
              </a:rPr>
              <a:t>к управлению…</a:t>
            </a:r>
            <a:endParaRPr lang="ru-RU" sz="60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10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/>
              <a:t>Главные враги лидера</a:t>
            </a:r>
            <a:br>
              <a:rPr lang="ru-RU" b="1" dirty="0" smtClean="0"/>
            </a:br>
            <a:r>
              <a:rPr lang="ru-RU" b="1" dirty="0" smtClean="0"/>
              <a:t> при внедрении инноваций в компании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8868"/>
            <a:ext cx="8229600" cy="400052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514350" indent="-514350">
              <a:buAutoNum type="arabicPeriod"/>
            </a:pPr>
            <a:r>
              <a:rPr lang="ru-RU" dirty="0" smtClean="0"/>
              <a:t>Авторитарный стиль управления</a:t>
            </a:r>
          </a:p>
          <a:p>
            <a:pPr marL="514350" indent="-514350">
              <a:buAutoNum type="arabicPeriod"/>
            </a:pPr>
            <a:r>
              <a:rPr lang="ru-RU" dirty="0" smtClean="0"/>
              <a:t>Низкий эмоциональный интеллект </a:t>
            </a:r>
          </a:p>
          <a:p>
            <a:pPr marL="514350" indent="-514350">
              <a:buAutoNum type="arabicPeriod"/>
            </a:pPr>
            <a:r>
              <a:rPr lang="ru-RU" dirty="0" smtClean="0"/>
              <a:t>Воинствующий </a:t>
            </a:r>
            <a:r>
              <a:rPr lang="ru-RU" dirty="0" err="1" smtClean="0"/>
              <a:t>п</a:t>
            </a:r>
            <a:r>
              <a:rPr lang="ru-RU" dirty="0" err="1" smtClean="0"/>
              <a:t>ерфекционизм</a:t>
            </a:r>
            <a:endParaRPr lang="ru-RU" dirty="0" smtClean="0"/>
          </a:p>
          <a:p>
            <a:pPr marL="514350" indent="-514350">
              <a:buAutoNum type="arabicPeriod"/>
            </a:pPr>
            <a:r>
              <a:rPr lang="ru-RU" dirty="0" smtClean="0"/>
              <a:t>Успешность прошлого опыта</a:t>
            </a:r>
            <a:r>
              <a:rPr lang="en-US" dirty="0" smtClean="0"/>
              <a:t> </a:t>
            </a:r>
            <a:r>
              <a:rPr lang="ru-RU" dirty="0" smtClean="0"/>
              <a:t>+</a:t>
            </a:r>
            <a:r>
              <a:rPr lang="en-US" dirty="0" smtClean="0"/>
              <a:t> </a:t>
            </a:r>
            <a:r>
              <a:rPr lang="ru-RU" dirty="0" smtClean="0"/>
              <a:t>высокий</a:t>
            </a:r>
            <a:r>
              <a:rPr lang="en-US" dirty="0" smtClean="0"/>
              <a:t> IQ </a:t>
            </a:r>
            <a:r>
              <a:rPr lang="ru-RU" dirty="0" smtClean="0"/>
              <a:t>+</a:t>
            </a:r>
            <a:r>
              <a:rPr lang="en-US" dirty="0" smtClean="0"/>
              <a:t> </a:t>
            </a:r>
            <a:r>
              <a:rPr lang="ru-RU" dirty="0" err="1" smtClean="0"/>
              <a:t>экспертность</a:t>
            </a:r>
            <a:r>
              <a:rPr lang="en-US" dirty="0" smtClean="0"/>
              <a:t> </a:t>
            </a:r>
            <a:r>
              <a:rPr lang="ru-RU" dirty="0" smtClean="0"/>
              <a:t>= </a:t>
            </a:r>
            <a:r>
              <a:rPr lang="ru-RU" b="1" dirty="0" smtClean="0"/>
              <a:t>Парадокс эксперта </a:t>
            </a:r>
          </a:p>
          <a:p>
            <a:pPr marL="514350" indent="-514350">
              <a:buAutoNum type="arabicPeriod"/>
            </a:pPr>
            <a:r>
              <a:rPr lang="ru-RU" dirty="0" smtClean="0"/>
              <a:t>Жесткие ментальные шаблоны</a:t>
            </a:r>
          </a:p>
          <a:p>
            <a:pPr marL="514350" indent="-514350">
              <a:buAutoNum type="arabicPeriod"/>
            </a:pPr>
            <a:r>
              <a:rPr lang="ru-RU" dirty="0" smtClean="0"/>
              <a:t>Низкая толерантность (нелюбовь) к риску </a:t>
            </a:r>
          </a:p>
          <a:p>
            <a:pPr marL="514350" indent="-514350">
              <a:buAutoNum type="arabicPeriod"/>
            </a:pPr>
            <a:r>
              <a:rPr lang="ru-RU" dirty="0" smtClean="0"/>
              <a:t>Информационные перегрузки + многозадачность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Давайте учиться, меняться и… </a:t>
            </a:r>
            <a:br>
              <a:rPr lang="ru-RU" b="1" dirty="0" smtClean="0"/>
            </a:br>
            <a:r>
              <a:rPr lang="ru-RU" b="1" dirty="0" smtClean="0"/>
              <a:t>станем звездами))</a:t>
            </a:r>
            <a:endParaRPr lang="ru-RU" b="1" dirty="0"/>
          </a:p>
        </p:txBody>
      </p:sp>
      <p:pic>
        <p:nvPicPr>
          <p:cNvPr id="1026" name="Picture 2" descr="https://c.wallhere.com/photos/d9/56/stars_light_colorful_abstract-1045778.jpg!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52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</p:spPr>
        <p:txBody>
          <a:bodyPr>
            <a:normAutofit fontScale="90000"/>
          </a:bodyPr>
          <a:lstStyle/>
          <a:p>
            <a:r>
              <a:rPr lang="ru-RU" sz="5400" b="1" i="1" dirty="0">
                <a:solidFill>
                  <a:srgbClr val="C00000"/>
                </a:solidFill>
              </a:rPr>
              <a:t>Благодарю Вас </a:t>
            </a:r>
            <a:br>
              <a:rPr lang="ru-RU" sz="5400" b="1" i="1" dirty="0">
                <a:solidFill>
                  <a:srgbClr val="C00000"/>
                </a:solidFill>
              </a:rPr>
            </a:br>
            <a:r>
              <a:rPr lang="ru-RU" sz="5400" b="1" i="1" dirty="0">
                <a:solidFill>
                  <a:srgbClr val="C00000"/>
                </a:solidFill>
              </a:rPr>
              <a:t>за внимание!</a:t>
            </a: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0484" y="4500570"/>
            <a:ext cx="8023031" cy="1643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 rot="10800000" flipV="1">
            <a:off x="3500428" y="2443851"/>
            <a:ext cx="52864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tx2"/>
                </a:solidFill>
              </a:rPr>
              <a:t>FACEBOOK www.facebook.com/oxana.pikuleva.1</a:t>
            </a:r>
            <a:endParaRPr lang="ru-RU" sz="2400" b="1" dirty="0">
              <a:solidFill>
                <a:schemeClr val="tx2"/>
              </a:solidFill>
            </a:endParaRPr>
          </a:p>
        </p:txBody>
      </p:sp>
      <p:pic>
        <p:nvPicPr>
          <p:cNvPr id="7170" name="Picture 2" descr="Ð²Ð°ÑÐµ ÑÐ¾ÑÐ¾ Ð¿ÑÐ¾ÑÐ¸Ð»Ñ, ÐÐ° Ð´Ð°Ð½Ð½Ð¾Ð¼ Ð¸Ð·Ð¾Ð±ÑÐ°Ð¶ÐµÐ½Ð¸Ð¸ Ð¼Ð¾Ð¶ÐµÑ Ð½Ð°ÑÐ¾Ð´Ð¸ÑÑÑÑ: Oxana Pikuleva, ÑÐ»ÑÐ±Ð°ÐµÑÑÑ, Ð½Ð° ÑÐ»Ð¸ÑÐµ Ð¸ ÑÐ°ÑÑÑ ÑÐµÐ»Ð° ÐºÑÑÐ¿Ð½ÑÐ¼ Ð¿Ð»Ð°Ð½Ð¾Ð¼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2071678"/>
            <a:ext cx="2143140" cy="2214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698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1-min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9511"/>
            <a:ext cx="9144000" cy="609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55813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О чем пойдет речь сейчас?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285720" y="1412776"/>
            <a:ext cx="8572560" cy="4713427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endParaRPr lang="ru-RU" b="1" dirty="0" smtClean="0"/>
          </a:p>
          <a:p>
            <a:pPr marL="514350" indent="-514350">
              <a:buFont typeface="+mj-lt"/>
              <a:buAutoNum type="arabicPeriod"/>
            </a:pPr>
            <a:r>
              <a:rPr lang="ru-RU" b="1" dirty="0" smtClean="0"/>
              <a:t>Лидерские компетенции в эпоху турбулентности. </a:t>
            </a:r>
            <a:r>
              <a:rPr lang="ru-RU" i="1" dirty="0" smtClean="0"/>
              <a:t>Что поможет нам обрести личную устойчивость?</a:t>
            </a:r>
          </a:p>
          <a:p>
            <a:endParaRPr lang="ru-RU" dirty="0"/>
          </a:p>
          <a:p>
            <a:endParaRPr lang="ru-RU" b="1" dirty="0" smtClean="0"/>
          </a:p>
          <a:p>
            <a:endParaRPr lang="ru-RU" b="1" dirty="0" smtClean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36638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Почему меня волнует эта тема?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600239"/>
            <a:ext cx="8572560" cy="497203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/>
              <a:t>2018 год – 50% компаний из списка </a:t>
            </a:r>
            <a:r>
              <a:rPr lang="en-US" dirty="0" smtClean="0"/>
              <a:t>Fortune 500 </a:t>
            </a:r>
            <a:r>
              <a:rPr lang="ru-RU" dirty="0" smtClean="0"/>
              <a:t>за </a:t>
            </a:r>
            <a:r>
              <a:rPr lang="ru-RU" dirty="0" smtClean="0"/>
              <a:t>2007 </a:t>
            </a:r>
            <a:r>
              <a:rPr lang="ru-RU" dirty="0" smtClean="0"/>
              <a:t>год больше не существует…</a:t>
            </a:r>
          </a:p>
          <a:p>
            <a:r>
              <a:rPr lang="ru-RU" dirty="0" smtClean="0"/>
              <a:t>За последние 10 лет «текучка» на уровне СЕО выросла на 170%</a:t>
            </a:r>
          </a:p>
          <a:p>
            <a:r>
              <a:rPr lang="ru-RU" dirty="0" smtClean="0"/>
              <a:t>Средний срок служебного контракта топ-менеджера в России сократился за последние три года до  1,5 лет…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5400" dirty="0" smtClean="0">
                <a:solidFill>
                  <a:srgbClr val="C00000"/>
                </a:solidFill>
              </a:rPr>
              <a:t>Зачем должны измениться компетенции руководителей </a:t>
            </a:r>
          </a:p>
          <a:p>
            <a:pPr marL="0" indent="0">
              <a:buNone/>
            </a:pPr>
            <a:r>
              <a:rPr lang="ru-RU" sz="5400" dirty="0">
                <a:solidFill>
                  <a:srgbClr val="C00000"/>
                </a:solidFill>
              </a:rPr>
              <a:t> </a:t>
            </a:r>
            <a:r>
              <a:rPr lang="ru-RU" sz="5400" dirty="0" smtClean="0">
                <a:solidFill>
                  <a:srgbClr val="C00000"/>
                </a:solidFill>
              </a:rPr>
              <a:t> в </a:t>
            </a:r>
            <a:r>
              <a:rPr lang="en-US" sz="5400" dirty="0" smtClean="0">
                <a:solidFill>
                  <a:srgbClr val="C00000"/>
                </a:solidFill>
              </a:rPr>
              <a:t>XXI</a:t>
            </a:r>
            <a:r>
              <a:rPr lang="ru-RU" sz="5400" dirty="0" smtClean="0">
                <a:solidFill>
                  <a:srgbClr val="C00000"/>
                </a:solidFill>
              </a:rPr>
              <a:t> веке?</a:t>
            </a:r>
            <a:endParaRPr lang="ru-RU" sz="54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6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«Близорукость» лидера = кризис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4282" y="1357298"/>
            <a:ext cx="8715436" cy="550070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 fontScale="47500" lnSpcReduction="20000"/>
          </a:bodyPr>
          <a:lstStyle/>
          <a:p>
            <a:pPr marL="742950" indent="-742950" algn="just">
              <a:buFont typeface="+mj-lt"/>
              <a:buAutoNum type="arabicPeriod"/>
            </a:pPr>
            <a:r>
              <a:rPr lang="ru-RU" sz="4200" b="1" dirty="0" smtClean="0">
                <a:latin typeface="Times New Roman" pitchFamily="18" charset="0"/>
                <a:cs typeface="Times New Roman" pitchFamily="18" charset="0"/>
              </a:rPr>
              <a:t>В ближайшие </a:t>
            </a:r>
            <a:r>
              <a:rPr lang="ru-RU" sz="4200" b="1" dirty="0">
                <a:latin typeface="Times New Roman" pitchFamily="18" charset="0"/>
                <a:cs typeface="Times New Roman" pitchFamily="18" charset="0"/>
              </a:rPr>
              <a:t>пять лет в среднем четыре из десяти лидеров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различных отраслей будут вытеснены прорывными компаниями. Причём, цифровые прорывы произойдут и в областях, далеких от высоких технологий. 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Прорывные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компании получают шанс ещё и потому, что традиционные игроки просто не принимают их в расчёт. </a:t>
            </a:r>
            <a:endParaRPr lang="ru-RU" sz="42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endParaRPr lang="ru-RU" sz="4200" dirty="0">
              <a:latin typeface="Times New Roman" pitchFamily="18" charset="0"/>
              <a:cs typeface="Times New Roman" pitchFamily="18" charset="0"/>
            </a:endParaRPr>
          </a:p>
          <a:p>
            <a:pPr marL="742950" indent="-742950" algn="just">
              <a:buFont typeface="+mj-lt"/>
              <a:buAutoNum type="arabicPeriod"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Около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45% руководителей компаний, </a:t>
            </a:r>
            <a:r>
              <a:rPr lang="ru-RU" sz="4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которые принимали участие в исследовании авторов «Цифрового вихря», </a:t>
            </a:r>
            <a:r>
              <a:rPr lang="ru-RU" sz="42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считают, что цифровой прорыв может быть опасным для их компании</a:t>
            </a:r>
            <a:r>
              <a:rPr lang="ru-RU" sz="4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Причем подобное безразличие демонстрировали и представители гостиничной, туристической и телекоммуникационной отраслей, которые неоднократно подвергались прорывным атакам в последние 10 лет. </a:t>
            </a:r>
          </a:p>
          <a:p>
            <a:pPr marL="514350" indent="-514350">
              <a:buFont typeface="+mj-lt"/>
              <a:buAutoNum type="arabicPeriod"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914400" indent="-914400" algn="just">
              <a:buFont typeface="+mj-lt"/>
              <a:buAutoNum type="arabicPeriod"/>
            </a:pPr>
            <a:r>
              <a:rPr lang="ru-RU" sz="5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Всего </a:t>
            </a:r>
            <a:r>
              <a:rPr lang="ru-RU" sz="5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25% руководителей готовы перестраивать свои компании </a:t>
            </a:r>
            <a:r>
              <a:rPr lang="ru-RU" sz="5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условиях нового мира.</a:t>
            </a:r>
            <a:r>
              <a:rPr lang="ru-RU" sz="5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68912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Грустный пример - ?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000660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dirty="0" smtClean="0"/>
              <a:t>1881 – </a:t>
            </a:r>
            <a:r>
              <a:rPr lang="ru-RU" dirty="0" smtClean="0"/>
              <a:t>год основания инновационной компании</a:t>
            </a:r>
            <a:endParaRPr lang="en-US" dirty="0" smtClean="0"/>
          </a:p>
          <a:p>
            <a:r>
              <a:rPr lang="ru-RU" dirty="0" smtClean="0"/>
              <a:t>к 1981 году объем продаж компании превысил 10 миллиардов долларов (штат компании 75 тыс.человек); </a:t>
            </a:r>
          </a:p>
          <a:p>
            <a:r>
              <a:rPr lang="ru-RU" dirty="0" smtClean="0"/>
              <a:t>2006 г. - компания занимает 60% отраслевого рынка США;</a:t>
            </a:r>
          </a:p>
          <a:p>
            <a:r>
              <a:rPr lang="ru-RU" dirty="0" smtClean="0"/>
              <a:t>2008 - бренд компании входит в топ-5 мировых брендов;</a:t>
            </a:r>
          </a:p>
          <a:p>
            <a:r>
              <a:rPr lang="ru-RU" dirty="0" smtClean="0"/>
              <a:t>2012 г. – компания подает иск о банкротстве с долгом 6, 8 млрд. </a:t>
            </a:r>
            <a:r>
              <a:rPr lang="en-US" dirty="0" smtClean="0"/>
              <a:t>$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regular presentation 2015 v1 RUS.potx" id="{A637E318-8BC1-4C56-8E36-F0A92FA0FC6B}" vid="{CD0045A9-D140-49BC-B198-8B4EECEEE449}"/>
    </a:ext>
  </a:extLst>
</a:theme>
</file>

<file path=ppt/theme/theme3.xml><?xml version="1.0" encoding="utf-8"?>
<a:theme xmlns:a="http://schemas.openxmlformats.org/drawingml/2006/main" name="1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regular presentation 2015 v1 RUS.potx" id="{A637E318-8BC1-4C56-8E36-F0A92FA0FC6B}" vid="{CD0045A9-D140-49BC-B198-8B4EECEEE449}"/>
    </a:ext>
  </a:extLst>
</a:theme>
</file>

<file path=ppt/theme/theme4.xml><?xml version="1.0" encoding="utf-8"?>
<a:theme xmlns:a="http://schemas.openxmlformats.org/drawingml/2006/main" name="2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regular presentation 2015 v1 RUS.potx" id="{A637E318-8BC1-4C56-8E36-F0A92FA0FC6B}" vid="{CD0045A9-D140-49BC-B198-8B4EECEEE449}"/>
    </a:ext>
  </a:extLst>
</a:theme>
</file>

<file path=ppt/theme/theme5.xml><?xml version="1.0" encoding="utf-8"?>
<a:theme xmlns:a="http://schemas.openxmlformats.org/drawingml/2006/main" name="3_EY regular presentation 2015 v1">
  <a:themeElements>
    <a:clrScheme name="EY light print">
      <a:dk1>
        <a:srgbClr val="000000"/>
      </a:dk1>
      <a:lt1>
        <a:srgbClr val="646464"/>
      </a:lt1>
      <a:dk2>
        <a:srgbClr val="FFFFFF"/>
      </a:dk2>
      <a:lt2>
        <a:srgbClr val="646464"/>
      </a:lt2>
      <a:accent1>
        <a:srgbClr val="808080"/>
      </a:accent1>
      <a:accent2>
        <a:srgbClr val="FFE600"/>
      </a:accent2>
      <a:accent3>
        <a:srgbClr val="999999"/>
      </a:accent3>
      <a:accent4>
        <a:srgbClr val="F0F0F0"/>
      </a:accent4>
      <a:accent5>
        <a:srgbClr val="00A3AE"/>
      </a:accent5>
      <a:accent6>
        <a:srgbClr val="C0C0C0"/>
      </a:accent6>
      <a:hlink>
        <a:srgbClr val="336699"/>
      </a:hlink>
      <a:folHlink>
        <a:srgbClr val="91278F"/>
      </a:folHlink>
    </a:clrScheme>
    <a:fontScheme name="EY_Handou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9525">
          <a:solidFill>
            <a:schemeClr val="accent1"/>
          </a:solidFill>
        </a:ln>
      </a:spPr>
      <a:bodyPr rtlCol="0" anchor="t" anchorCtr="0"/>
      <a:lstStyle>
        <a:defPPr algn="ctr">
          <a:defRPr sz="1200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accent1"/>
          </a:solidFill>
          <a:tailEnd type="none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lIns="0" tIns="36576" rIns="0" bIns="0" rtlCol="0">
        <a:spAutoFit/>
      </a:bodyPr>
      <a:lstStyle>
        <a:defPPr marL="356616" indent="-356616">
          <a:lnSpc>
            <a:spcPct val="85000"/>
          </a:lnSpc>
          <a:spcAft>
            <a:spcPts val="600"/>
          </a:spcAft>
          <a:buClr>
            <a:schemeClr val="accent2"/>
          </a:buClr>
          <a:buSzPct val="70000"/>
          <a:buFont typeface="Arial" pitchFamily="34" charset="0"/>
          <a:buChar char="►"/>
          <a:defRPr sz="1200" dirty="0" err="1" smtClean="0">
            <a:solidFill>
              <a:schemeClr val="bg1"/>
            </a:solidFill>
          </a:defRPr>
        </a:defPPr>
      </a:lstStyle>
    </a:txDef>
  </a:objectDefaults>
  <a:extraClrSchemeLst/>
  <a:custClrLst>
    <a:custClr name="EY Special Use Red">
      <a:srgbClr val="F04C3E"/>
    </a:custClr>
    <a:custClr name="EY Special Use Blue 50%">
      <a:srgbClr val="7FD1D6"/>
    </a:custClr>
    <a:custClr name="EY Special Use Purple">
      <a:srgbClr val="91278F"/>
    </a:custClr>
    <a:custClr name="EY Special Use Purple 50%">
      <a:srgbClr val="C893C7"/>
    </a:custClr>
    <a:custClr name="EY Special Use Green">
      <a:srgbClr val="2C973E"/>
    </a:custClr>
    <a:custClr name="EY Special Use Green 50%">
      <a:srgbClr val="95CB89"/>
    </a:custClr>
    <a:custClr name="EY Yellow 50%">
      <a:srgbClr val="FFF27F"/>
    </a:custClr>
    <a:custClr name="EY Special Use Lilac">
      <a:srgbClr val="AC98DB"/>
    </a:custClr>
    <a:custClr name="EY Special Use Lilac 50%">
      <a:srgbClr val="D8D2E0"/>
    </a:custClr>
    <a:custClr name="EY Link Blue">
      <a:srgbClr val="336699"/>
    </a:custClr>
  </a:custClrLst>
  <a:extLst>
    <a:ext uri="{05A4C25C-085E-4340-85A3-A5531E510DB2}">
      <thm15:themeFamily xmlns:thm15="http://schemas.microsoft.com/office/thememl/2012/main" xmlns="" name="EY regular presentation 2015 v1 RUS.potx" id="{A637E318-8BC1-4C56-8E36-F0A92FA0FC6B}" vid="{CD0045A9-D140-49BC-B198-8B4EECEEE449}"/>
    </a:ext>
  </a:extLst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6187</TotalTime>
  <Words>1102</Words>
  <Application>Microsoft Office PowerPoint</Application>
  <PresentationFormat>Экран (4:3)</PresentationFormat>
  <Paragraphs>203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Тема Office</vt:lpstr>
      <vt:lpstr>EY regular presentation 2015 v1</vt:lpstr>
      <vt:lpstr>1_EY regular presentation 2015 v1</vt:lpstr>
      <vt:lpstr>2_EY regular presentation 2015 v1</vt:lpstr>
      <vt:lpstr>3_EY regular presentation 2015 v1</vt:lpstr>
      <vt:lpstr>  PRОлидерство в эпоху турбулентности: новые компетенции выбора «сдаться нельзя устоять»  </vt:lpstr>
      <vt:lpstr>Презентация PowerPoint</vt:lpstr>
      <vt:lpstr>Учебный центр подготовки руководителей НИУ ВШЭ в Пушкине</vt:lpstr>
      <vt:lpstr>Презентация PowerPoint</vt:lpstr>
      <vt:lpstr>О чем пойдет речь сейчас?</vt:lpstr>
      <vt:lpstr>Почему меня волнует эта тема?</vt:lpstr>
      <vt:lpstr>Презентация PowerPoint</vt:lpstr>
      <vt:lpstr>«Близорукость» лидера = кризис</vt:lpstr>
      <vt:lpstr>Грустный пример - ?</vt:lpstr>
      <vt:lpstr>…в 1976 г. «Кодак» запатентовала первый цифровой фотоаппарат…</vt:lpstr>
      <vt:lpstr>Digital leadership  - «хайповая» тема  в англоязычных публикациях  с 2017 года</vt:lpstr>
      <vt:lpstr>3 вектора лидера</vt:lpstr>
      <vt:lpstr>Презентация PowerPoint</vt:lpstr>
      <vt:lpstr>Модель личной устойчивости лидера  [О.Пикулёва, 2017]</vt:lpstr>
      <vt:lpstr>(АХ)  Анти-хрупкость</vt:lpstr>
      <vt:lpstr>(НМ)  Нестандартное мышление</vt:lpstr>
      <vt:lpstr>(ЭИ) Эмоциональный интеллект</vt:lpstr>
      <vt:lpstr>(СС) Социальные связи</vt:lpstr>
      <vt:lpstr>(ПБ) Персональный бренд эксперта</vt:lpstr>
      <vt:lpstr>Концепция 3 L</vt:lpstr>
      <vt:lpstr>Особенности российского  топ-менеджмента  (исследование Пикулёвой О.А.) </vt:lpstr>
      <vt:lpstr>Презентация PowerPoint</vt:lpstr>
      <vt:lpstr> [ПИКУЛЁВА, 2013-2017]</vt:lpstr>
      <vt:lpstr>Презентация PowerPoint</vt:lpstr>
      <vt:lpstr>Исследование «Факторы влияния на самопрезентационное поведение руководителей» [Пикулёва, 2013-2017]</vt:lpstr>
      <vt:lpstr>Что влияет на самопрезентацию руководителей?</vt:lpstr>
      <vt:lpstr>Какие мы в поведении с другими?</vt:lpstr>
      <vt:lpstr>Какие мы в поведении с другими?</vt:lpstr>
      <vt:lpstr>А как с чувствами?  Где СОЖ?</vt:lpstr>
      <vt:lpstr>И еще один результат исследования…</vt:lpstr>
      <vt:lpstr>Презентация PowerPoint</vt:lpstr>
      <vt:lpstr>Презентация PowerPoint</vt:lpstr>
      <vt:lpstr>Главные враги лидера  при внедрении инноваций в компании</vt:lpstr>
      <vt:lpstr>Давайте учиться, меняться и…  станем звездами))</vt:lpstr>
      <vt:lpstr>Благодарю Вас 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390</cp:revision>
  <dcterms:created xsi:type="dcterms:W3CDTF">2017-06-22T12:02:41Z</dcterms:created>
  <dcterms:modified xsi:type="dcterms:W3CDTF">2019-02-27T10:10:17Z</dcterms:modified>
</cp:coreProperties>
</file>