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85" r:id="rId4"/>
    <p:sldId id="287" r:id="rId5"/>
    <p:sldId id="291" r:id="rId6"/>
    <p:sldId id="294" r:id="rId7"/>
    <p:sldId id="289" r:id="rId8"/>
    <p:sldId id="292" r:id="rId9"/>
    <p:sldId id="293" r:id="rId10"/>
    <p:sldId id="295" r:id="rId11"/>
    <p:sldId id="296" r:id="rId12"/>
    <p:sldId id="290" r:id="rId13"/>
    <p:sldId id="299" r:id="rId14"/>
    <p:sldId id="301" r:id="rId15"/>
    <p:sldId id="261" r:id="rId16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8014" autoAdjust="0"/>
  </p:normalViewPr>
  <p:slideViewPr>
    <p:cSldViewPr>
      <p:cViewPr varScale="1">
        <p:scale>
          <a:sx n="102" d="100"/>
          <a:sy n="102" d="100"/>
        </p:scale>
        <p:origin x="176" y="4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25.10.2018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r>
              <a:rPr kumimoji="0" lang="ru-RU">
                <a:solidFill>
                  <a:srgbClr val="FFFFFF"/>
                </a:solidFill>
              </a:rPr>
              <a:t>6/30/2006</a:t>
            </a:r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6/30/2006</a:t>
            </a:r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6/30/2006</a:t>
            </a:r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ru-RU"/>
              <a:t>6/30/2006</a:t>
            </a:r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ru-RU"/>
              <a:t>6/30/2006</a:t>
            </a:r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6/30/2006</a:t>
            </a:r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6/30/2006</a:t>
            </a:r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6/30/2006</a:t>
            </a:r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r>
              <a:rPr lang="ru-RU"/>
              <a:t>6/30/2006</a:t>
            </a:r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r>
              <a:rPr lang="ru-RU"/>
              <a:t>6/30/2006</a:t>
            </a:r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>
    <p:wipe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2mi.c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d-seal.ca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-in-germany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nohub.org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355976" y="195486"/>
            <a:ext cx="4788024" cy="288032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Международный опыт развития инновационных отраслей промышленности и производства. 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81800" cy="51435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/>
              <a:t>Епихина Светлана Борисовна, ФИОП РОСНАНО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4489" y="458797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/>
              <a:t>07.12.2017</a:t>
            </a:r>
          </a:p>
        </p:txBody>
      </p:sp>
      <p:pic>
        <p:nvPicPr>
          <p:cNvPr id="8" name="Picture 1" descr="motio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747" y="123478"/>
            <a:ext cx="3672408" cy="223224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" name="Picture 1" descr="motio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1851670"/>
            <a:ext cx="3456384" cy="252028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083319" y="3449818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Роль системы профессиональных стандартов и независимой оценки квалификации в развитии высокотехнологичных отраслей.</a:t>
            </a: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РАЗДЕЛ 5 РЕКОМЕНДАЦИИ ПО ОРГАНИЗАЦИИ РАБОТЫ СИСТЕМЫ НЕЗАВИСИМОЙ ОЦЕНКИ В ОБЛАСТИ НАНОИНДУСТРИИ С УЧЕТОМ МЕЖДУНАРОДНОГО ОПЫТА И ЛУЧШИХ ПРАКТИК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10</a:t>
            </a:fld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Приоритетные вызовы, образующие наибольшую добавленную стоимость и повышающие качество жизни (инициатива от потребителя).</a:t>
            </a:r>
          </a:p>
          <a:p>
            <a:r>
              <a:rPr lang="ru-RU" dirty="0"/>
              <a:t>Нетворкинг и трансфер (знаний, людей, идей и т.п.). </a:t>
            </a:r>
          </a:p>
          <a:p>
            <a:r>
              <a:rPr lang="ru-RU" dirty="0"/>
              <a:t>Темп инноваций в индустрии. </a:t>
            </a:r>
          </a:p>
          <a:p>
            <a:r>
              <a:rPr lang="ru-RU" dirty="0"/>
              <a:t>Информационные платформы, дружественные инновациям (агрегация и распределение информации). </a:t>
            </a:r>
          </a:p>
          <a:p>
            <a:r>
              <a:rPr lang="ru-RU" dirty="0"/>
              <a:t>Прозрачность и вовлеченность для участников процессов. 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РАЗДЕЛ 6 РЕКОМЕНДАЦИИ ПО СОВЕРШЕНСТВОВАНИЮ МЕТОДИЧЕСКОГО ОБЕСПЕЧЕНИЯ, ЭКСПЕРТНОГО СОПРОВОЖДЕНИЯ СОВЕТОВ И ЦЕНТРОВ ОЦЕНКИ КВАЛИФИКАЦИЙ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11</a:t>
            </a:fld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79512" y="1352550"/>
            <a:ext cx="8784976" cy="3276600"/>
          </a:xfrm>
        </p:spPr>
        <p:txBody>
          <a:bodyPr>
            <a:noAutofit/>
          </a:bodyPr>
          <a:lstStyle/>
          <a:p>
            <a:pPr lvl="0"/>
            <a:r>
              <a:rPr lang="ru-RU" sz="2200" dirty="0"/>
              <a:t>Дизайнеры проектов - создают информационное сопровождение и готовят профстандарты и квалификации в перспективных отраслях, обеспечивают промышленный дизайн для ЦОКов, повышающий привлекательность профессии (опыт Франции) </a:t>
            </a:r>
          </a:p>
          <a:p>
            <a:pPr lvl="0"/>
            <a:r>
              <a:rPr lang="ru-RU" sz="2200" dirty="0"/>
              <a:t>Техническая поддержка – это эксперты, обеспечивающие пользовательскую помощь в инфопространстве НСК, сопровождают профориентацию, ОРК, выбор ЦОКов и другие технические вопросы (опыт Сингапура).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ВЫВОДЫ: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12</a:t>
            </a:fld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07504" y="1352550"/>
            <a:ext cx="8856984" cy="32766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ИНФОРМАЦИОННЫЙ ШУМ: Количество сайтов в сети Интернет увеличивается и продолжает расти как в секторе государственных программ, так и в частном секторе.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АГРЕГАЦИЯ И ПОГЛОЩЕНИЕ: Огромные узловые агрегаторы или специализированные грантовые площадки достаточно быстро поглощают все малые ресурсы, предоставляя дополнительные блага для пользователей. </a:t>
            </a:r>
          </a:p>
          <a:p>
            <a:r>
              <a:rPr lang="ru-RU" sz="1800" dirty="0">
                <a:latin typeface="Arial" pitchFamily="34" charset="0"/>
                <a:cs typeface="Arial" pitchFamily="34" charset="0"/>
              </a:rPr>
              <a:t>«ТЕНЕВЫЕ ИССЛЕДОВАНИЯ» ЛИДЕРЫ ПАТЕНТОВАНИЯ СНИЖАЮТ АКТИВНОСТЬ: Количество публикаций на вышеназванных ресурсах также достаточно велико, однако наблюдается снижение активности лидеров патентной гонки предыдущего периода (США, Канада, Германия). Вперед начинают выходить страны-аутсайдеры, стремящиеся восполнить отставание в новостной и событийной зоне высокотехнологичных отраслей.</a:t>
            </a:r>
            <a:endParaRPr lang="ru-RU" sz="1800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Приоритетные направления в формировании сквозных компетенций: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13</a:t>
            </a:fld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07504" y="1352550"/>
            <a:ext cx="8928992" cy="3276600"/>
          </a:xfrm>
        </p:spPr>
        <p:txBody>
          <a:bodyPr>
            <a:noAutofit/>
          </a:bodyPr>
          <a:lstStyle/>
          <a:p>
            <a:pPr marL="182563" lvl="0" indent="-182563" algn="just">
              <a:buFont typeface="+mj-lt"/>
              <a:buAutoNum type="arabicPeriod"/>
            </a:pPr>
            <a:r>
              <a:rPr lang="ru-RU" sz="1900" dirty="0"/>
              <a:t>Квалификации </a:t>
            </a:r>
            <a:r>
              <a:rPr lang="ru-RU" sz="1900" b="1" dirty="0"/>
              <a:t>стратегического управления и прогнозирования </a:t>
            </a:r>
            <a:r>
              <a:rPr lang="ru-RU" sz="1900" dirty="0"/>
              <a:t>в высокотехнологичных отраслях для государственных и муниципальных служащих.</a:t>
            </a:r>
          </a:p>
          <a:p>
            <a:pPr marL="182563" lvl="0" indent="-182563" algn="just">
              <a:buFont typeface="+mj-lt"/>
              <a:buAutoNum type="arabicPeriod"/>
            </a:pPr>
            <a:r>
              <a:rPr lang="ru-RU" sz="1900" dirty="0"/>
              <a:t>Междисциплинарные и высокотехнологичные квалификации </a:t>
            </a:r>
            <a:r>
              <a:rPr lang="ru-RU" sz="1900" b="1" dirty="0"/>
              <a:t>научно - исследовательских экспертов.</a:t>
            </a:r>
          </a:p>
          <a:p>
            <a:pPr marL="182563" lvl="0" indent="-182563" algn="just">
              <a:buFont typeface="+mj-lt"/>
              <a:buAutoNum type="arabicPeriod"/>
            </a:pPr>
            <a:r>
              <a:rPr lang="ru-RU" sz="1900" dirty="0"/>
              <a:t>Квалификации высококвалифицированных </a:t>
            </a:r>
            <a:r>
              <a:rPr lang="ru-RU" sz="1900" b="1" dirty="0"/>
              <a:t>специалистов и руководителей в секторе промышленности и реального сектора экономики</a:t>
            </a:r>
            <a:r>
              <a:rPr lang="ru-RU" sz="1900" dirty="0"/>
              <a:t>. </a:t>
            </a:r>
          </a:p>
          <a:p>
            <a:pPr marL="182563" lvl="0" indent="-182563" algn="just">
              <a:buFont typeface="+mj-lt"/>
              <a:buAutoNum type="arabicPeriod"/>
            </a:pPr>
            <a:r>
              <a:rPr lang="ru-RU" sz="1900" dirty="0"/>
              <a:t>Новые </a:t>
            </a:r>
            <a:r>
              <a:rPr lang="ru-RU" sz="1900" b="1" dirty="0"/>
              <a:t>квалификации педагогических ресурсов для высокотехнологичных </a:t>
            </a:r>
            <a:r>
              <a:rPr lang="ru-RU" sz="1900" dirty="0"/>
              <a:t>отраслей.</a:t>
            </a:r>
          </a:p>
          <a:p>
            <a:pPr marL="182563" lvl="0" indent="-182563" algn="just">
              <a:buFont typeface="+mj-lt"/>
              <a:buAutoNum type="arabicPeriod"/>
            </a:pPr>
            <a:r>
              <a:rPr lang="ru-RU" sz="1900" dirty="0"/>
              <a:t>Квалификации </a:t>
            </a:r>
            <a:r>
              <a:rPr lang="ru-RU" sz="1900" b="1" dirty="0"/>
              <a:t>экспертов ЦОК по построению и реализации непрерывной модели независимой оценки квалификаций выпускников </a:t>
            </a:r>
            <a:r>
              <a:rPr lang="ru-RU" sz="1900" dirty="0"/>
              <a:t>профессиональных образовательных учреждений. </a:t>
            </a: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Особое внимание необходимо уделить всем высокотехнологичным отраслям: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14</a:t>
            </a:fld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Кооперации и эффективности </a:t>
            </a:r>
            <a:r>
              <a:rPr lang="ru-RU" dirty="0" err="1"/>
              <a:t>профсоообществ</a:t>
            </a:r>
            <a:r>
              <a:rPr lang="ru-RU" dirty="0"/>
              <a:t> в рамках НСК, </a:t>
            </a:r>
          </a:p>
          <a:p>
            <a:r>
              <a:rPr lang="ru-RU" dirty="0"/>
              <a:t>Формированию и лоббированию новых форм государственной нормативной и методической поддержки развития квалификаций,</a:t>
            </a:r>
          </a:p>
          <a:p>
            <a:r>
              <a:rPr lang="ru-RU" dirty="0"/>
              <a:t>Стимулированию роста спроса на независимую оценку квалификаций.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543800" cy="905222"/>
          </a:xfrm>
        </p:spPr>
        <p:txBody>
          <a:bodyPr>
            <a:noAutofit/>
          </a:bodyPr>
          <a:lstStyle/>
          <a:p>
            <a:r>
              <a:rPr lang="ru-RU" sz="2000" b="1" dirty="0"/>
              <a:t>СВЕТЛАНА ЕПИХИНА </a:t>
            </a:r>
            <a:r>
              <a:rPr lang="en-US" sz="2000" b="1" dirty="0"/>
              <a:t>(Epikhina.S@gmail.com)</a:t>
            </a:r>
            <a:endParaRPr lang="ru-RU" sz="2000" b="1" dirty="0"/>
          </a:p>
          <a:p>
            <a:r>
              <a:rPr lang="ru-RU" sz="2000" b="1" dirty="0"/>
              <a:t>+7 915 202 13 29</a:t>
            </a:r>
            <a:endParaRPr lang="en-US" sz="2000" b="1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БЛАГОДАРЮ ЗА ВНИМАНИЕ</a:t>
            </a:r>
          </a:p>
        </p:txBody>
      </p:sp>
      <p:pic>
        <p:nvPicPr>
          <p:cNvPr id="23" name="Рисунок 22" descr="display_ads_56f3c3eb621ac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196" b="16196"/>
          <a:stretch>
            <a:fillRect/>
          </a:stretch>
        </p:blipFill>
        <p:spPr/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СОДЕРЖАНИЕ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2</a:t>
            </a:fld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07504" y="1352550"/>
            <a:ext cx="8856984" cy="352345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Критерии выбора объектов исследования. Целевые аудитории и потребители информации.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Примеры развития высокотехнологичных отраслей и НСК.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РАЗДЕЛ 5 РЕКОМЕНДАЦИИ ПО ОРГАНИЗАЦИИ РАБОТЫ СИСТЕМЫ НЕЗАВИСИМОЙ ОЦЕНКИ В ОБЛАСТИ НАНОИНДУСТРИИ С УЧЕТОМ МЕЖДУНАРОДНОГО ОПЫТА И ЛУЧШИХ ПРАКТИК.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100" dirty="0">
                <a:solidFill>
                  <a:srgbClr val="002060"/>
                </a:solidFill>
              </a:rPr>
              <a:t>РАЗДЕЛ 6 РЕКОМЕНДАЦИИ ПО СОВЕРШЕНСТВОВАНИЮ МЕТОДИЧЕСКОГО ОБЕСПЕЧЕНИЯ, ЭКСПЕРТНОГО СОПРОВОЖДЕНИЯ СОВЕТОВ И ЦЕНТРОВ ОЦЕНКИ КВАЛИФИКАЦИЙ.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100" dirty="0">
                <a:solidFill>
                  <a:srgbClr val="002060"/>
                </a:solidFill>
              </a:rPr>
              <a:t>ВЫВОДЫ. 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КРИТЕРИЙ ВЫБОРА СТРАН ДЛЯ ИССЛЕДОВАНИЯ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3</a:t>
            </a:fld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/>
              <a:t>США;</a:t>
            </a:r>
          </a:p>
          <a:p>
            <a:pPr lvl="0"/>
            <a:r>
              <a:rPr lang="ru-RU" sz="2000" dirty="0"/>
              <a:t>Канада,</a:t>
            </a:r>
          </a:p>
          <a:p>
            <a:pPr lvl="0"/>
            <a:r>
              <a:rPr lang="ru-RU" sz="2000" dirty="0"/>
              <a:t>Германия,</a:t>
            </a:r>
          </a:p>
          <a:p>
            <a:pPr lvl="0"/>
            <a:r>
              <a:rPr lang="ru-RU" sz="2000" dirty="0"/>
              <a:t>Сингапур;</a:t>
            </a:r>
          </a:p>
          <a:p>
            <a:pPr lvl="0"/>
            <a:r>
              <a:rPr lang="ru-RU" sz="2000" dirty="0"/>
              <a:t>Япония,</a:t>
            </a:r>
          </a:p>
          <a:p>
            <a:pPr lvl="0"/>
            <a:r>
              <a:rPr lang="ru-RU" sz="2000" dirty="0"/>
              <a:t>Франция.</a:t>
            </a:r>
          </a:p>
          <a:p>
            <a:pPr marL="457200" indent="-457200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632" t="1739" r="5148" b="8863"/>
          <a:stretch>
            <a:fillRect/>
          </a:stretch>
        </p:blipFill>
        <p:spPr bwMode="auto">
          <a:xfrm>
            <a:off x="3463907" y="1377677"/>
            <a:ext cx="5506671" cy="3240360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491880" y="4580621"/>
            <a:ext cx="54843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Рисунок 1.  Патенты нанотехнологий, зарегистрированных в Триаде 2002 /  2012.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Источник: UNESCO SCIENCE REPORT Towards 2030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8110"/>
            <a:ext cx="8439472" cy="869464"/>
          </a:xfrm>
        </p:spPr>
        <p:txBody>
          <a:bodyPr>
            <a:noAutofit/>
          </a:bodyPr>
          <a:lstStyle/>
          <a:p>
            <a:r>
              <a:rPr lang="ru-RU" sz="3200" b="1" dirty="0"/>
              <a:t>ПРЕДВАРИТЕЛЬНАЯ ГИПОТЕЗА: </a:t>
            </a:r>
            <a:br>
              <a:rPr lang="ru-RU" sz="3200" b="1" dirty="0"/>
            </a:br>
            <a:r>
              <a:rPr lang="ru-RU" sz="3200" b="1" dirty="0"/>
              <a:t>АКТИВНОСТЬ ЛИДЕРОВ ТРАНСФОРМИРУЕТСЯ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4</a:t>
            </a:fld>
            <a:endParaRPr kumimoji="0"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15897" t="28419" r="28475" b="11303"/>
          <a:stretch>
            <a:fillRect/>
          </a:stretch>
        </p:blipFill>
        <p:spPr bwMode="auto">
          <a:xfrm>
            <a:off x="1239688" y="1308307"/>
            <a:ext cx="6264697" cy="3818483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ЦЕЛЕВЫЕ АУДИТОРИИ </a:t>
            </a:r>
            <a:br>
              <a:rPr lang="ru-RU" sz="3200" b="1" dirty="0"/>
            </a:br>
            <a:r>
              <a:rPr lang="ru-RU" sz="3200" b="1" dirty="0"/>
              <a:t>И ПОТРЕБИТЕЛИ ИНФОРМАЦИИ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5</a:t>
            </a:fld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Государственно - частное партнерство (госструктуры, инвестиционный бизнес, финансовый сектор, крупные корпорации, образовательный сектор, профсообщества менеджеров, в том числе </a:t>
            </a:r>
            <a:r>
              <a:rPr lang="en-US" dirty="0"/>
              <a:t>GR</a:t>
            </a:r>
            <a:r>
              <a:rPr lang="ru-RU" dirty="0"/>
              <a:t>, </a:t>
            </a:r>
            <a:r>
              <a:rPr lang="en-US" dirty="0"/>
              <a:t>IR</a:t>
            </a:r>
            <a:r>
              <a:rPr lang="ru-RU" dirty="0"/>
              <a:t>).</a:t>
            </a:r>
          </a:p>
          <a:p>
            <a:pPr lvl="0"/>
            <a:r>
              <a:rPr lang="ru-RU" dirty="0"/>
              <a:t>Научно-исследовательский сектор (госструктуры, университеты, лаборатории, крупные корпорации, профсообщества исследователей, в том числе </a:t>
            </a:r>
            <a:r>
              <a:rPr lang="en-US" dirty="0"/>
              <a:t>R</a:t>
            </a:r>
            <a:r>
              <a:rPr lang="ru-RU" dirty="0"/>
              <a:t>&amp;</a:t>
            </a:r>
            <a:r>
              <a:rPr lang="en-US" dirty="0"/>
              <a:t>D</a:t>
            </a:r>
            <a:r>
              <a:rPr lang="ru-RU" dirty="0"/>
              <a:t>).</a:t>
            </a:r>
          </a:p>
          <a:p>
            <a:pPr lvl="0"/>
            <a:r>
              <a:rPr lang="ru-RU" dirty="0"/>
              <a:t>Производственный сектор (госструктуры, бизнес, в т.ч. и МСБ, университеты, профсообщества инженеров, практиков и т.п., в том числе </a:t>
            </a:r>
            <a:r>
              <a:rPr lang="en-US" dirty="0"/>
              <a:t>HR</a:t>
            </a:r>
            <a:r>
              <a:rPr lang="ru-RU" dirty="0"/>
              <a:t>).</a:t>
            </a:r>
          </a:p>
          <a:p>
            <a:pPr lvl="0"/>
            <a:r>
              <a:rPr lang="ru-RU" dirty="0"/>
              <a:t>СМИ и медиа (госструктуры, образование, бизнес, профсообщества, в том числе </a:t>
            </a:r>
            <a:r>
              <a:rPr lang="en-US" dirty="0"/>
              <a:t>PR</a:t>
            </a:r>
            <a:r>
              <a:rPr lang="ru-RU" dirty="0"/>
              <a:t>, пользователи читатели).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3518"/>
            <a:ext cx="8153400" cy="640432"/>
          </a:xfrm>
        </p:spPr>
        <p:txBody>
          <a:bodyPr>
            <a:noAutofit/>
          </a:bodyPr>
          <a:lstStyle/>
          <a:p>
            <a:r>
              <a:rPr lang="ru-RU" sz="2800" b="1" dirty="0"/>
              <a:t>Достижения: США, Канада, Сингапур, Германия, Франция, Япония по состоянию на 2017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6</a:t>
            </a:fld>
            <a:endParaRPr kumimoji="0"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11560" y="1275606"/>
            <a:ext cx="8208912" cy="3353544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активное государственное регулирование процессов научно-исследовательской деятельности и бизнеса в области высокотехнологичных отраслей;</a:t>
            </a:r>
          </a:p>
          <a:p>
            <a:pPr lvl="0"/>
            <a:r>
              <a:rPr lang="ru-RU" sz="2000" dirty="0"/>
              <a:t>сформированная инфраструктура в лабораторном поле; </a:t>
            </a:r>
          </a:p>
          <a:p>
            <a:pPr lvl="0"/>
            <a:r>
              <a:rPr lang="ru-RU" sz="2000" dirty="0"/>
              <a:t>организованные процессы инвестиционной грантовой поддержки;</a:t>
            </a:r>
          </a:p>
          <a:p>
            <a:pPr lvl="0"/>
            <a:r>
              <a:rPr lang="ru-RU" sz="2000" dirty="0"/>
              <a:t>оформленные корпоративные и региональные индустриальные кластеры;</a:t>
            </a:r>
          </a:p>
          <a:p>
            <a:pPr lvl="0"/>
            <a:r>
              <a:rPr lang="ru-RU" sz="2000" dirty="0"/>
              <a:t>профессиональные и социальные сообщества развития; </a:t>
            </a:r>
          </a:p>
          <a:p>
            <a:pPr lvl="0"/>
            <a:r>
              <a:rPr lang="ru-RU" sz="2000" dirty="0"/>
              <a:t>образовательные национальные и международные программы подготовки и обмена опытом.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КАНАДА: НАНОИНДУСТРИЯ И ПРОГРАММА </a:t>
            </a:r>
            <a:r>
              <a:rPr lang="en-US" sz="3600" b="1" dirty="0"/>
              <a:t>RED SEAL</a:t>
            </a:r>
            <a:endParaRPr lang="ru-RU" sz="3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7</a:t>
            </a:fld>
            <a:endParaRPr kumimoji="0" lang="ru-RU"/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l="11852" t="27615" r="16638" b="14644"/>
          <a:stretch>
            <a:fillRect/>
          </a:stretch>
        </p:blipFill>
        <p:spPr bwMode="auto">
          <a:xfrm>
            <a:off x="577960" y="1347614"/>
            <a:ext cx="3960440" cy="18722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67412" y="4361497"/>
            <a:ext cx="43204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Рис.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Нанотехнологии в Квебеке (Канада)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в микроэлектронике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MI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(Канада, Квебек)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URL:  </a:t>
            </a: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3"/>
              </a:rPr>
              <a:t>http://www.c2mi.ca/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 t="8089" b="16876"/>
          <a:stretch>
            <a:fillRect/>
          </a:stretch>
        </p:blipFill>
        <p:spPr bwMode="auto">
          <a:xfrm>
            <a:off x="611560" y="3383504"/>
            <a:ext cx="3959542" cy="16365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 t="4330" b="15084"/>
          <a:stretch>
            <a:fillRect/>
          </a:stretch>
        </p:blipFill>
        <p:spPr bwMode="auto">
          <a:xfrm>
            <a:off x="4932040" y="1347614"/>
            <a:ext cx="40492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899338" y="3436295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Рис. Сайт Программы 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RED SEAL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Правительства Канады.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Источник: </a:t>
            </a:r>
            <a:r>
              <a:rPr kumimoji="0" lang="en-A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http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://</a:t>
            </a:r>
            <a:r>
              <a:rPr kumimoji="0" lang="en-A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www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.</a:t>
            </a:r>
            <a:r>
              <a:rPr kumimoji="0" lang="en-A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red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-</a:t>
            </a:r>
            <a:r>
              <a:rPr kumimoji="0" lang="en-A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seal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.</a:t>
            </a:r>
            <a:r>
              <a:rPr kumimoji="0" lang="en-A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ca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6"/>
              </a:rPr>
              <a:t>/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797456"/>
          </a:xfrm>
        </p:spPr>
        <p:txBody>
          <a:bodyPr>
            <a:normAutofit/>
          </a:bodyPr>
          <a:lstStyle/>
          <a:p>
            <a:r>
              <a:rPr lang="ru-RU" sz="3600" b="1" dirty="0"/>
              <a:t>СИНГАПУР – ТРАНСФОРМАЦИЯ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8</a:t>
            </a:fld>
            <a:endParaRPr kumimoji="0"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l="22298" t="9119" r="23195" b="7546"/>
          <a:stretch>
            <a:fillRect/>
          </a:stretch>
        </p:blipFill>
        <p:spPr bwMode="auto">
          <a:xfrm>
            <a:off x="539552" y="1332161"/>
            <a:ext cx="3810007" cy="3276600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4616519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Рис.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Трансформации промышленности Сингапура.</a:t>
            </a:r>
            <a:endParaRPr kumimoji="0" lang="en-US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URL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</a:t>
            </a: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https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://</a:t>
            </a: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www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mti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gov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sg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/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34761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Карта отраслевой трансформации (ITMS) - интеграционные платформы, объединяющие различные заинтересованные стороны - бизнес, профсоюзы и правительство. </a:t>
            </a:r>
          </a:p>
          <a:p>
            <a:r>
              <a:rPr lang="ru-RU" sz="1600" dirty="0"/>
              <a:t>ITMS будет развивать 23 сектора, охватывающих около 80% экономики, 6 из них уже запущены. </a:t>
            </a:r>
          </a:p>
          <a:p>
            <a:r>
              <a:rPr lang="ru-RU" sz="1600" dirty="0"/>
              <a:t>В 2017 должны быть запущены оставшиеся 17 (план в бюджете 2017). </a:t>
            </a:r>
          </a:p>
          <a:p>
            <a:r>
              <a:rPr lang="ru-RU" sz="1600" dirty="0"/>
              <a:t>ITMS поможет выявить ключевые компоненты, которые включают различные заинтересованные стороны, для преобразования секторов. 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>
            <a:normAutofit/>
          </a:bodyPr>
          <a:lstStyle/>
          <a:p>
            <a:r>
              <a:rPr lang="ru-RU" sz="3600" b="1" dirty="0"/>
              <a:t>ГЕРМАНИЯ - ПРОФСООБЩЕСТВО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9</a:t>
            </a:fld>
            <a:endParaRPr kumimoji="0"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l="18599" t="9379" r="20072" b="12285"/>
          <a:stretch>
            <a:fillRect/>
          </a:stretch>
        </p:blipFill>
        <p:spPr bwMode="auto">
          <a:xfrm>
            <a:off x="539552" y="1347614"/>
            <a:ext cx="3528392" cy="230425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3795886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Рис.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Отраслевая карта наноиндустрии Германии.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URL:  </a:t>
            </a: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3"/>
              </a:rPr>
              <a:t>https://www.research-in-germany.org/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458" t="10790" r="1702" b="8282"/>
          <a:stretch>
            <a:fillRect/>
          </a:stretch>
        </p:blipFill>
        <p:spPr bwMode="auto">
          <a:xfrm>
            <a:off x="4572000" y="1419622"/>
            <a:ext cx="4333363" cy="201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72000" y="3608407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Рисунок 22.  Персонификация сообществ и команд 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NNI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в 2017 году.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URL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 </a:t>
            </a:r>
            <a:r>
              <a:rPr kumimoji="0" lang="en-A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://</a:t>
            </a:r>
            <a:r>
              <a:rPr kumimoji="0" lang="en-AU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nanohub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.</a:t>
            </a:r>
            <a:r>
              <a:rPr kumimoji="0" lang="en-A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org</a:t>
            </a: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/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863</Words>
  <Application>Microsoft Macintosh PowerPoint</Application>
  <PresentationFormat>Экран (16:9)</PresentationFormat>
  <Paragraphs>90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Tw Cen MT</vt:lpstr>
      <vt:lpstr>Wingdings</vt:lpstr>
      <vt:lpstr>Wingdings 2</vt:lpstr>
      <vt:lpstr>WidescreenPresentation</vt:lpstr>
      <vt:lpstr>Международный опыт развития инновационных отраслей промышленности и производства. </vt:lpstr>
      <vt:lpstr>СОДЕРЖАНИЕ</vt:lpstr>
      <vt:lpstr>КРИТЕРИЙ ВЫБОРА СТРАН ДЛЯ ИССЛЕДОВАНИЯ</vt:lpstr>
      <vt:lpstr>ПРЕДВАРИТЕЛЬНАЯ ГИПОТЕЗА:  АКТИВНОСТЬ ЛИДЕРОВ ТРАНСФОРМИРУЕТСЯ</vt:lpstr>
      <vt:lpstr>ЦЕЛЕВЫЕ АУДИТОРИИ  И ПОТРЕБИТЕЛИ ИНФОРМАЦИИ</vt:lpstr>
      <vt:lpstr>Достижения: США, Канада, Сингапур, Германия, Франция, Япония по состоянию на 2017</vt:lpstr>
      <vt:lpstr>КАНАДА: НАНОИНДУСТРИЯ И ПРОГРАММА RED SEAL</vt:lpstr>
      <vt:lpstr>СИНГАПУР – ТРАНСФОРМАЦИЯ</vt:lpstr>
      <vt:lpstr>ГЕРМАНИЯ - ПРОФСООБЩЕСТВО</vt:lpstr>
      <vt:lpstr>РАЗДЕЛ 5 РЕКОМЕНДАЦИИ ПО ОРГАНИЗАЦИИ РАБОТЫ СИСТЕМЫ НЕЗАВИСИМОЙ ОЦЕНКИ В ОБЛАСТИ НАНОИНДУСТРИИ С УЧЕТОМ МЕЖДУНАРОДНОГО ОПЫТА И ЛУЧШИХ ПРАКТИК</vt:lpstr>
      <vt:lpstr>РАЗДЕЛ 6 РЕКОМЕНДАЦИИ ПО СОВЕРШЕНСТВОВАНИЮ МЕТОДИЧЕСКОГО ОБЕСПЕЧЕНИЯ, ЭКСПЕРТНОГО СОПРОВОЖДЕНИЯ СОВЕТОВ И ЦЕНТРОВ ОЦЕНКИ КВАЛИФИКАЦИЙ </vt:lpstr>
      <vt:lpstr>ВЫВОДЫ:</vt:lpstr>
      <vt:lpstr>Приоритетные направления в формировании сквозных компетенций:</vt:lpstr>
      <vt:lpstr>Особое внимание необходимо уделить всем высокотехнологичным отраслям:</vt:lpstr>
      <vt:lpstr>БЛАГОДАРЮ ЗА ВНИМАНИЕ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2017-05-10T06:26:58Z</dcterms:created>
  <dcterms:modified xsi:type="dcterms:W3CDTF">2018-10-25T10:50:44Z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